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550145491" r:id="rId5"/>
    <p:sldId id="550145569" r:id="rId6"/>
    <p:sldId id="550145578" r:id="rId7"/>
    <p:sldId id="550145448" r:id="rId8"/>
    <p:sldId id="550145468" r:id="rId9"/>
    <p:sldId id="550145493" r:id="rId10"/>
    <p:sldId id="550145574" r:id="rId11"/>
    <p:sldId id="550145580" r:id="rId12"/>
    <p:sldId id="550145496" r:id="rId13"/>
    <p:sldId id="550145540" r:id="rId14"/>
    <p:sldId id="550145576" r:id="rId15"/>
    <p:sldId id="550145551" r:id="rId16"/>
    <p:sldId id="550145570" r:id="rId17"/>
    <p:sldId id="550145552" r:id="rId18"/>
    <p:sldId id="550145582" r:id="rId19"/>
    <p:sldId id="550145553" r:id="rId20"/>
    <p:sldId id="550145573" r:id="rId21"/>
    <p:sldId id="550145585" r:id="rId22"/>
    <p:sldId id="550145584" r:id="rId23"/>
    <p:sldId id="550145581" r:id="rId24"/>
    <p:sldId id="550145518" r:id="rId25"/>
    <p:sldId id="550145583" r:id="rId26"/>
    <p:sldId id="550145558" r:id="rId27"/>
    <p:sldId id="550145488" r:id="rId28"/>
    <p:sldId id="550145559" r:id="rId29"/>
    <p:sldId id="550145510" r:id="rId30"/>
    <p:sldId id="550145519" r:id="rId31"/>
    <p:sldId id="550145571" r:id="rId32"/>
    <p:sldId id="550145542" r:id="rId33"/>
    <p:sldId id="550145495" r:id="rId34"/>
    <p:sldId id="550145565" r:id="rId35"/>
    <p:sldId id="550145566" r:id="rId36"/>
    <p:sldId id="550145561" r:id="rId37"/>
    <p:sldId id="550145567" r:id="rId38"/>
    <p:sldId id="550145572" r:id="rId39"/>
    <p:sldId id="550145556" r:id="rId40"/>
    <p:sldId id="550145485" r:id="rId41"/>
    <p:sldId id="550145522" r:id="rId42"/>
    <p:sldId id="550145541" r:id="rId43"/>
    <p:sldId id="550145539" r:id="rId44"/>
  </p:sldIdLst>
  <p:sldSz cx="36576000" cy="2057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FFD78"/>
    <a:srgbClr val="FAC200"/>
    <a:srgbClr val="D9D9D9"/>
    <a:srgbClr val="1481D4"/>
    <a:srgbClr val="404040"/>
    <a:srgbClr val="CDCDCD"/>
    <a:srgbClr val="FFFFFF"/>
    <a:srgbClr val="76B900"/>
    <a:srgbClr val="FAC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7" autoAdjust="0"/>
    <p:restoredTop sz="87394" autoAdjust="0"/>
  </p:normalViewPr>
  <p:slideViewPr>
    <p:cSldViewPr snapToGrid="0">
      <p:cViewPr varScale="1">
        <p:scale>
          <a:sx n="35" d="100"/>
          <a:sy n="35" d="100"/>
        </p:scale>
        <p:origin x="288" y="648"/>
      </p:cViewPr>
      <p:guideLst/>
    </p:cSldViewPr>
  </p:slideViewPr>
  <p:outlineViewPr>
    <p:cViewPr>
      <p:scale>
        <a:sx n="33" d="100"/>
        <a:sy n="33" d="100"/>
      </p:scale>
      <p:origin x="0" y="-1581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2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jaleel\Dropbox%20(Nvidia)\Spreadsheets\2023_10_09_PROTEAS-HPCA-Rebuttal-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25673000983969"/>
          <c:y val="3.8452748690316417E-2"/>
          <c:w val="0.77490990769154211"/>
          <c:h val="0.81784631583565492"/>
        </c:manualLayout>
      </c:layout>
      <c:barChart>
        <c:barDir val="col"/>
        <c:grouping val="clustered"/>
        <c:varyColors val="0"/>
        <c:ser>
          <c:idx val="0"/>
          <c:order val="0"/>
          <c:spPr>
            <a:pattFill prst="smGrid">
              <a:fgClr>
                <a:schemeClr val="accent1"/>
              </a:fgClr>
              <a:bgClr>
                <a:schemeClr val="bg1"/>
              </a:bgClr>
            </a:pattFill>
            <a:ln w="76200">
              <a:solidFill>
                <a:srgbClr val="000000"/>
              </a:solidFill>
            </a:ln>
            <a:effectLst/>
          </c:spPr>
          <c:invertIfNegative val="0"/>
          <c:cat>
            <c:strRef>
              <c:f>'[Chart in Microsoft PowerPoint]Sheet1'!$A$2:$A$7</c:f>
              <c:strCache>
                <c:ptCount val="6"/>
                <c:pt idx="0">
                  <c:v>DDR3</c:v>
                </c:pt>
                <c:pt idx="1">
                  <c:v>DDR4</c:v>
                </c:pt>
                <c:pt idx="2">
                  <c:v>DDR4</c:v>
                </c:pt>
                <c:pt idx="3">
                  <c:v>LPDDR4</c:v>
                </c:pt>
                <c:pt idx="5">
                  <c:v>Future DRAM</c:v>
                </c:pt>
              </c:strCache>
            </c:strRef>
          </c:cat>
          <c:val>
            <c:numRef>
              <c:f>'[Chart in Microsoft PowerPoint]Sheet1'!$B$2:$B$7</c:f>
              <c:numCache>
                <c:formatCode>General</c:formatCode>
                <c:ptCount val="6"/>
                <c:pt idx="0">
                  <c:v>22</c:v>
                </c:pt>
                <c:pt idx="1">
                  <c:v>18</c:v>
                </c:pt>
                <c:pt idx="2">
                  <c:v>10</c:v>
                </c:pt>
                <c:pt idx="3">
                  <c:v>5</c:v>
                </c:pt>
              </c:numCache>
            </c:numRef>
          </c:val>
          <c:extLst>
            <c:ext xmlns:c16="http://schemas.microsoft.com/office/drawing/2014/chart" uri="{C3380CC4-5D6E-409C-BE32-E72D297353CC}">
              <c16:uniqueId val="{00000000-D47C-D946-B90E-E8840FA64101}"/>
            </c:ext>
          </c:extLst>
        </c:ser>
        <c:dLbls>
          <c:showLegendKey val="0"/>
          <c:showVal val="0"/>
          <c:showCatName val="0"/>
          <c:showSerName val="0"/>
          <c:showPercent val="0"/>
          <c:showBubbleSize val="0"/>
        </c:dLbls>
        <c:gapWidth val="219"/>
        <c:overlap val="-27"/>
        <c:axId val="383321648"/>
        <c:axId val="383323360"/>
      </c:barChart>
      <c:catAx>
        <c:axId val="38332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400" b="0" i="0" u="none" strike="noStrike" kern="1200" baseline="0">
                <a:solidFill>
                  <a:schemeClr val="tx1">
                    <a:lumMod val="65000"/>
                    <a:lumOff val="35000"/>
                  </a:schemeClr>
                </a:solidFill>
                <a:latin typeface="+mn-lt"/>
                <a:ea typeface="+mn-ea"/>
                <a:cs typeface="+mn-cs"/>
              </a:defRPr>
            </a:pPr>
            <a:endParaRPr lang="en-US"/>
          </a:p>
        </c:txPr>
        <c:crossAx val="383323360"/>
        <c:crosses val="autoZero"/>
        <c:auto val="1"/>
        <c:lblAlgn val="ctr"/>
        <c:lblOffset val="100"/>
        <c:noMultiLvlLbl val="0"/>
      </c:catAx>
      <c:valAx>
        <c:axId val="38332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0" b="0" i="0" u="none" strike="noStrike" kern="1200" baseline="0">
                    <a:solidFill>
                      <a:schemeClr val="tx1">
                        <a:lumMod val="65000"/>
                        <a:lumOff val="35000"/>
                      </a:schemeClr>
                    </a:solidFill>
                    <a:latin typeface="+mn-lt"/>
                    <a:ea typeface="+mn-ea"/>
                    <a:cs typeface="+mn-cs"/>
                  </a:defRPr>
                </a:pPr>
                <a:r>
                  <a:rPr lang="en-US" sz="6000" dirty="0" err="1"/>
                  <a:t>RowHammer</a:t>
                </a:r>
                <a:r>
                  <a:rPr lang="en-US" sz="6000" dirty="0"/>
                  <a:t> Threshold (TRH-D)</a:t>
                </a:r>
              </a:p>
            </c:rich>
          </c:tx>
          <c:layout>
            <c:manualLayout>
              <c:xMode val="edge"/>
              <c:yMode val="edge"/>
              <c:x val="2.1414348218001204E-2"/>
              <c:y val="5.1735083965325043E-2"/>
            </c:manualLayout>
          </c:layout>
          <c:overlay val="0"/>
          <c:spPr>
            <a:noFill/>
            <a:ln>
              <a:noFill/>
            </a:ln>
            <a:effectLst/>
          </c:spPr>
          <c:txPr>
            <a:bodyPr rot="-5400000" spcFirstLastPara="1" vertOverflow="ellipsis" vert="horz" wrap="square" anchor="ctr" anchorCtr="1"/>
            <a:lstStyle/>
            <a:p>
              <a:pPr>
                <a:defRPr sz="6000" b="0" i="0" u="none" strike="noStrike" kern="1200" baseline="0">
                  <a:solidFill>
                    <a:schemeClr val="tx1">
                      <a:lumMod val="65000"/>
                      <a:lumOff val="35000"/>
                    </a:schemeClr>
                  </a:solidFill>
                  <a:latin typeface="+mn-lt"/>
                  <a:ea typeface="+mn-ea"/>
                  <a:cs typeface="+mn-cs"/>
                </a:defRPr>
              </a:pPr>
              <a:endParaRPr lang="en-US"/>
            </a:p>
          </c:txPr>
        </c:title>
        <c:numFmt formatCode="#\K" sourceLinked="0"/>
        <c:majorTickMark val="none"/>
        <c:minorTickMark val="none"/>
        <c:tickLblPos val="nextTo"/>
        <c:spPr>
          <a:noFill/>
          <a:ln>
            <a:noFill/>
          </a:ln>
          <a:effectLst/>
        </c:spPr>
        <c:txPr>
          <a:bodyPr rot="-60000000" spcFirstLastPara="1" vertOverflow="ellipsis" vert="horz" wrap="square" anchor="ctr" anchorCtr="1"/>
          <a:lstStyle/>
          <a:p>
            <a:pPr>
              <a:defRPr sz="5400" b="0" i="0" u="none" strike="noStrike" kern="1200" baseline="0">
                <a:solidFill>
                  <a:schemeClr val="tx1">
                    <a:lumMod val="65000"/>
                    <a:lumOff val="35000"/>
                  </a:schemeClr>
                </a:solidFill>
                <a:latin typeface="+mn-lt"/>
                <a:ea typeface="+mn-ea"/>
                <a:cs typeface="+mn-cs"/>
              </a:defRPr>
            </a:pPr>
            <a:endParaRPr lang="en-US"/>
          </a:p>
        </c:txPr>
        <c:crossAx val="38332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87016584633707"/>
          <c:y val="4.2388086972567782E-2"/>
          <c:w val="0.82818772721790523"/>
          <c:h val="0.68507621901614901"/>
        </c:manualLayout>
      </c:layout>
      <c:lineChart>
        <c:grouping val="standard"/>
        <c:varyColors val="0"/>
        <c:ser>
          <c:idx val="0"/>
          <c:order val="0"/>
          <c:tx>
            <c:strRef>
              <c:f>Sheet1!$A$6</c:f>
              <c:strCache>
                <c:ptCount val="1"/>
                <c:pt idx="0">
                  <c:v>TRH*-D</c:v>
                </c:pt>
              </c:strCache>
            </c:strRef>
          </c:tx>
          <c:spPr>
            <a:ln w="127000" cap="rnd">
              <a:solidFill>
                <a:schemeClr val="accent1"/>
              </a:solidFill>
              <a:round/>
            </a:ln>
            <a:effectLst/>
          </c:spPr>
          <c:marker>
            <c:symbol val="circle"/>
            <c:size val="31"/>
            <c:spPr>
              <a:solidFill>
                <a:schemeClr val="accent1"/>
              </a:solidFill>
              <a:ln w="9525">
                <a:solidFill>
                  <a:schemeClr val="accent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86-8345-B4AF-C4B8A0978B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1-entry</c:v>
                </c:pt>
                <c:pt idx="1">
                  <c:v>2-entry</c:v>
                </c:pt>
                <c:pt idx="2">
                  <c:v>4-entry</c:v>
                </c:pt>
                <c:pt idx="3">
                  <c:v>8-entry</c:v>
                </c:pt>
                <c:pt idx="4">
                  <c:v>16-entry</c:v>
                </c:pt>
              </c:strCache>
            </c:strRef>
          </c:cat>
          <c:val>
            <c:numRef>
              <c:f>Sheet1!$B$6:$F$6</c:f>
              <c:numCache>
                <c:formatCode>General</c:formatCode>
                <c:ptCount val="5"/>
                <c:pt idx="0">
                  <c:v>4.1844999999999999</c:v>
                </c:pt>
                <c:pt idx="1">
                  <c:v>2.2690000000000001</c:v>
                </c:pt>
                <c:pt idx="2">
                  <c:v>1.893</c:v>
                </c:pt>
                <c:pt idx="3">
                  <c:v>1.9410000000000001</c:v>
                </c:pt>
                <c:pt idx="4">
                  <c:v>2.2069999999999999</c:v>
                </c:pt>
              </c:numCache>
            </c:numRef>
          </c:val>
          <c:smooth val="0"/>
          <c:extLst>
            <c:ext xmlns:c16="http://schemas.microsoft.com/office/drawing/2014/chart" uri="{C3380CC4-5D6E-409C-BE32-E72D297353CC}">
              <c16:uniqueId val="{00000000-921D-473C-A4D9-CA1ED7E49A3C}"/>
            </c:ext>
          </c:extLst>
        </c:ser>
        <c:ser>
          <c:idx val="1"/>
          <c:order val="1"/>
          <c:tx>
            <c:strRef>
              <c:f>Sheet1!$A$4</c:f>
              <c:strCache>
                <c:ptCount val="1"/>
                <c:pt idx="0">
                  <c:v>TRH*-D-NoTardy</c:v>
                </c:pt>
              </c:strCache>
            </c:strRef>
          </c:tx>
          <c:spPr>
            <a:ln w="152400" cap="rnd">
              <a:solidFill>
                <a:srgbClr val="FF0000"/>
              </a:solidFill>
              <a:round/>
            </a:ln>
            <a:effectLst/>
          </c:spPr>
          <c:marker>
            <c:symbol val="x"/>
            <c:size val="29"/>
            <c:spPr>
              <a:solidFill>
                <a:srgbClr val="FF0000"/>
              </a:solidFill>
              <a:ln w="9525">
                <a:solidFill>
                  <a:srgbClr val="FF0000"/>
                </a:solidFill>
              </a:ln>
              <a:effectLst/>
            </c:spPr>
          </c:marker>
          <c:cat>
            <c:strRef>
              <c:f>Sheet1!$B$1:$F$1</c:f>
              <c:strCache>
                <c:ptCount val="5"/>
                <c:pt idx="0">
                  <c:v>1-entry</c:v>
                </c:pt>
                <c:pt idx="1">
                  <c:v>2-entry</c:v>
                </c:pt>
                <c:pt idx="2">
                  <c:v>4-entry</c:v>
                </c:pt>
                <c:pt idx="3">
                  <c:v>8-entry</c:v>
                </c:pt>
                <c:pt idx="4">
                  <c:v>16-entry</c:v>
                </c:pt>
              </c:strCache>
            </c:strRef>
          </c:cat>
          <c:val>
            <c:numRef>
              <c:f>Sheet1!$B$4:$F$4</c:f>
              <c:numCache>
                <c:formatCode>General</c:formatCode>
                <c:ptCount val="5"/>
                <c:pt idx="0">
                  <c:v>4.1449999999999996</c:v>
                </c:pt>
                <c:pt idx="1">
                  <c:v>2.2000000000000002</c:v>
                </c:pt>
                <c:pt idx="2">
                  <c:v>1.7350000000000001</c:v>
                </c:pt>
                <c:pt idx="3">
                  <c:v>1.625</c:v>
                </c:pt>
                <c:pt idx="4">
                  <c:v>1.575</c:v>
                </c:pt>
              </c:numCache>
            </c:numRef>
          </c:val>
          <c:smooth val="0"/>
          <c:extLst>
            <c:ext xmlns:c16="http://schemas.microsoft.com/office/drawing/2014/chart" uri="{C3380CC4-5D6E-409C-BE32-E72D297353CC}">
              <c16:uniqueId val="{00000001-921D-473C-A4D9-CA1ED7E49A3C}"/>
            </c:ext>
          </c:extLst>
        </c:ser>
        <c:dLbls>
          <c:showLegendKey val="0"/>
          <c:showVal val="0"/>
          <c:showCatName val="0"/>
          <c:showSerName val="0"/>
          <c:showPercent val="0"/>
          <c:showBubbleSize val="0"/>
        </c:dLbls>
        <c:marker val="1"/>
        <c:smooth val="0"/>
        <c:axId val="518236191"/>
        <c:axId val="518236671"/>
      </c:lineChart>
      <c:catAx>
        <c:axId val="518236191"/>
        <c:scaling>
          <c:orientation val="minMax"/>
        </c:scaling>
        <c:delete val="0"/>
        <c:axPos val="b"/>
        <c:title>
          <c:tx>
            <c:rich>
              <a:bodyPr rot="0" spcFirstLastPara="1" vertOverflow="ellipsis" vert="horz" wrap="square" anchor="ctr" anchorCtr="1"/>
              <a:lstStyle/>
              <a:p>
                <a:pPr>
                  <a:defRPr sz="6600" b="0" i="0" u="none" strike="noStrike" kern="1200" baseline="0">
                    <a:solidFill>
                      <a:schemeClr val="tx1">
                        <a:lumMod val="65000"/>
                        <a:lumOff val="35000"/>
                      </a:schemeClr>
                    </a:solidFill>
                    <a:latin typeface="+mn-lt"/>
                    <a:ea typeface="+mn-ea"/>
                    <a:cs typeface="+mn-cs"/>
                  </a:defRPr>
                </a:pPr>
                <a:r>
                  <a:rPr lang="en-US" sz="6600"/>
                  <a:t>Tracker Size</a:t>
                </a:r>
              </a:p>
            </c:rich>
          </c:tx>
          <c:overlay val="0"/>
          <c:spPr>
            <a:noFill/>
            <a:ln>
              <a:noFill/>
            </a:ln>
            <a:effectLst/>
          </c:spPr>
          <c:txPr>
            <a:bodyPr rot="0" spcFirstLastPara="1" vertOverflow="ellipsis" vert="horz" wrap="square" anchor="ctr" anchorCtr="1"/>
            <a:lstStyle/>
            <a:p>
              <a:pPr>
                <a:defRPr sz="6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0" b="0" i="0" u="none" strike="noStrike" kern="1200" baseline="0">
                <a:solidFill>
                  <a:schemeClr val="tx1">
                    <a:lumMod val="65000"/>
                    <a:lumOff val="35000"/>
                  </a:schemeClr>
                </a:solidFill>
                <a:latin typeface="+mn-lt"/>
                <a:ea typeface="+mn-ea"/>
                <a:cs typeface="+mn-cs"/>
              </a:defRPr>
            </a:pPr>
            <a:endParaRPr lang="en-US"/>
          </a:p>
        </c:txPr>
        <c:crossAx val="518236671"/>
        <c:crosses val="autoZero"/>
        <c:auto val="1"/>
        <c:lblAlgn val="ctr"/>
        <c:lblOffset val="100"/>
        <c:noMultiLvlLbl val="0"/>
      </c:catAx>
      <c:valAx>
        <c:axId val="518236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600" b="0" i="0" u="none" strike="noStrike" kern="1200" baseline="0">
                    <a:solidFill>
                      <a:schemeClr val="tx1">
                        <a:lumMod val="65000"/>
                        <a:lumOff val="35000"/>
                      </a:schemeClr>
                    </a:solidFill>
                    <a:latin typeface="+mn-lt"/>
                    <a:ea typeface="+mn-ea"/>
                    <a:cs typeface="+mn-cs"/>
                  </a:defRPr>
                </a:pPr>
                <a:r>
                  <a:rPr lang="en-US" sz="6600" dirty="0"/>
                  <a:t>TRH-D</a:t>
                </a:r>
              </a:p>
            </c:rich>
          </c:tx>
          <c:overlay val="0"/>
          <c:spPr>
            <a:noFill/>
            <a:ln>
              <a:noFill/>
            </a:ln>
            <a:effectLst/>
          </c:spPr>
          <c:txPr>
            <a:bodyPr rot="-5400000" spcFirstLastPara="1" vertOverflow="ellipsis" vert="horz" wrap="square" anchor="ctr" anchorCtr="1"/>
            <a:lstStyle/>
            <a:p>
              <a:pPr>
                <a:defRPr sz="6600" b="0" i="0" u="none" strike="noStrike" kern="1200" baseline="0">
                  <a:solidFill>
                    <a:schemeClr val="tx1">
                      <a:lumMod val="65000"/>
                      <a:lumOff val="35000"/>
                    </a:schemeClr>
                  </a:solidFill>
                  <a:latin typeface="+mn-lt"/>
                  <a:ea typeface="+mn-ea"/>
                  <a:cs typeface="+mn-cs"/>
                </a:defRPr>
              </a:pPr>
              <a:endParaRPr lang="en-US"/>
            </a:p>
          </c:txPr>
        </c:title>
        <c:numFmt formatCode="#,###\K" sourceLinked="0"/>
        <c:majorTickMark val="none"/>
        <c:minorTickMark val="none"/>
        <c:tickLblPos val="nextTo"/>
        <c:spPr>
          <a:noFill/>
          <a:ln>
            <a:noFill/>
          </a:ln>
          <a:effectLst/>
        </c:spPr>
        <c:txPr>
          <a:bodyPr rot="-60000000" spcFirstLastPara="1" vertOverflow="ellipsis" vert="horz" wrap="square" anchor="ctr" anchorCtr="1"/>
          <a:lstStyle/>
          <a:p>
            <a:pPr>
              <a:defRPr sz="5400" b="0" i="0" u="none" strike="noStrike" kern="1200" baseline="0">
                <a:solidFill>
                  <a:schemeClr val="tx1">
                    <a:lumMod val="65000"/>
                    <a:lumOff val="35000"/>
                  </a:schemeClr>
                </a:solidFill>
                <a:latin typeface="+mn-lt"/>
                <a:ea typeface="+mn-ea"/>
                <a:cs typeface="+mn-cs"/>
              </a:defRPr>
            </a:pPr>
            <a:endParaRPr lang="en-US"/>
          </a:p>
        </c:txPr>
        <c:crossAx val="51823619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4FAB7-7DF1-470D-9D24-E6B58A84B80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
        <p:nvSpPr>
          <p:cNvPr id="3" name="Date Placeholder 2">
            <a:extLst>
              <a:ext uri="{FF2B5EF4-FFF2-40B4-BE49-F238E27FC236}">
                <a16:creationId xmlns:a16="http://schemas.microsoft.com/office/drawing/2014/main" id="{A0E88521-8FCE-4BCB-8B67-3730585527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C0846B-0977-4E9D-973A-F0EA2C10623B}" type="datetimeFigureOut">
              <a:rPr lang="en-US" smtClean="0">
                <a:latin typeface="NVIDIA Sans" panose="020B0503020203020204" pitchFamily="34" charset="0"/>
                <a:cs typeface="NVIDIA Sans" panose="020B0503020203020204" pitchFamily="34" charset="0"/>
              </a:rPr>
              <a:t>7/8/24</a:t>
            </a:fld>
            <a:endParaRPr lang="en-US" dirty="0">
              <a:latin typeface="NVIDIA Sans" panose="020B0503020203020204" pitchFamily="34" charset="0"/>
              <a:cs typeface="NVIDIA Sans" panose="020B0503020203020204" pitchFamily="34" charset="0"/>
            </a:endParaRPr>
          </a:p>
        </p:txBody>
      </p:sp>
      <p:sp>
        <p:nvSpPr>
          <p:cNvPr id="5" name="Slide Number Placeholder 4">
            <a:extLst>
              <a:ext uri="{FF2B5EF4-FFF2-40B4-BE49-F238E27FC236}">
                <a16:creationId xmlns:a16="http://schemas.microsoft.com/office/drawing/2014/main" id="{9D0820F8-FB5B-4060-9702-8BB4F61830F9}"/>
              </a:ext>
            </a:extLst>
          </p:cNvPr>
          <p:cNvSpPr>
            <a:spLocks noGrp="1"/>
          </p:cNvSpPr>
          <p:nvPr>
            <p:ph type="sldNum" sz="quarter" idx="3"/>
          </p:nvPr>
        </p:nvSpPr>
        <p:spPr>
          <a:xfrm>
            <a:off x="0" y="8685213"/>
            <a:ext cx="2971800" cy="458787"/>
          </a:xfrm>
          <a:prstGeom prst="rect">
            <a:avLst/>
          </a:prstGeom>
        </p:spPr>
        <p:txBody>
          <a:bodyPr vert="horz" lIns="91440" tIns="45720" rIns="91440" bIns="45720" rtlCol="0" anchor="b"/>
          <a:lstStyle>
            <a:lvl1pPr algn="r">
              <a:defRPr sz="1200"/>
            </a:lvl1pPr>
          </a:lstStyle>
          <a:p>
            <a:pPr algn="l"/>
            <a:fld id="{6212FBFF-564E-4199-8DDC-2B82D308BF1D}" type="slidenum">
              <a:rPr lang="en-US" smtClean="0">
                <a:latin typeface="NVIDIA Sans" panose="020B0503020203020204" pitchFamily="34" charset="0"/>
                <a:cs typeface="NVIDIA Sans" panose="020B0503020203020204" pitchFamily="34" charset="0"/>
              </a:rPr>
              <a:pPr algn="l"/>
              <a:t>‹#›</a:t>
            </a:fld>
            <a:endParaRPr lang="en-US" dirty="0">
              <a:latin typeface="NVIDIA Sans" panose="020B0503020203020204" pitchFamily="34" charset="0"/>
              <a:cs typeface="NVIDIA Sans" panose="020B0503020203020204" pitchFamily="34" charset="0"/>
            </a:endParaRPr>
          </a:p>
        </p:txBody>
      </p:sp>
    </p:spTree>
    <p:extLst>
      <p:ext uri="{BB962C8B-B14F-4D97-AF65-F5344CB8AC3E}">
        <p14:creationId xmlns:p14="http://schemas.microsoft.com/office/powerpoint/2010/main" val="213207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VIDIA Sans" panose="020B0503020203020204" pitchFamily="34" charset="0"/>
                <a:cs typeface="NVIDIA Sans" panose="020B0503020203020204" pitchFamily="34" charset="0"/>
              </a:defRPr>
            </a:lvl1pPr>
          </a:lstStyle>
          <a:p>
            <a:fld id="{354A8664-169C-4436-81C8-E492002C26A5}" type="datetimeFigureOut">
              <a:rPr lang="en-US" smtClean="0"/>
              <a:pPr/>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0" y="8685213"/>
            <a:ext cx="2971800" cy="458787"/>
          </a:xfrm>
          <a:prstGeom prst="rect">
            <a:avLst/>
          </a:prstGeom>
        </p:spPr>
        <p:txBody>
          <a:bodyPr vert="horz" lIns="91440" tIns="45720" rIns="91440" bIns="45720" rtlCol="0" anchor="b"/>
          <a:lstStyle>
            <a:lvl1pPr algn="l">
              <a:defRPr sz="1200">
                <a:latin typeface="NVIDIA Sans" panose="020B0503020203020204" pitchFamily="34" charset="0"/>
                <a:cs typeface="NVIDIA Sans" panose="020B0503020203020204" pitchFamily="34" charset="0"/>
              </a:defRPr>
            </a:lvl1pPr>
          </a:lstStyle>
          <a:p>
            <a:fld id="{A93AD357-0C40-4436-9D38-C47D60C1C9C1}" type="slidenum">
              <a:rPr lang="en-US" smtClean="0"/>
              <a:pPr/>
              <a:t>‹#›</a:t>
            </a:fld>
            <a:endParaRPr lang="en-US" dirty="0"/>
          </a:p>
        </p:txBody>
      </p:sp>
      <p:pic>
        <p:nvPicPr>
          <p:cNvPr id="8" name="Picture 7">
            <a:extLst>
              <a:ext uri="{FF2B5EF4-FFF2-40B4-BE49-F238E27FC236}">
                <a16:creationId xmlns:a16="http://schemas.microsoft.com/office/drawing/2014/main" id="{EE23E2AA-C3B7-40F1-8870-35AD3374F0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Tree>
    <p:extLst>
      <p:ext uri="{BB962C8B-B14F-4D97-AF65-F5344CB8AC3E}">
        <p14:creationId xmlns:p14="http://schemas.microsoft.com/office/powerpoint/2010/main" val="40189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1pPr>
    <a:lvl2pPr marL="4572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2pPr>
    <a:lvl3pPr marL="9144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3pPr>
    <a:lvl4pPr marL="13716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4pPr>
    <a:lvl5pPr marL="18288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the  introduction. </a:t>
            </a:r>
          </a:p>
          <a:p>
            <a:endParaRPr lang="en-US" dirty="0"/>
          </a:p>
          <a:p>
            <a:r>
              <a:rPr lang="en-US" dirty="0"/>
              <a:t>Today we are going to talk about </a:t>
            </a:r>
            <a:r>
              <a:rPr lang="en-US" dirty="0" err="1"/>
              <a:t>RowHammer</a:t>
            </a:r>
            <a:r>
              <a:rPr lang="en-US" dirty="0"/>
              <a:t>, which has been troubling the DRAM industry for a little over a decade now.  State-of-the-art secure solutions to address </a:t>
            </a:r>
            <a:r>
              <a:rPr lang="en-US" dirty="0" err="1"/>
              <a:t>RowHammer</a:t>
            </a:r>
            <a:r>
              <a:rPr lang="en-US" dirty="0"/>
              <a:t> require large storage overheads. Attempts by industry and academia to design low-cost trackers while bounding security has been unsuccessful.</a:t>
            </a:r>
          </a:p>
          <a:p>
            <a:endParaRPr lang="en-US" dirty="0"/>
          </a:p>
          <a:p>
            <a:r>
              <a:rPr lang="en-US" dirty="0"/>
              <a:t>Well folks, the wait is OVER!  Today, we will show that we can achieve secure </a:t>
            </a:r>
            <a:r>
              <a:rPr lang="en-US" dirty="0" err="1"/>
              <a:t>rowhammer</a:t>
            </a:r>
            <a:r>
              <a:rPr lang="en-US" dirty="0"/>
              <a:t> mitigation using a small 4-entry DRAM tracker.</a:t>
            </a:r>
          </a:p>
        </p:txBody>
      </p:sp>
      <p:sp>
        <p:nvSpPr>
          <p:cNvPr id="4" name="Slide Number Placeholder 3"/>
          <p:cNvSpPr>
            <a:spLocks noGrp="1"/>
          </p:cNvSpPr>
          <p:nvPr>
            <p:ph type="sldNum" sz="quarter" idx="5"/>
          </p:nvPr>
        </p:nvSpPr>
        <p:spPr/>
        <p:txBody>
          <a:bodyPr/>
          <a:lstStyle/>
          <a:p>
            <a:fld id="{A93AD357-0C40-4436-9D38-C47D60C1C9C1}" type="slidenum">
              <a:rPr lang="en-US" smtClean="0"/>
              <a:pPr/>
              <a:t>1</a:t>
            </a:fld>
            <a:endParaRPr lang="en-US" dirty="0"/>
          </a:p>
        </p:txBody>
      </p:sp>
    </p:spTree>
    <p:extLst>
      <p:ext uri="{BB962C8B-B14F-4D97-AF65-F5344CB8AC3E}">
        <p14:creationId xmlns:p14="http://schemas.microsoft.com/office/powerpoint/2010/main" val="204253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FIFO management since it allows us to</a:t>
            </a:r>
            <a:r>
              <a:rPr lang="en-US" sz="7200" dirty="0"/>
              <a:t> bound the tracker failure modes.</a:t>
            </a:r>
          </a:p>
          <a:p>
            <a:endParaRPr lang="en-US" sz="7200" dirty="0"/>
          </a:p>
          <a:p>
            <a:r>
              <a:rPr lang="en-US" sz="7200" dirty="0"/>
              <a:t>How is a FIFO tracker managed?  The insertion policy, we insert ALL activations into the tracker, even if the entry exists in the tracker.  This allows the tracker management to be independent of accesses before/after insertion.</a:t>
            </a:r>
          </a:p>
          <a:p>
            <a:endParaRPr lang="en-US" sz="7200" dirty="0"/>
          </a:p>
          <a:p>
            <a:r>
              <a:rPr lang="en-US" sz="7200" dirty="0"/>
              <a:t>The eviction and mitigation policy takes the oldest entry from the tracker for eviction.  </a:t>
            </a:r>
          </a:p>
        </p:txBody>
      </p:sp>
      <p:sp>
        <p:nvSpPr>
          <p:cNvPr id="4" name="Slide Number Placeholder 3"/>
          <p:cNvSpPr>
            <a:spLocks noGrp="1"/>
          </p:cNvSpPr>
          <p:nvPr>
            <p:ph type="sldNum" sz="quarter" idx="5"/>
          </p:nvPr>
        </p:nvSpPr>
        <p:spPr/>
        <p:txBody>
          <a:bodyPr/>
          <a:lstStyle/>
          <a:p>
            <a:fld id="{A93AD357-0C40-4436-9D38-C47D60C1C9C1}" type="slidenum">
              <a:rPr lang="en-US" smtClean="0"/>
              <a:pPr/>
              <a:t>10</a:t>
            </a:fld>
            <a:endParaRPr lang="en-US" dirty="0"/>
          </a:p>
        </p:txBody>
      </p:sp>
    </p:spTree>
    <p:extLst>
      <p:ext uri="{BB962C8B-B14F-4D97-AF65-F5344CB8AC3E}">
        <p14:creationId xmlns:p14="http://schemas.microsoft.com/office/powerpoint/2010/main" val="103689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directly using a FIFO tracker is not access pattern independent since it has retention failures due to thrashing access patterns.</a:t>
            </a:r>
          </a:p>
        </p:txBody>
      </p:sp>
      <p:sp>
        <p:nvSpPr>
          <p:cNvPr id="4" name="Slide Number Placeholder 3"/>
          <p:cNvSpPr>
            <a:spLocks noGrp="1"/>
          </p:cNvSpPr>
          <p:nvPr>
            <p:ph type="sldNum" sz="quarter" idx="5"/>
          </p:nvPr>
        </p:nvSpPr>
        <p:spPr/>
        <p:txBody>
          <a:bodyPr/>
          <a:lstStyle/>
          <a:p>
            <a:fld id="{A93AD357-0C40-4436-9D38-C47D60C1C9C1}" type="slidenum">
              <a:rPr lang="en-US" smtClean="0"/>
              <a:pPr/>
              <a:t>11</a:t>
            </a:fld>
            <a:endParaRPr lang="en-US" dirty="0"/>
          </a:p>
        </p:txBody>
      </p:sp>
    </p:spTree>
    <p:extLst>
      <p:ext uri="{BB962C8B-B14F-4D97-AF65-F5344CB8AC3E}">
        <p14:creationId xmlns:p14="http://schemas.microsoft.com/office/powerpoint/2010/main" val="419577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problem, we propose </a:t>
            </a:r>
            <a:r>
              <a:rPr lang="en-US" dirty="0" err="1"/>
              <a:t>PrIDE</a:t>
            </a:r>
            <a:r>
              <a:rPr lang="en-US" dirty="0"/>
              <a:t> which is a FIFO Tracker with a probabilistic insertion policy.</a:t>
            </a:r>
          </a:p>
          <a:p>
            <a:r>
              <a:rPr lang="en-US" dirty="0"/>
              <a:t>In </a:t>
            </a:r>
            <a:r>
              <a:rPr lang="en-US" dirty="0" err="1"/>
              <a:t>PrIDE</a:t>
            </a:r>
            <a:r>
              <a:rPr lang="en-US" dirty="0"/>
              <a:t>, addresses are only inserted into the tracker with probability ‘p’.  So, what should be the sampling rate?</a:t>
            </a:r>
          </a:p>
        </p:txBody>
      </p:sp>
      <p:sp>
        <p:nvSpPr>
          <p:cNvPr id="4" name="Slide Number Placeholder 3"/>
          <p:cNvSpPr>
            <a:spLocks noGrp="1"/>
          </p:cNvSpPr>
          <p:nvPr>
            <p:ph type="sldNum" sz="quarter" idx="5"/>
          </p:nvPr>
        </p:nvSpPr>
        <p:spPr/>
        <p:txBody>
          <a:bodyPr/>
          <a:lstStyle/>
          <a:p>
            <a:fld id="{A93AD357-0C40-4436-9D38-C47D60C1C9C1}" type="slidenum">
              <a:rPr lang="en-US" smtClean="0"/>
              <a:pPr/>
              <a:t>12</a:t>
            </a:fld>
            <a:endParaRPr lang="en-US" dirty="0"/>
          </a:p>
        </p:txBody>
      </p:sp>
    </p:spTree>
    <p:extLst>
      <p:ext uri="{BB962C8B-B14F-4D97-AF65-F5344CB8AC3E}">
        <p14:creationId xmlns:p14="http://schemas.microsoft.com/office/powerpoint/2010/main" val="17595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from our crash course on DRAM refresh, the DRAM issues </a:t>
            </a:r>
            <a:r>
              <a:rPr lang="en-US" dirty="0" err="1"/>
              <a:t>RowHammer</a:t>
            </a:r>
            <a:r>
              <a:rPr lang="en-US" dirty="0"/>
              <a:t> mitigations during refresh.  This suggests that mitigations occur once every 79 activations.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p>
        </p:txBody>
      </p:sp>
    </p:spTree>
    <p:extLst>
      <p:ext uri="{BB962C8B-B14F-4D97-AF65-F5344CB8AC3E}">
        <p14:creationId xmlns:p14="http://schemas.microsoft.com/office/powerpoint/2010/main" val="366734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that the Tracker does not suffer from retention failures, the Continuity Principle states that the insertion rate must match the mitigation rate.  Thus, if you are mitigating once every 79 ACTs, you should insert once every 79 ACTs to avoid retention failure.</a:t>
            </a:r>
          </a:p>
        </p:txBody>
      </p:sp>
      <p:sp>
        <p:nvSpPr>
          <p:cNvPr id="4" name="Slide Number Placeholder 3"/>
          <p:cNvSpPr>
            <a:spLocks noGrp="1"/>
          </p:cNvSpPr>
          <p:nvPr>
            <p:ph type="sldNum" sz="quarter" idx="5"/>
          </p:nvPr>
        </p:nvSpPr>
        <p:spPr/>
        <p:txBody>
          <a:bodyPr/>
          <a:lstStyle/>
          <a:p>
            <a:fld id="{A93AD357-0C40-4436-9D38-C47D60C1C9C1}" type="slidenum">
              <a:rPr lang="en-US" smtClean="0"/>
              <a:pPr/>
              <a:t>14</a:t>
            </a:fld>
            <a:endParaRPr lang="en-US" dirty="0"/>
          </a:p>
        </p:txBody>
      </p:sp>
    </p:spTree>
    <p:extLst>
      <p:ext uri="{BB962C8B-B14F-4D97-AF65-F5344CB8AC3E}">
        <p14:creationId xmlns:p14="http://schemas.microsoft.com/office/powerpoint/2010/main" val="3597208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taken a principled approach to design </a:t>
            </a:r>
            <a:r>
              <a:rPr lang="en-US" dirty="0" err="1"/>
              <a:t>PrIDE</a:t>
            </a:r>
            <a:r>
              <a:rPr lang="en-US" dirty="0"/>
              <a:t>, let us bound the failure rate of </a:t>
            </a:r>
            <a:r>
              <a:rPr lang="en-US" dirty="0" err="1"/>
              <a:t>PrIDE</a:t>
            </a:r>
            <a:r>
              <a:rPr lang="en-US" dirty="0"/>
              <a:t>.</a:t>
            </a:r>
          </a:p>
          <a:p>
            <a:endParaRPr lang="en-US" dirty="0"/>
          </a:p>
          <a:p>
            <a:r>
              <a:rPr lang="en-US" dirty="0"/>
              <a:t>Recall the different Tracker failure modes.  </a:t>
            </a:r>
          </a:p>
          <a:p>
            <a:br>
              <a:rPr lang="en-US" dirty="0"/>
            </a:br>
            <a:r>
              <a:rPr lang="en-US" dirty="0"/>
              <a:t>First, we can have failures due to Insertion.  </a:t>
            </a:r>
          </a:p>
          <a:p>
            <a:endParaRPr lang="en-US" dirty="0"/>
          </a:p>
          <a:p>
            <a:r>
              <a:rPr lang="en-US" dirty="0"/>
              <a:t>Let’s compute Tracker Insertion Failure.  The probability of an aggressor not being inserted into the Tracker and receiving TRH activations is (1-p)^TRH.   Assuming an MTTF of 10,000 years, which is similar to per bank DRAM FIT rate from naturally </a:t>
            </a:r>
            <a:r>
              <a:rPr lang="en-US"/>
              <a:t>occurrent errors, we </a:t>
            </a:r>
            <a:r>
              <a:rPr lang="en-US" dirty="0"/>
              <a:t>can tolerate a row hammer threshold of 1530.</a:t>
            </a:r>
          </a:p>
        </p:txBody>
      </p:sp>
      <p:sp>
        <p:nvSpPr>
          <p:cNvPr id="4" name="Slide Number Placeholder 3"/>
          <p:cNvSpPr>
            <a:spLocks noGrp="1"/>
          </p:cNvSpPr>
          <p:nvPr>
            <p:ph type="sldNum" sz="quarter" idx="5"/>
          </p:nvPr>
        </p:nvSpPr>
        <p:spPr/>
        <p:txBody>
          <a:bodyPr/>
          <a:lstStyle/>
          <a:p>
            <a:fld id="{A93AD357-0C40-4436-9D38-C47D60C1C9C1}" type="slidenum">
              <a:rPr lang="en-US" smtClean="0"/>
              <a:pPr/>
              <a:t>15</a:t>
            </a:fld>
            <a:endParaRPr lang="en-US" dirty="0"/>
          </a:p>
        </p:txBody>
      </p:sp>
    </p:spTree>
    <p:extLst>
      <p:ext uri="{BB962C8B-B14F-4D97-AF65-F5344CB8AC3E}">
        <p14:creationId xmlns:p14="http://schemas.microsoft.com/office/powerpoint/2010/main" val="116925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what about TRF now?</a:t>
            </a:r>
          </a:p>
        </p:txBody>
      </p:sp>
      <p:sp>
        <p:nvSpPr>
          <p:cNvPr id="4" name="Slide Number Placeholder 3"/>
          <p:cNvSpPr>
            <a:spLocks noGrp="1"/>
          </p:cNvSpPr>
          <p:nvPr>
            <p:ph type="sldNum" sz="quarter" idx="5"/>
          </p:nvPr>
        </p:nvSpPr>
        <p:spPr/>
        <p:txBody>
          <a:bodyPr/>
          <a:lstStyle/>
          <a:p>
            <a:fld id="{A93AD357-0C40-4436-9D38-C47D60C1C9C1}" type="slidenum">
              <a:rPr lang="en-US" smtClean="0"/>
              <a:pPr/>
              <a:t>16</a:t>
            </a:fld>
            <a:endParaRPr lang="en-US" dirty="0"/>
          </a:p>
        </p:txBody>
      </p:sp>
    </p:spTree>
    <p:extLst>
      <p:ext uri="{BB962C8B-B14F-4D97-AF65-F5344CB8AC3E}">
        <p14:creationId xmlns:p14="http://schemas.microsoft.com/office/powerpoint/2010/main" val="278740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compute the tracker retention failure, consider the Tracker as a lossy buffer with probability ‘L’.  As such, the effective sampling probability under a lossy buffer model is ‘p’ times (1-L), which is the Tracker survival </a:t>
            </a:r>
            <a:r>
              <a:rPr lang="en-US" dirty="0" err="1"/>
              <a:t>probabiility</a:t>
            </a:r>
            <a:r>
              <a:rPr lang="en-US" dirty="0"/>
              <a:t>.</a:t>
            </a:r>
          </a:p>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17</a:t>
            </a:fld>
            <a:endParaRPr lang="en-US" dirty="0"/>
          </a:p>
        </p:txBody>
      </p:sp>
    </p:spTree>
    <p:extLst>
      <p:ext uri="{BB962C8B-B14F-4D97-AF65-F5344CB8AC3E}">
        <p14:creationId xmlns:p14="http://schemas.microsoft.com/office/powerpoint/2010/main" val="77592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compute the Tracker Loss Probability?  Well, the Loss Probability is dependent on the position of the aggressor row in the refresh interval.  Positions earlier in the refresh interval have higher loss probability than positions later in the refresh interval.  For a given Tracker size, we determine the Lost Probability by using analytical models verified by Monte Carlo simulations and report the worst case loss probability.</a:t>
            </a:r>
          </a:p>
        </p:txBody>
      </p:sp>
      <p:sp>
        <p:nvSpPr>
          <p:cNvPr id="4" name="Slide Number Placeholder 3"/>
          <p:cNvSpPr>
            <a:spLocks noGrp="1"/>
          </p:cNvSpPr>
          <p:nvPr>
            <p:ph type="sldNum" sz="quarter" idx="5"/>
          </p:nvPr>
        </p:nvSpPr>
        <p:spPr/>
        <p:txBody>
          <a:bodyPr/>
          <a:lstStyle/>
          <a:p>
            <a:fld id="{A93AD357-0C40-4436-9D38-C47D60C1C9C1}" type="slidenum">
              <a:rPr lang="en-US" smtClean="0"/>
              <a:pPr/>
              <a:t>18</a:t>
            </a:fld>
            <a:endParaRPr lang="en-US" dirty="0"/>
          </a:p>
        </p:txBody>
      </p:sp>
    </p:spTree>
    <p:extLst>
      <p:ext uri="{BB962C8B-B14F-4D97-AF65-F5344CB8AC3E}">
        <p14:creationId xmlns:p14="http://schemas.microsoft.com/office/powerpoint/2010/main" val="24207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16-entry FIFO, </a:t>
            </a:r>
            <a:r>
              <a:rPr lang="en-US" dirty="0" err="1"/>
              <a:t>PrIDE</a:t>
            </a:r>
            <a:r>
              <a:rPr lang="en-US" dirty="0"/>
              <a:t> can handle a TRH of 1575.</a:t>
            </a:r>
          </a:p>
        </p:txBody>
      </p:sp>
      <p:sp>
        <p:nvSpPr>
          <p:cNvPr id="4" name="Slide Number Placeholder 3"/>
          <p:cNvSpPr>
            <a:spLocks noGrp="1"/>
          </p:cNvSpPr>
          <p:nvPr>
            <p:ph type="sldNum" sz="quarter" idx="5"/>
          </p:nvPr>
        </p:nvSpPr>
        <p:spPr/>
        <p:txBody>
          <a:bodyPr/>
          <a:lstStyle/>
          <a:p>
            <a:fld id="{A93AD357-0C40-4436-9D38-C47D60C1C9C1}" type="slidenum">
              <a:rPr lang="en-US" smtClean="0"/>
              <a:pPr/>
              <a:t>19</a:t>
            </a:fld>
            <a:endParaRPr lang="en-US" dirty="0"/>
          </a:p>
        </p:txBody>
      </p:sp>
    </p:spTree>
    <p:extLst>
      <p:ext uri="{BB962C8B-B14F-4D97-AF65-F5344CB8AC3E}">
        <p14:creationId xmlns:p14="http://schemas.microsoft.com/office/powerpoint/2010/main" val="35909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exactly is </a:t>
            </a:r>
            <a:r>
              <a:rPr lang="en-US" dirty="0" err="1"/>
              <a:t>RowHammer</a:t>
            </a:r>
            <a:r>
              <a:rPr lang="en-US" dirty="0"/>
              <a:t>? Well </a:t>
            </a:r>
            <a:r>
              <a:rPr lang="en-US" dirty="0" err="1"/>
              <a:t>RowHammer</a:t>
            </a:r>
            <a:r>
              <a:rPr lang="en-US" dirty="0"/>
              <a:t> is a phenomenon where frequent accesses to DRAM rows can cause bit flips in neighboring physical rows.  The frequently accessed rows are called aggressor rows and the rows with bit flips are called victim rows.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Row Hammer Threshold, which is the number of activations required to flip bits, is reducing with each DRAM generation.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current trends, </a:t>
            </a:r>
            <a:r>
              <a:rPr lang="en-US" dirty="0" err="1"/>
              <a:t>RowHammer</a:t>
            </a:r>
            <a:r>
              <a:rPr lang="en-US" dirty="0"/>
              <a:t> is not just a security problem, but also a reliability problem and we desire a low cost and scalable solution to address </a:t>
            </a:r>
            <a:r>
              <a:rPr lang="en-US" dirty="0" err="1"/>
              <a:t>RowHammer</a:t>
            </a:r>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a:t>
            </a:fld>
            <a:endParaRPr lang="en-US" dirty="0"/>
          </a:p>
        </p:txBody>
      </p:sp>
    </p:spTree>
    <p:extLst>
      <p:ext uri="{BB962C8B-B14F-4D97-AF65-F5344CB8AC3E}">
        <p14:creationId xmlns:p14="http://schemas.microsoft.com/office/powerpoint/2010/main" val="130330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let’s compute Tardiness</a:t>
            </a:r>
          </a:p>
        </p:txBody>
      </p:sp>
      <p:sp>
        <p:nvSpPr>
          <p:cNvPr id="4" name="Slide Number Placeholder 3"/>
          <p:cNvSpPr>
            <a:spLocks noGrp="1"/>
          </p:cNvSpPr>
          <p:nvPr>
            <p:ph type="sldNum" sz="quarter" idx="5"/>
          </p:nvPr>
        </p:nvSpPr>
        <p:spPr/>
        <p:txBody>
          <a:bodyPr/>
          <a:lstStyle/>
          <a:p>
            <a:fld id="{A93AD357-0C40-4436-9D38-C47D60C1C9C1}" type="slidenum">
              <a:rPr lang="en-US" smtClean="0"/>
              <a:pPr/>
              <a:t>20</a:t>
            </a:fld>
            <a:endParaRPr lang="en-US" dirty="0"/>
          </a:p>
        </p:txBody>
      </p:sp>
    </p:spTree>
    <p:extLst>
      <p:ext uri="{BB962C8B-B14F-4D97-AF65-F5344CB8AC3E}">
        <p14:creationId xmlns:p14="http://schemas.microsoft.com/office/powerpoint/2010/main" val="241829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Recall that In-DRAM Trackers delay mitigation until the Refresh period. If you have a refresh interval with W possible activations and a one-entry buffer</a:t>
            </a:r>
            <a:r>
              <a:rPr lang="en-US" dirty="0"/>
              <a:t>, then the buffered aggressor row can be accessed W times before it is mitigated.  Thus, the  tardiness is W.</a:t>
            </a:r>
          </a:p>
        </p:txBody>
      </p:sp>
      <p:sp>
        <p:nvSpPr>
          <p:cNvPr id="4" name="Slide Number Placeholder 3"/>
          <p:cNvSpPr>
            <a:spLocks noGrp="1"/>
          </p:cNvSpPr>
          <p:nvPr>
            <p:ph type="sldNum" sz="quarter" idx="5"/>
          </p:nvPr>
        </p:nvSpPr>
        <p:spPr/>
        <p:txBody>
          <a:bodyPr/>
          <a:lstStyle/>
          <a:p>
            <a:fld id="{A93AD357-0C40-4436-9D38-C47D60C1C9C1}" type="slidenum">
              <a:rPr lang="en-US" smtClean="0"/>
              <a:pPr/>
              <a:t>21</a:t>
            </a:fld>
            <a:endParaRPr lang="en-US" dirty="0"/>
          </a:p>
        </p:txBody>
      </p:sp>
    </p:spTree>
    <p:extLst>
      <p:ext uri="{BB962C8B-B14F-4D97-AF65-F5344CB8AC3E}">
        <p14:creationId xmlns:p14="http://schemas.microsoft.com/office/powerpoint/2010/main" val="282923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Generalizing this, if you have an N-entry FIFO, the tardiness for the newly buffered aggressor row is N*W.  Thus, as the Tracker size increases, the tardiness also increases.</a:t>
            </a:r>
          </a:p>
          <a:p>
            <a:endParaRPr lang="en-US" dirty="0"/>
          </a:p>
          <a:p>
            <a:r>
              <a:rPr lang="en-US" dirty="0"/>
              <a:t>This chart shows the effective TRH of Pride with and without tardiness for different Tracker sizes.  We see that larger trackers have higher thresholds due to tardiness while smaller trackers have higher thresholds due to retention failures. </a:t>
            </a:r>
          </a:p>
          <a:p>
            <a:endParaRPr lang="en-US" dirty="0"/>
          </a:p>
          <a:p>
            <a:r>
              <a:rPr lang="en-US" dirty="0"/>
              <a:t>A 4-entry tracker provides the lowest row hammer threshold of 1900.</a:t>
            </a:r>
          </a:p>
        </p:txBody>
      </p:sp>
      <p:sp>
        <p:nvSpPr>
          <p:cNvPr id="4" name="Slide Number Placeholder 3"/>
          <p:cNvSpPr>
            <a:spLocks noGrp="1"/>
          </p:cNvSpPr>
          <p:nvPr>
            <p:ph type="sldNum" sz="quarter" idx="5"/>
          </p:nvPr>
        </p:nvSpPr>
        <p:spPr/>
        <p:txBody>
          <a:bodyPr/>
          <a:lstStyle/>
          <a:p>
            <a:fld id="{A93AD357-0C40-4436-9D38-C47D60C1C9C1}" type="slidenum">
              <a:rPr lang="en-US" smtClean="0"/>
              <a:pPr/>
              <a:t>22</a:t>
            </a:fld>
            <a:endParaRPr lang="en-US" dirty="0"/>
          </a:p>
        </p:txBody>
      </p:sp>
    </p:spTree>
    <p:extLst>
      <p:ext uri="{BB962C8B-B14F-4D97-AF65-F5344CB8AC3E}">
        <p14:creationId xmlns:p14="http://schemas.microsoft.com/office/powerpoint/2010/main" val="42914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in the baseline scenario, </a:t>
            </a:r>
            <a:r>
              <a:rPr lang="en-US" dirty="0" err="1"/>
              <a:t>PriDE</a:t>
            </a:r>
            <a:r>
              <a:rPr lang="en-US" dirty="0"/>
              <a:t> incurs 0% overhead while handling a row hammer threshold of 1900.</a:t>
            </a:r>
          </a:p>
          <a:p>
            <a:endParaRPr lang="en-US" dirty="0"/>
          </a:p>
          <a:p>
            <a:r>
              <a:rPr lang="en-US" dirty="0" err="1"/>
              <a:t>PrIDE</a:t>
            </a:r>
            <a:r>
              <a:rPr lang="en-US" dirty="0"/>
              <a:t> scales to lower row hammer thresholds by increasing the mitigation rate using DDR5’s RFM.  Increasing the mitigation rate from 1 every 79 ACTs to 1 every 16 ACTs we can handle a row hammer threshold of 400 while incurring only 1.6% performance overhead.</a:t>
            </a:r>
          </a:p>
        </p:txBody>
      </p:sp>
      <p:sp>
        <p:nvSpPr>
          <p:cNvPr id="4" name="Slide Number Placeholder 3"/>
          <p:cNvSpPr>
            <a:spLocks noGrp="1"/>
          </p:cNvSpPr>
          <p:nvPr>
            <p:ph type="sldNum" sz="quarter" idx="5"/>
          </p:nvPr>
        </p:nvSpPr>
        <p:spPr/>
        <p:txBody>
          <a:bodyPr/>
          <a:lstStyle/>
          <a:p>
            <a:fld id="{A93AD357-0C40-4436-9D38-C47D60C1C9C1}" type="slidenum">
              <a:rPr lang="en-US" smtClean="0"/>
              <a:pPr/>
              <a:t>23</a:t>
            </a:fld>
            <a:endParaRPr lang="en-US" dirty="0"/>
          </a:p>
        </p:txBody>
      </p:sp>
    </p:spTree>
    <p:extLst>
      <p:ext uri="{BB962C8B-B14F-4D97-AF65-F5344CB8AC3E}">
        <p14:creationId xmlns:p14="http://schemas.microsoft.com/office/powerpoint/2010/main" val="1255846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conclusion, </a:t>
            </a:r>
            <a:r>
              <a:rPr lang="en-US" sz="1200" dirty="0" err="1"/>
              <a:t>RowHammer</a:t>
            </a:r>
            <a:r>
              <a:rPr lang="en-US" sz="1200" dirty="0"/>
              <a:t> is both a security and reliability problem.  Existing low cost in-DRAM trackers are in-secure. Until now, the in-ability of DRAM vendors to design secure low-cost in-DRAM trackers has made the DRAM industry move towards high storage overhead solutions such as Per Row Access 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we show that it is possible if we take a principled approach to Tracker design.  </a:t>
            </a:r>
            <a:r>
              <a:rPr lang="en-US" sz="1200" dirty="0" err="1"/>
              <a:t>PrIDE</a:t>
            </a:r>
            <a:r>
              <a:rPr lang="en-US" sz="1200" dirty="0"/>
              <a:t> is the FIRST secure low-cost in-DRAM tracker that can address the TRH of today at no performance cost and can scale to TRH of tomorrow at negligible overheads.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24</a:t>
            </a:fld>
            <a:endParaRPr lang="en-US" dirty="0"/>
          </a:p>
        </p:txBody>
      </p:sp>
    </p:spTree>
    <p:extLst>
      <p:ext uri="{BB962C8B-B14F-4D97-AF65-F5344CB8AC3E}">
        <p14:creationId xmlns:p14="http://schemas.microsoft.com/office/powerpoint/2010/main" val="3253407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25</a:t>
            </a:fld>
            <a:endParaRPr lang="en-US" dirty="0"/>
          </a:p>
        </p:txBody>
      </p:sp>
    </p:spTree>
    <p:extLst>
      <p:ext uri="{BB962C8B-B14F-4D97-AF65-F5344CB8AC3E}">
        <p14:creationId xmlns:p14="http://schemas.microsoft.com/office/powerpoint/2010/main" val="132007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26</a:t>
            </a:fld>
            <a:endParaRPr lang="en-US" dirty="0"/>
          </a:p>
        </p:txBody>
      </p:sp>
    </p:spTree>
    <p:extLst>
      <p:ext uri="{BB962C8B-B14F-4D97-AF65-F5344CB8AC3E}">
        <p14:creationId xmlns:p14="http://schemas.microsoft.com/office/powerpoint/2010/main" val="39404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28</a:t>
            </a:fld>
            <a:endParaRPr lang="en-US" dirty="0"/>
          </a:p>
        </p:txBody>
      </p:sp>
    </p:spTree>
    <p:extLst>
      <p:ext uri="{BB962C8B-B14F-4D97-AF65-F5344CB8AC3E}">
        <p14:creationId xmlns:p14="http://schemas.microsoft.com/office/powerpoint/2010/main" val="1318613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32</a:t>
            </a:fld>
            <a:endParaRPr lang="en-US" dirty="0"/>
          </a:p>
        </p:txBody>
      </p:sp>
    </p:spTree>
    <p:extLst>
      <p:ext uri="{BB962C8B-B14F-4D97-AF65-F5344CB8AC3E}">
        <p14:creationId xmlns:p14="http://schemas.microsoft.com/office/powerpoint/2010/main" val="3951503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34</a:t>
            </a:fld>
            <a:endParaRPr lang="en-US" dirty="0"/>
          </a:p>
        </p:txBody>
      </p:sp>
    </p:spTree>
    <p:extLst>
      <p:ext uri="{BB962C8B-B14F-4D97-AF65-F5344CB8AC3E}">
        <p14:creationId xmlns:p14="http://schemas.microsoft.com/office/powerpoint/2010/main" val="341249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Row Hammer solutions can either be deployed in the memory controller or in-DRAM.  </a:t>
            </a:r>
          </a:p>
          <a:p>
            <a:pPr marL="171450" indent="-171450">
              <a:buFont typeface="Arial" panose="020B0604020202020204" pitchFamily="34" charset="0"/>
              <a:buChar char="•"/>
            </a:pPr>
            <a:r>
              <a:rPr lang="en-US" dirty="0"/>
              <a:t>We focus on in-DRAM solutions as the DRAM vendors are more knowledgeable about the DRAM internals and vulnerability.</a:t>
            </a:r>
          </a:p>
          <a:p>
            <a:pPr marL="171450" indent="-171450">
              <a:buFont typeface="Arial" panose="020B0604020202020204" pitchFamily="34" charset="0"/>
              <a:buChar char="•"/>
            </a:pPr>
            <a:r>
              <a:rPr lang="en-US" dirty="0"/>
              <a:t>There are two parts to solving </a:t>
            </a:r>
            <a:r>
              <a:rPr lang="en-US" dirty="0" err="1"/>
              <a:t>RowHammer</a:t>
            </a:r>
            <a:r>
              <a:rPr lang="en-US" dirty="0"/>
              <a:t>.  </a:t>
            </a:r>
          </a:p>
          <a:p>
            <a:pPr marL="171450" indent="-171450">
              <a:buFont typeface="Arial" panose="020B0604020202020204" pitchFamily="34" charset="0"/>
              <a:buChar char="•"/>
            </a:pPr>
            <a:r>
              <a:rPr lang="en-US" dirty="0"/>
              <a:t>First, we need a structure to track aggressor rows.</a:t>
            </a:r>
          </a:p>
          <a:p>
            <a:pPr marL="171450" indent="-171450">
              <a:buFont typeface="Arial" panose="020B0604020202020204" pitchFamily="34" charset="0"/>
              <a:buChar char="•"/>
            </a:pPr>
            <a:r>
              <a:rPr lang="en-US" dirty="0"/>
              <a:t>Second we need to mitigate the victims of the aggressor rows.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better understand victim mitigation, let's take a crash course in DRAM </a:t>
            </a:r>
            <a:r>
              <a:rPr lang="en-US" dirty="0" err="1"/>
              <a:t>Refesh</a:t>
            </a:r>
            <a:endParaRPr lang="en-US" dirty="0"/>
          </a:p>
        </p:txBody>
      </p:sp>
      <p:sp>
        <p:nvSpPr>
          <p:cNvPr id="4" name="Slide Number Placeholder 3"/>
          <p:cNvSpPr>
            <a:spLocks noGrp="1"/>
          </p:cNvSpPr>
          <p:nvPr>
            <p:ph type="sldNum" sz="quarter" idx="5"/>
          </p:nvPr>
        </p:nvSpPr>
        <p:spPr/>
        <p:txBody>
          <a:bodyPr/>
          <a:lstStyle/>
          <a:p>
            <a:fld id="{A93AD357-0C40-4436-9D38-C47D60C1C9C1}" type="slidenum">
              <a:rPr lang="en-US" smtClean="0"/>
              <a:pPr/>
              <a:t>3</a:t>
            </a:fld>
            <a:endParaRPr lang="en-US" dirty="0"/>
          </a:p>
        </p:txBody>
      </p:sp>
    </p:spTree>
    <p:extLst>
      <p:ext uri="{BB962C8B-B14F-4D97-AF65-F5344CB8AC3E}">
        <p14:creationId xmlns:p14="http://schemas.microsoft.com/office/powerpoint/2010/main" val="1169180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further reduce the maximum disturbance by increasing the mitigation rate.</a:t>
            </a:r>
          </a:p>
          <a:p>
            <a:pPr marL="171450" indent="-171450">
              <a:buFont typeface="Arial" panose="020B0604020202020204" pitchFamily="34" charset="0"/>
              <a:buChar char="•"/>
            </a:pPr>
            <a:r>
              <a:rPr lang="en-US" dirty="0"/>
              <a:t>For example, TRR today issues only ONE mitigation per TREFI.</a:t>
            </a:r>
          </a:p>
          <a:p>
            <a:pPr marL="171450" indent="-171450">
              <a:buFont typeface="Arial" panose="020B0604020202020204" pitchFamily="34" charset="0"/>
              <a:buChar char="•"/>
            </a:pPr>
            <a:r>
              <a:rPr lang="en-US" dirty="0"/>
              <a:t>We can increase mitigation rate by enforcing the MC to periodically issues RFM (or Refresh Management Commands).</a:t>
            </a:r>
          </a:p>
          <a:p>
            <a:pPr marL="171450" indent="-171450">
              <a:buFont typeface="Arial" panose="020B0604020202020204" pitchFamily="34" charset="0"/>
              <a:buChar char="•"/>
            </a:pPr>
            <a:r>
              <a:rPr lang="en-US" dirty="0"/>
              <a:t>With TRR, mitigations are issued during the existing DRAM refresh cycle which exists once per </a:t>
            </a:r>
            <a:r>
              <a:rPr lang="en-US" dirty="0" err="1"/>
              <a:t>tREFI</a:t>
            </a:r>
            <a:r>
              <a:rPr lang="en-US" dirty="0"/>
              <a:t>.  Unfortunately there isn’t enough time to issue many refreshes during this time period.</a:t>
            </a:r>
          </a:p>
          <a:p>
            <a:pPr marL="171450" indent="-171450">
              <a:buFont typeface="Arial" panose="020B0604020202020204" pitchFamily="34" charset="0"/>
              <a:buChar char="•"/>
            </a:pPr>
            <a:r>
              <a:rPr lang="en-US" dirty="0"/>
              <a:t>As implemented in DDR5, whenever an RFM command is issued, the DRAM consults the in-DRAM tracker to identify an aggressor row to mitigate. </a:t>
            </a:r>
          </a:p>
          <a:p>
            <a:pPr marL="171450" indent="-171450">
              <a:buFont typeface="Arial" panose="020B0604020202020204" pitchFamily="34" charset="0"/>
              <a:buChar char="•"/>
            </a:pPr>
            <a:r>
              <a:rPr lang="en-US" dirty="0"/>
              <a:t>We co-design PROTEAS with RFM to further reduce maximum disturbance, specifically, PROTEAS employs a sampling rate that corresponds to the new mitigation rate.</a:t>
            </a:r>
          </a:p>
        </p:txBody>
      </p:sp>
      <p:sp>
        <p:nvSpPr>
          <p:cNvPr id="4" name="Slide Number Placeholder 3"/>
          <p:cNvSpPr>
            <a:spLocks noGrp="1"/>
          </p:cNvSpPr>
          <p:nvPr>
            <p:ph type="sldNum" sz="quarter" idx="5"/>
          </p:nvPr>
        </p:nvSpPr>
        <p:spPr/>
        <p:txBody>
          <a:bodyPr/>
          <a:lstStyle/>
          <a:p>
            <a:fld id="{A93AD357-0C40-4436-9D38-C47D60C1C9C1}" type="slidenum">
              <a:rPr lang="en-US" smtClean="0"/>
              <a:pPr/>
              <a:t>37</a:t>
            </a:fld>
            <a:endParaRPr lang="en-US" dirty="0"/>
          </a:p>
        </p:txBody>
      </p:sp>
    </p:spTree>
    <p:extLst>
      <p:ext uri="{BB962C8B-B14F-4D97-AF65-F5344CB8AC3E}">
        <p14:creationId xmlns:p14="http://schemas.microsoft.com/office/powerpoint/2010/main" val="2210328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38</a:t>
            </a:fld>
            <a:endParaRPr lang="en-US" dirty="0"/>
          </a:p>
        </p:txBody>
      </p:sp>
    </p:spTree>
    <p:extLst>
      <p:ext uri="{BB962C8B-B14F-4D97-AF65-F5344CB8AC3E}">
        <p14:creationId xmlns:p14="http://schemas.microsoft.com/office/powerpoint/2010/main" val="2246212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39</a:t>
            </a:fld>
            <a:endParaRPr lang="en-US" dirty="0"/>
          </a:p>
        </p:txBody>
      </p:sp>
    </p:spTree>
    <p:extLst>
      <p:ext uri="{BB962C8B-B14F-4D97-AF65-F5344CB8AC3E}">
        <p14:creationId xmlns:p14="http://schemas.microsoft.com/office/powerpoint/2010/main" val="818646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AD357-0C40-4436-9D38-C47D60C1C9C1}" type="slidenum">
              <a:rPr lang="en-US" smtClean="0"/>
              <a:pPr/>
              <a:t>40</a:t>
            </a:fld>
            <a:endParaRPr lang="en-US" dirty="0"/>
          </a:p>
        </p:txBody>
      </p:sp>
    </p:spTree>
    <p:extLst>
      <p:ext uri="{BB962C8B-B14F-4D97-AF65-F5344CB8AC3E}">
        <p14:creationId xmlns:p14="http://schemas.microsoft.com/office/powerpoint/2010/main" val="29154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DRAM refresh period is divided into 8192 refresh intervals.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small fraction of each refresh interval is dedicated to perform refreshes.  The reminder of time is available for normal DRAM operations.  For our DRAM timing parameters, we can have at most 79 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p>
        </p:txBody>
      </p:sp>
    </p:spTree>
    <p:extLst>
      <p:ext uri="{BB962C8B-B14F-4D97-AF65-F5344CB8AC3E}">
        <p14:creationId xmlns:p14="http://schemas.microsoft.com/office/powerpoint/2010/main" val="322693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perform Row Hammer mitigation, during Refresh, e DRAM consults the in-DRAM tracker to select an entry to be mitigated.  </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p>
        </p:txBody>
      </p:sp>
    </p:spTree>
    <p:extLst>
      <p:ext uri="{BB962C8B-B14F-4D97-AF65-F5344CB8AC3E}">
        <p14:creationId xmlns:p14="http://schemas.microsoft.com/office/powerpoint/2010/main" val="382447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Now that we understand refresh, let us look at the landscape of In-DRAM </a:t>
            </a:r>
            <a:r>
              <a:rPr lang="en-US" sz="1200" dirty="0" err="1"/>
              <a:t>RowHammer</a:t>
            </a:r>
            <a:r>
              <a:rPr lang="en-US" sz="1200" dirty="0"/>
              <a:t>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First, we have secure in-DRAM mitigations such as </a:t>
            </a:r>
            <a:r>
              <a:rPr lang="en-US" sz="1200" dirty="0" err="1"/>
              <a:t>ProTRR</a:t>
            </a:r>
            <a:r>
              <a:rPr lang="en-US" sz="1200" dirty="0"/>
              <a:t>, </a:t>
            </a:r>
            <a:r>
              <a:rPr lang="en-US" sz="1200" dirty="0" err="1"/>
              <a:t>Mithrill</a:t>
            </a:r>
            <a:r>
              <a:rPr lang="en-US" sz="1200" dirty="0"/>
              <a:t> that 1000s of counters per DRAM bank. This storage overhead increases with lower row hammer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 the other hand, we have DRAM vendor solutions such as TRR, DSAC, and PAT which require a handful of counters per DRAM bank.  Unfortunately, attacks such as </a:t>
            </a:r>
            <a:r>
              <a:rPr lang="en-US" sz="1200" dirty="0" err="1"/>
              <a:t>TRResPass</a:t>
            </a:r>
            <a:r>
              <a:rPr lang="en-US" sz="1200" dirty="0"/>
              <a:t> and </a:t>
            </a:r>
            <a:r>
              <a:rPr lang="en-US" sz="1200" dirty="0" err="1"/>
              <a:t>BlackSmith</a:t>
            </a:r>
            <a:r>
              <a:rPr lang="en-US" sz="1200" dirty="0"/>
              <a:t> have defeated such in-DRAM trackers.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Our goal is to design a low storage in-DRAM tracker that has high security!</a:t>
            </a:r>
          </a:p>
        </p:txBody>
      </p:sp>
      <p:sp>
        <p:nvSpPr>
          <p:cNvPr id="4" name="Slide Number Placeholder 3"/>
          <p:cNvSpPr>
            <a:spLocks noGrp="1"/>
          </p:cNvSpPr>
          <p:nvPr>
            <p:ph type="sldNum" sz="quarter" idx="5"/>
          </p:nvPr>
        </p:nvSpPr>
        <p:spPr/>
        <p:txBody>
          <a:bodyPr/>
          <a:lstStyle/>
          <a:p>
            <a:fld id="{A93AD357-0C40-4436-9D38-C47D60C1C9C1}" type="slidenum">
              <a:rPr lang="en-US" smtClean="0"/>
              <a:pPr/>
              <a:t>6</a:t>
            </a:fld>
            <a:endParaRPr lang="en-US" dirty="0"/>
          </a:p>
        </p:txBody>
      </p:sp>
    </p:spTree>
    <p:extLst>
      <p:ext uri="{BB962C8B-B14F-4D97-AF65-F5344CB8AC3E}">
        <p14:creationId xmlns:p14="http://schemas.microsoft.com/office/powerpoint/2010/main" val="24986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understand why existing low cost trackers fail, we now present a taxonomy of tracker management policies and their respective failure modes.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First we have the Insertion policy that determines whether an aggressor row is inserted into the Tracker before reaching the row hammer threshold.  If not, then you’d suffer from a Tracker Insertion Failure.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Next, when the Tracker is full, we have the eviction policy which decides what to evict from the Tracker. Removing an entry before receiving a mitigation leads to “Tracker Retention Failure (TRF)”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Finally, we have the mitigation policy which decides what entry to mitigate. Since In-DRAM Trackers perform mitigations during Refresh,  this policy determines “Tardiness” which bounds the extra activates to an aggressor row before mitigation.</a:t>
            </a:r>
          </a:p>
        </p:txBody>
      </p:sp>
      <p:sp>
        <p:nvSpPr>
          <p:cNvPr id="4" name="Slide Number Placeholder 3"/>
          <p:cNvSpPr>
            <a:spLocks noGrp="1"/>
          </p:cNvSpPr>
          <p:nvPr>
            <p:ph type="sldNum" sz="quarter" idx="5"/>
          </p:nvPr>
        </p:nvSpPr>
        <p:spPr/>
        <p:txBody>
          <a:bodyPr/>
          <a:lstStyle/>
          <a:p>
            <a:fld id="{A93AD357-0C40-4436-9D38-C47D60C1C9C1}" type="slidenum">
              <a:rPr lang="en-US" smtClean="0"/>
              <a:pPr/>
              <a:t>7</a:t>
            </a:fld>
            <a:endParaRPr lang="en-US" dirty="0"/>
          </a:p>
        </p:txBody>
      </p:sp>
    </p:spTree>
    <p:extLst>
      <p:ext uri="{BB962C8B-B14F-4D97-AF65-F5344CB8AC3E}">
        <p14:creationId xmlns:p14="http://schemas.microsoft.com/office/powerpoint/2010/main" val="354520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Existing low cost in-dram trackers are counter based that use frequency information for eviction and mitigation.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Unfortunately, the use of counters make such tracker management policies Access Pattern Dependent.  Carefully crafted access patterns such as </a:t>
            </a:r>
            <a:r>
              <a:rPr lang="en-US" sz="1200" dirty="0" err="1"/>
              <a:t>TRRespass</a:t>
            </a:r>
            <a:r>
              <a:rPr lang="en-US" sz="1200" dirty="0"/>
              <a:t> can defeat the tracker.</a:t>
            </a:r>
          </a:p>
        </p:txBody>
      </p:sp>
      <p:sp>
        <p:nvSpPr>
          <p:cNvPr id="4" name="Slide Number Placeholder 3"/>
          <p:cNvSpPr>
            <a:spLocks noGrp="1"/>
          </p:cNvSpPr>
          <p:nvPr>
            <p:ph type="sldNum" sz="quarter" idx="5"/>
          </p:nvPr>
        </p:nvSpPr>
        <p:spPr/>
        <p:txBody>
          <a:bodyPr/>
          <a:lstStyle/>
          <a:p>
            <a:fld id="{A93AD357-0C40-4436-9D38-C47D60C1C9C1}" type="slidenum">
              <a:rPr lang="en-US" smtClean="0"/>
              <a:pPr/>
              <a:t>8</a:t>
            </a:fld>
            <a:endParaRPr lang="en-US" dirty="0"/>
          </a:p>
        </p:txBody>
      </p:sp>
    </p:spTree>
    <p:extLst>
      <p:ext uri="{BB962C8B-B14F-4D97-AF65-F5344CB8AC3E}">
        <p14:creationId xmlns:p14="http://schemas.microsoft.com/office/powerpoint/2010/main" val="948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design an Access Pattern Independent tracker with bounded failure rate.</a:t>
            </a:r>
          </a:p>
          <a:p>
            <a:endParaRPr lang="en-US" dirty="0"/>
          </a:p>
          <a:p>
            <a:r>
              <a:rPr lang="en-US" dirty="0"/>
              <a:t>Since counters are access pattern dependent, let's remove them!</a:t>
            </a:r>
          </a:p>
          <a:p>
            <a:endParaRPr lang="en-US" dirty="0"/>
          </a:p>
          <a:p>
            <a:r>
              <a:rPr lang="en-US" dirty="0"/>
              <a:t>So, how do you manage a tracker that just holds addresses?  </a:t>
            </a:r>
          </a:p>
        </p:txBody>
      </p:sp>
      <p:sp>
        <p:nvSpPr>
          <p:cNvPr id="4" name="Slide Number Placeholder 3"/>
          <p:cNvSpPr>
            <a:spLocks noGrp="1"/>
          </p:cNvSpPr>
          <p:nvPr>
            <p:ph type="sldNum" sz="quarter" idx="5"/>
          </p:nvPr>
        </p:nvSpPr>
        <p:spPr/>
        <p:txBody>
          <a:bodyPr/>
          <a:lstStyle/>
          <a:p>
            <a:fld id="{A93AD357-0C40-4436-9D38-C47D60C1C9C1}" type="slidenum">
              <a:rPr lang="en-US" smtClean="0"/>
              <a:pPr/>
              <a:t>9</a:t>
            </a:fld>
            <a:endParaRPr lang="en-US" dirty="0"/>
          </a:p>
        </p:txBody>
      </p:sp>
    </p:spTree>
    <p:extLst>
      <p:ext uri="{BB962C8B-B14F-4D97-AF65-F5344CB8AC3E}">
        <p14:creationId xmlns:p14="http://schemas.microsoft.com/office/powerpoint/2010/main" val="668042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07D900F6-F9C5-E13E-B321-472E2C064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6575999" y="20046462"/>
            <a:ext cx="937845" cy="527538"/>
          </a:xfrm>
          <a:prstGeom prst="rect">
            <a:avLst/>
          </a:prstGeom>
        </p:spPr>
      </p:pic>
      <p:sp>
        <p:nvSpPr>
          <p:cNvPr id="2" name="Title 1">
            <a:extLst>
              <a:ext uri="{FF2B5EF4-FFF2-40B4-BE49-F238E27FC236}">
                <a16:creationId xmlns:a16="http://schemas.microsoft.com/office/drawing/2014/main" id="{67BDD93D-C8D9-AAAA-C193-4F162992EEF0}"/>
              </a:ext>
            </a:extLst>
          </p:cNvPr>
          <p:cNvSpPr>
            <a:spLocks noGrp="1"/>
          </p:cNvSpPr>
          <p:nvPr>
            <p:ph type="ctrTitle" hasCustomPrompt="1"/>
          </p:nvPr>
        </p:nvSpPr>
        <p:spPr>
          <a:xfrm>
            <a:off x="1513012" y="2983577"/>
            <a:ext cx="19282214" cy="4937760"/>
          </a:xfrm>
        </p:spPr>
        <p:txBody>
          <a:bodyPr anchor="b">
            <a:normAutofit/>
          </a:bodyPr>
          <a:lstStyle>
            <a:lvl1pPr algn="l">
              <a:defRPr sz="8800" b="1" cap="none" baseline="0">
                <a:latin typeface="NVIDIA Sans" panose="020B0503020203020204" pitchFamily="34" charset="0"/>
                <a:cs typeface="NVIDIA Sans" panose="020B0503020203020204" pitchFamily="34" charset="0"/>
              </a:defRPr>
            </a:lvl1pPr>
          </a:lstStyle>
          <a:p>
            <a:r>
              <a:rPr lang="en-US" dirty="0"/>
              <a:t>Click to Add Title</a:t>
            </a:r>
          </a:p>
        </p:txBody>
      </p:sp>
      <p:sp>
        <p:nvSpPr>
          <p:cNvPr id="7" name="Subtitle 2">
            <a:extLst>
              <a:ext uri="{FF2B5EF4-FFF2-40B4-BE49-F238E27FC236}">
                <a16:creationId xmlns:a16="http://schemas.microsoft.com/office/drawing/2014/main" id="{84FDDD85-BD02-911B-1C62-433286994A1E}"/>
              </a:ext>
            </a:extLst>
          </p:cNvPr>
          <p:cNvSpPr>
            <a:spLocks noGrp="1"/>
          </p:cNvSpPr>
          <p:nvPr>
            <p:ph type="subTitle" idx="1" hasCustomPrompt="1"/>
          </p:nvPr>
        </p:nvSpPr>
        <p:spPr>
          <a:xfrm>
            <a:off x="1513012" y="7941727"/>
            <a:ext cx="19282214" cy="1703832"/>
          </a:xfrm>
          <a:prstGeom prst="rect">
            <a:avLst/>
          </a:prstGeom>
        </p:spPr>
        <p:txBody>
          <a:bodyPr>
            <a:normAutofit/>
          </a:bodyPr>
          <a:lstStyle>
            <a:lvl1pPr marL="0" indent="0" algn="l">
              <a:spcBef>
                <a:spcPts val="1200"/>
              </a:spcBef>
              <a:buNone/>
              <a:defRPr sz="4400" b="0" cap="none" baseline="0">
                <a:solidFill>
                  <a:schemeClr val="bg1"/>
                </a:solidFill>
                <a:latin typeface="NVIDIA Sans" panose="020B0503020203020204" pitchFamily="34" charset="0"/>
                <a:cs typeface="NVIDIA Sans" panose="020B0503020203020204" pitchFamily="34" charset="0"/>
              </a:defRPr>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dirty="0"/>
              <a:t>Click to Add Subtitle/Name/Date</a:t>
            </a:r>
          </a:p>
        </p:txBody>
      </p:sp>
    </p:spTree>
    <p:extLst>
      <p:ext uri="{BB962C8B-B14F-4D97-AF65-F5344CB8AC3E}">
        <p14:creationId xmlns:p14="http://schemas.microsoft.com/office/powerpoint/2010/main" val="1478713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ECDE791-270C-BF8C-81C1-76A0831C1A19}"/>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
        <p:nvSpPr>
          <p:cNvPr id="14" name="Title 1">
            <a:extLst>
              <a:ext uri="{FF2B5EF4-FFF2-40B4-BE49-F238E27FC236}">
                <a16:creationId xmlns:a16="http://schemas.microsoft.com/office/drawing/2014/main" id="{B145783C-AD8B-1C6E-6189-2C6A7ED49ED5}"/>
              </a:ext>
            </a:extLst>
          </p:cNvPr>
          <p:cNvSpPr>
            <a:spLocks noGrp="1"/>
          </p:cNvSpPr>
          <p:nvPr>
            <p:ph type="title" hasCustomPrompt="1"/>
          </p:nvPr>
        </p:nvSpPr>
        <p:spPr>
          <a:xfrm>
            <a:off x="19129248"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5" name="Content Placeholder 2">
            <a:extLst>
              <a:ext uri="{FF2B5EF4-FFF2-40B4-BE49-F238E27FC236}">
                <a16:creationId xmlns:a16="http://schemas.microsoft.com/office/drawing/2014/main" id="{27C7C90A-73D6-E171-33CA-4E89BA293C60}"/>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293474C4-48DE-3777-A7E6-66A14FC6BB37}"/>
              </a:ext>
            </a:extLst>
          </p:cNvPr>
          <p:cNvSpPr>
            <a:spLocks noGrp="1"/>
          </p:cNvSpPr>
          <p:nvPr>
            <p:ph type="body" sz="quarter" idx="10" hasCustomPrompt="1"/>
          </p:nvPr>
        </p:nvSpPr>
        <p:spPr>
          <a:xfrm>
            <a:off x="19129248"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cxnSp>
        <p:nvCxnSpPr>
          <p:cNvPr id="17" name="Straight Connector 16">
            <a:extLst>
              <a:ext uri="{FF2B5EF4-FFF2-40B4-BE49-F238E27FC236}">
                <a16:creationId xmlns:a16="http://schemas.microsoft.com/office/drawing/2014/main" id="{71FA87B4-E089-FC07-89C2-EA0620853B79}"/>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941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F02E9B9-4BF5-6080-A68D-577B3CFA3984}"/>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8D73545-7C20-075B-2C1C-DF7F4214DAD6}"/>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42E39E-F558-16B2-B1CE-93D204E3455A}"/>
              </a:ext>
            </a:extLst>
          </p:cNvPr>
          <p:cNvSpPr>
            <a:spLocks noGrp="1"/>
          </p:cNvSpPr>
          <p:nvPr>
            <p:ph type="title" hasCustomPrompt="1"/>
          </p:nvPr>
        </p:nvSpPr>
        <p:spPr>
          <a:xfrm>
            <a:off x="19129248"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 name="Picture Placeholder 5">
            <a:extLst>
              <a:ext uri="{FF2B5EF4-FFF2-40B4-BE49-F238E27FC236}">
                <a16:creationId xmlns:a16="http://schemas.microsoft.com/office/drawing/2014/main" id="{E16075D2-4650-7EB1-4F7E-447F77C06521}"/>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Tree>
    <p:extLst>
      <p:ext uri="{BB962C8B-B14F-4D97-AF65-F5344CB8AC3E}">
        <p14:creationId xmlns:p14="http://schemas.microsoft.com/office/powerpoint/2010/main" val="690247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60F29-EAFD-D95F-11A7-522A796CA55D}"/>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7" name="Picture Placeholder 5">
            <a:extLst>
              <a:ext uri="{FF2B5EF4-FFF2-40B4-BE49-F238E27FC236}">
                <a16:creationId xmlns:a16="http://schemas.microsoft.com/office/drawing/2014/main" id="{EF5E0159-2062-54D4-B444-4F04EED230CD}"/>
              </a:ext>
            </a:extLst>
          </p:cNvPr>
          <p:cNvSpPr>
            <a:spLocks noGrp="1"/>
          </p:cNvSpPr>
          <p:nvPr>
            <p:ph type="pic" sz="quarter" idx="13"/>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
        <p:nvSpPr>
          <p:cNvPr id="10" name="Title 1">
            <a:extLst>
              <a:ext uri="{FF2B5EF4-FFF2-40B4-BE49-F238E27FC236}">
                <a16:creationId xmlns:a16="http://schemas.microsoft.com/office/drawing/2014/main" id="{51A7D3A0-47E2-AF7B-E89C-6F90C67A8992}"/>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7F9A406-CE29-3A8D-BC16-6BD86203C8EA}"/>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6CCF06A-1AE0-649C-7FD4-A4AD4CCADDBA}"/>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8" name="Group 7">
            <a:extLst>
              <a:ext uri="{FF2B5EF4-FFF2-40B4-BE49-F238E27FC236}">
                <a16:creationId xmlns:a16="http://schemas.microsoft.com/office/drawing/2014/main" id="{9028BF97-25AA-1462-7737-C9F688962248}"/>
              </a:ext>
            </a:extLst>
          </p:cNvPr>
          <p:cNvGrpSpPr/>
          <p:nvPr userDrawn="1"/>
        </p:nvGrpSpPr>
        <p:grpSpPr>
          <a:xfrm>
            <a:off x="0" y="19504414"/>
            <a:ext cx="2330569" cy="1082936"/>
            <a:chOff x="0" y="19504414"/>
            <a:chExt cx="2330569" cy="1082936"/>
          </a:xfrm>
        </p:grpSpPr>
        <p:sp>
          <p:nvSpPr>
            <p:cNvPr id="14" name="Rectangle 13">
              <a:extLst>
                <a:ext uri="{FF2B5EF4-FFF2-40B4-BE49-F238E27FC236}">
                  <a16:creationId xmlns:a16="http://schemas.microsoft.com/office/drawing/2014/main" id="{7DE7F96C-8641-759A-C4B4-91D493A323B7}"/>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D2AD3A61-7583-56FE-D581-B662F99B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8B55D1BC-2F32-1320-2F7E-E97C10EFE149}"/>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58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ING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CD4AC-6599-9139-48AD-37DCAEFC9C0F}"/>
              </a:ext>
            </a:extLst>
          </p:cNvPr>
          <p:cNvSpPr/>
          <p:nvPr userDrawn="1"/>
        </p:nvSpPr>
        <p:spPr>
          <a:xfrm>
            <a:off x="32689800" y="18333715"/>
            <a:ext cx="3886200" cy="224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AF8CE70B-4A73-2CDA-4106-8F959E357877}"/>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5303E50-8A83-54D2-8D06-1904385F2BC8}"/>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1B69A0B-9760-28C1-5DE8-5EE814EF5249}"/>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sp>
        <p:nvSpPr>
          <p:cNvPr id="14" name="Rectangle 13">
            <a:extLst>
              <a:ext uri="{FF2B5EF4-FFF2-40B4-BE49-F238E27FC236}">
                <a16:creationId xmlns:a16="http://schemas.microsoft.com/office/drawing/2014/main" id="{6265C1B2-04C0-DFB7-6EBD-AB040BF7DEFF}"/>
              </a:ext>
            </a:extLst>
          </p:cNvPr>
          <p:cNvSpPr/>
          <p:nvPr userDrawn="1"/>
        </p:nvSpPr>
        <p:spPr>
          <a:xfrm>
            <a:off x="20162837" y="0"/>
            <a:ext cx="16413163" cy="20573998"/>
          </a:xfrm>
          <a:prstGeom prst="rect">
            <a:avLst/>
          </a:prstGeom>
          <a:solidFill>
            <a:schemeClr val="tx1">
              <a:lumMod val="95000"/>
            </a:schemeClr>
          </a:solidFill>
          <a:ln w="9525">
            <a:noFill/>
          </a:ln>
        </p:spPr>
        <p:txBody>
          <a:bodyPr tIns="2194560" anchor="ctr"/>
          <a:lstStyle/>
          <a:p>
            <a:pPr lvl="0" indent="0" algn="ctr" defTabSz="2743200">
              <a:lnSpc>
                <a:spcPct val="90000"/>
              </a:lnSpc>
              <a:spcBef>
                <a:spcPts val="3000"/>
              </a:spcBef>
              <a:buFontTx/>
              <a:buNone/>
            </a:pPr>
            <a:endParaRPr lang="en-US" sz="4000" dirty="0">
              <a:solidFill>
                <a:schemeClr val="bg2"/>
              </a:solidFill>
              <a:latin typeface="NVIDIA Sans" panose="020B0503020203020204" pitchFamily="34" charset="0"/>
            </a:endParaRPr>
          </a:p>
        </p:txBody>
      </p:sp>
      <p:grpSp>
        <p:nvGrpSpPr>
          <p:cNvPr id="8" name="Group 7">
            <a:extLst>
              <a:ext uri="{FF2B5EF4-FFF2-40B4-BE49-F238E27FC236}">
                <a16:creationId xmlns:a16="http://schemas.microsoft.com/office/drawing/2014/main" id="{51C472DC-2279-F186-008D-6EC9A40B3DCA}"/>
              </a:ext>
            </a:extLst>
          </p:cNvPr>
          <p:cNvGrpSpPr/>
          <p:nvPr userDrawn="1"/>
        </p:nvGrpSpPr>
        <p:grpSpPr>
          <a:xfrm>
            <a:off x="0" y="19504414"/>
            <a:ext cx="2330569" cy="1082936"/>
            <a:chOff x="0" y="19504414"/>
            <a:chExt cx="2330569" cy="1082936"/>
          </a:xfrm>
        </p:grpSpPr>
        <p:sp>
          <p:nvSpPr>
            <p:cNvPr id="9" name="Rectangle 8">
              <a:extLst>
                <a:ext uri="{FF2B5EF4-FFF2-40B4-BE49-F238E27FC236}">
                  <a16:creationId xmlns:a16="http://schemas.microsoft.com/office/drawing/2014/main" id="{9DF31711-1359-3AFC-3118-FB20395A8CC3}"/>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0C69E3B1-A791-DCBA-5395-FDEBE9D69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2EDC2502-4915-5E9A-D92C-046E02303113}"/>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698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NO SUBTITLE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94EE8E-8499-E649-9D65-52E13C0DE2CB}"/>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D9224051-F6A0-1C68-72F2-09CC08062F0A}"/>
              </a:ext>
            </a:extLst>
          </p:cNvPr>
          <p:cNvSpPr>
            <a:spLocks noGrp="1"/>
          </p:cNvSpPr>
          <p:nvPr>
            <p:ph type="title" hasCustomPrompt="1"/>
          </p:nvPr>
        </p:nvSpPr>
        <p:spPr>
          <a:xfrm>
            <a:off x="2596896"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3684755-C5FC-AC50-65BB-81DB0D4B45CB}"/>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A3C3B833-0169-9942-0C34-3173DDB88C15}"/>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D2A304D4-014C-60EE-E0A3-7A7D03BDE871}"/>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56AC6FBB-55BD-E1DC-D634-E645384BD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4" name="Straight Connector 13">
            <a:extLst>
              <a:ext uri="{FF2B5EF4-FFF2-40B4-BE49-F238E27FC236}">
                <a16:creationId xmlns:a16="http://schemas.microsoft.com/office/drawing/2014/main" id="{9303C766-949A-7CC3-8AB3-538B5C8F7C60}"/>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Picture Placeholder 5">
            <a:extLst>
              <a:ext uri="{FF2B5EF4-FFF2-40B4-BE49-F238E27FC236}">
                <a16:creationId xmlns:a16="http://schemas.microsoft.com/office/drawing/2014/main" id="{54F47D23-438F-22E0-F300-A852BA1BDCAE}"/>
              </a:ext>
            </a:extLst>
          </p:cNvPr>
          <p:cNvSpPr>
            <a:spLocks noGrp="1"/>
          </p:cNvSpPr>
          <p:nvPr>
            <p:ph type="pic" sz="quarter" idx="12"/>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Tree>
    <p:extLst>
      <p:ext uri="{BB962C8B-B14F-4D97-AF65-F5344CB8AC3E}">
        <p14:creationId xmlns:p14="http://schemas.microsoft.com/office/powerpoint/2010/main" val="377665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TITLE ONLY -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6DF6B-AA28-1E18-7D69-34A1E206799E}"/>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1" name="Picture Placeholder 5">
            <a:extLst>
              <a:ext uri="{FF2B5EF4-FFF2-40B4-BE49-F238E27FC236}">
                <a16:creationId xmlns:a16="http://schemas.microsoft.com/office/drawing/2014/main" id="{DF8B1F53-1589-33D7-3C32-077E788C6245}"/>
              </a:ext>
            </a:extLst>
          </p:cNvPr>
          <p:cNvSpPr>
            <a:spLocks noGrp="1"/>
          </p:cNvSpPr>
          <p:nvPr>
            <p:ph type="pic" sz="quarter" idx="13"/>
          </p:nvPr>
        </p:nvSpPr>
        <p:spPr>
          <a:xfrm>
            <a:off x="16422623" y="74644"/>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
        <p:nvSpPr>
          <p:cNvPr id="9" name="Title 1">
            <a:extLst>
              <a:ext uri="{FF2B5EF4-FFF2-40B4-BE49-F238E27FC236}">
                <a16:creationId xmlns:a16="http://schemas.microsoft.com/office/drawing/2014/main" id="{10F4C1EF-D7E4-3702-6092-EFE862FFBFEA}"/>
              </a:ext>
            </a:extLst>
          </p:cNvPr>
          <p:cNvSpPr>
            <a:spLocks noGrp="1"/>
          </p:cNvSpPr>
          <p:nvPr>
            <p:ph type="title" hasCustomPrompt="1"/>
          </p:nvPr>
        </p:nvSpPr>
        <p:spPr>
          <a:xfrm>
            <a:off x="2596896" y="8604153"/>
            <a:ext cx="12179806" cy="3365695"/>
          </a:xfrm>
        </p:spPr>
        <p:txBody>
          <a:bodyPr anchor="ct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grpSp>
        <p:nvGrpSpPr>
          <p:cNvPr id="6" name="Group 5">
            <a:extLst>
              <a:ext uri="{FF2B5EF4-FFF2-40B4-BE49-F238E27FC236}">
                <a16:creationId xmlns:a16="http://schemas.microsoft.com/office/drawing/2014/main" id="{5E137DE7-1D7A-32A3-A88D-722BA52766C9}"/>
              </a:ext>
            </a:extLst>
          </p:cNvPr>
          <p:cNvGrpSpPr/>
          <p:nvPr userDrawn="1"/>
        </p:nvGrpSpPr>
        <p:grpSpPr>
          <a:xfrm>
            <a:off x="0" y="19504414"/>
            <a:ext cx="2330569" cy="1082936"/>
            <a:chOff x="0" y="19504414"/>
            <a:chExt cx="2330569" cy="1082936"/>
          </a:xfrm>
        </p:grpSpPr>
        <p:sp>
          <p:nvSpPr>
            <p:cNvPr id="7" name="Rectangle 6">
              <a:extLst>
                <a:ext uri="{FF2B5EF4-FFF2-40B4-BE49-F238E27FC236}">
                  <a16:creationId xmlns:a16="http://schemas.microsoft.com/office/drawing/2014/main" id="{9907B295-1243-2BBD-AC77-7002AC68B56D}"/>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9F124724-C9CF-DF8A-9FE0-CE1C65F9B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Tree>
    <p:extLst>
      <p:ext uri="{BB962C8B-B14F-4D97-AF65-F5344CB8AC3E}">
        <p14:creationId xmlns:p14="http://schemas.microsoft.com/office/powerpoint/2010/main" val="3272325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NO BULLETS - Image Righ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C5DADC-C505-F594-3ED9-E07FA6C3859F}"/>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1" name="Title 1">
            <a:extLst>
              <a:ext uri="{FF2B5EF4-FFF2-40B4-BE49-F238E27FC236}">
                <a16:creationId xmlns:a16="http://schemas.microsoft.com/office/drawing/2014/main" id="{A21B97FD-6C93-BC60-D63A-B88F2C3C2374}"/>
              </a:ext>
            </a:extLst>
          </p:cNvPr>
          <p:cNvSpPr>
            <a:spLocks noGrp="1"/>
          </p:cNvSpPr>
          <p:nvPr>
            <p:ph type="title" hasCustomPrompt="1"/>
          </p:nvPr>
        </p:nvSpPr>
        <p:spPr>
          <a:xfrm>
            <a:off x="2596896" y="6829593"/>
            <a:ext cx="12143232" cy="3365695"/>
          </a:xfrm>
        </p:spPr>
        <p:txBody>
          <a:bodyPr anchor="b">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2" name="Text Placeholder 7">
            <a:extLst>
              <a:ext uri="{FF2B5EF4-FFF2-40B4-BE49-F238E27FC236}">
                <a16:creationId xmlns:a16="http://schemas.microsoft.com/office/drawing/2014/main" id="{9BB0DECC-5F4B-7918-876B-2BF2EA6527D5}"/>
              </a:ext>
            </a:extLst>
          </p:cNvPr>
          <p:cNvSpPr>
            <a:spLocks noGrp="1"/>
          </p:cNvSpPr>
          <p:nvPr>
            <p:ph type="body" sz="quarter" idx="10" hasCustomPrompt="1"/>
          </p:nvPr>
        </p:nvSpPr>
        <p:spPr>
          <a:xfrm>
            <a:off x="2596896" y="10283120"/>
            <a:ext cx="12143232"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2" name="Group 1">
            <a:extLst>
              <a:ext uri="{FF2B5EF4-FFF2-40B4-BE49-F238E27FC236}">
                <a16:creationId xmlns:a16="http://schemas.microsoft.com/office/drawing/2014/main" id="{34FD8965-93AC-C44D-A13A-AA1A59E48E89}"/>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8376025B-4D61-0E71-7F02-BE092B8B6E56}"/>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3868D588-6D8B-CDEB-A2E0-D376E5C6C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
        <p:nvSpPr>
          <p:cNvPr id="16" name="Picture Placeholder 5">
            <a:extLst>
              <a:ext uri="{FF2B5EF4-FFF2-40B4-BE49-F238E27FC236}">
                <a16:creationId xmlns:a16="http://schemas.microsoft.com/office/drawing/2014/main" id="{822DB8DA-38BC-95A4-39B5-5464378B460A}"/>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dirty="0"/>
              <a:t>Click icon to add picture</a:t>
            </a:r>
          </a:p>
        </p:txBody>
      </p:sp>
    </p:spTree>
    <p:extLst>
      <p:ext uri="{BB962C8B-B14F-4D97-AF65-F5344CB8AC3E}">
        <p14:creationId xmlns:p14="http://schemas.microsoft.com/office/powerpoint/2010/main" val="339736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FA34CC3-F5EE-3A8A-AA13-FC23B233BCFE}"/>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1A682B68-3659-B898-36D3-E447501FB6E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59F3285-DAE4-EEAA-1022-7AE1DD168FD5}"/>
              </a:ext>
            </a:extLst>
          </p:cNvPr>
          <p:cNvSpPr>
            <a:spLocks noGrp="1"/>
          </p:cNvSpPr>
          <p:nvPr>
            <p:ph type="pic" sz="quarter" idx="41"/>
          </p:nvPr>
        </p:nvSpPr>
        <p:spPr>
          <a:xfrm>
            <a:off x="6062650" y="4849813"/>
            <a:ext cx="24450701"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2" name="Text Placeholder 7">
            <a:extLst>
              <a:ext uri="{FF2B5EF4-FFF2-40B4-BE49-F238E27FC236}">
                <a16:creationId xmlns:a16="http://schemas.microsoft.com/office/drawing/2014/main" id="{3ACFA6DD-1412-CA3C-15F4-ED8AD6B2B859}"/>
              </a:ext>
            </a:extLst>
          </p:cNvPr>
          <p:cNvSpPr>
            <a:spLocks noGrp="1"/>
          </p:cNvSpPr>
          <p:nvPr>
            <p:ph type="body" sz="quarter" idx="71" hasCustomPrompt="1"/>
          </p:nvPr>
        </p:nvSpPr>
        <p:spPr>
          <a:xfrm>
            <a:off x="6062650" y="17063961"/>
            <a:ext cx="2445070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A36BBB72-064F-A97E-FE2D-2916C4D3DAF2}"/>
              </a:ext>
            </a:extLst>
          </p:cNvPr>
          <p:cNvSpPr>
            <a:spLocks noGrp="1"/>
          </p:cNvSpPr>
          <p:nvPr>
            <p:ph type="body" sz="quarter" idx="72" hasCustomPrompt="1"/>
          </p:nvPr>
        </p:nvSpPr>
        <p:spPr>
          <a:xfrm>
            <a:off x="6062650" y="17751568"/>
            <a:ext cx="2445070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930681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 Tex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9904B512-77C9-3A9F-0589-67D0C765FDC0}"/>
              </a:ext>
            </a:extLst>
          </p:cNvPr>
          <p:cNvSpPr>
            <a:spLocks noGrp="1"/>
          </p:cNvSpPr>
          <p:nvPr>
            <p:ph idx="31" hasCustomPrompt="1"/>
          </p:nvPr>
        </p:nvSpPr>
        <p:spPr>
          <a:xfrm>
            <a:off x="19354800" y="6919968"/>
            <a:ext cx="15583596"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FC8AA277-6DD1-2CCF-12CD-C2AD75B0A14F}"/>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1" name="Text Placeholder 7">
            <a:extLst>
              <a:ext uri="{FF2B5EF4-FFF2-40B4-BE49-F238E27FC236}">
                <a16:creationId xmlns:a16="http://schemas.microsoft.com/office/drawing/2014/main" id="{4DD79B1E-BCCA-42A9-FF20-7B376772A569}"/>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8FAA03E-2924-5648-AA06-0B8C894A49DD}"/>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itle 1">
            <a:extLst>
              <a:ext uri="{FF2B5EF4-FFF2-40B4-BE49-F238E27FC236}">
                <a16:creationId xmlns:a16="http://schemas.microsoft.com/office/drawing/2014/main" id="{A4A33F69-6DBC-F1DB-EAD6-D5B9002DFD1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30" name="Text Placeholder 7">
            <a:extLst>
              <a:ext uri="{FF2B5EF4-FFF2-40B4-BE49-F238E27FC236}">
                <a16:creationId xmlns:a16="http://schemas.microsoft.com/office/drawing/2014/main" id="{0430B97A-31FA-023E-3290-2B9B63D00591}"/>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4282953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up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A88D4-0997-C5B9-36CF-9B1633F8B55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id="{CE739272-8253-AD42-BD05-8F666D49821D}"/>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0" name="Picture Placeholder 2">
            <a:extLst>
              <a:ext uri="{FF2B5EF4-FFF2-40B4-BE49-F238E27FC236}">
                <a16:creationId xmlns:a16="http://schemas.microsoft.com/office/drawing/2014/main" id="{278AB0E9-F286-1C40-1AD6-B85103B0AF6E}"/>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1" name="Picture Placeholder 2">
            <a:extLst>
              <a:ext uri="{FF2B5EF4-FFF2-40B4-BE49-F238E27FC236}">
                <a16:creationId xmlns:a16="http://schemas.microsoft.com/office/drawing/2014/main" id="{1FC3074C-54D1-DCE0-426E-97BA7CD58B85}"/>
              </a:ext>
            </a:extLst>
          </p:cNvPr>
          <p:cNvSpPr>
            <a:spLocks noGrp="1"/>
          </p:cNvSpPr>
          <p:nvPr>
            <p:ph type="pic" sz="quarter" idx="31"/>
          </p:nvPr>
        </p:nvSpPr>
        <p:spPr>
          <a:xfrm>
            <a:off x="18592799"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2" name="Text Placeholder 7">
            <a:extLst>
              <a:ext uri="{FF2B5EF4-FFF2-40B4-BE49-F238E27FC236}">
                <a16:creationId xmlns:a16="http://schemas.microsoft.com/office/drawing/2014/main" id="{F25477F0-8392-CEDA-19F2-0A29016EECC0}"/>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DA2AF85A-9EEE-C062-1006-74D7741E330F}"/>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4" name="Text Placeholder 7">
            <a:extLst>
              <a:ext uri="{FF2B5EF4-FFF2-40B4-BE49-F238E27FC236}">
                <a16:creationId xmlns:a16="http://schemas.microsoft.com/office/drawing/2014/main" id="{39E96633-6475-1F2C-E726-28BE8668FBC5}"/>
              </a:ext>
            </a:extLst>
          </p:cNvPr>
          <p:cNvSpPr>
            <a:spLocks noGrp="1"/>
          </p:cNvSpPr>
          <p:nvPr>
            <p:ph type="body" sz="quarter" idx="73" hasCustomPrompt="1"/>
          </p:nvPr>
        </p:nvSpPr>
        <p:spPr>
          <a:xfrm>
            <a:off x="18592805" y="17063961"/>
            <a:ext cx="1634627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8" name="Text Placeholder 7">
            <a:extLst>
              <a:ext uri="{FF2B5EF4-FFF2-40B4-BE49-F238E27FC236}">
                <a16:creationId xmlns:a16="http://schemas.microsoft.com/office/drawing/2014/main" id="{F2428D4D-F13F-B280-6137-8C32CD9EEF0B}"/>
              </a:ext>
            </a:extLst>
          </p:cNvPr>
          <p:cNvSpPr>
            <a:spLocks noGrp="1"/>
          </p:cNvSpPr>
          <p:nvPr>
            <p:ph type="body" sz="quarter" idx="74" hasCustomPrompt="1"/>
          </p:nvPr>
        </p:nvSpPr>
        <p:spPr>
          <a:xfrm>
            <a:off x="18592805" y="17751568"/>
            <a:ext cx="1634627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85611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990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up Image Layout with Bulle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16114AB-138A-4EAC-3492-E7D7CA151DB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4B79CE2D-84D0-541E-C116-5E768BBF94D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431A644-F8BA-5000-F78A-9BB8A4809E2A}"/>
              </a:ext>
            </a:extLst>
          </p:cNvPr>
          <p:cNvSpPr>
            <a:spLocks noGrp="1"/>
          </p:cNvSpPr>
          <p:nvPr>
            <p:ph type="pic" sz="quarter" idx="11"/>
          </p:nvPr>
        </p:nvSpPr>
        <p:spPr>
          <a:xfrm>
            <a:off x="1637604"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2" name="Content Placeholder 2">
            <a:extLst>
              <a:ext uri="{FF2B5EF4-FFF2-40B4-BE49-F238E27FC236}">
                <a16:creationId xmlns:a16="http://schemas.microsoft.com/office/drawing/2014/main" id="{B46989B9-88FE-F861-A0B6-8F80720B5C7E}"/>
              </a:ext>
            </a:extLst>
          </p:cNvPr>
          <p:cNvSpPr>
            <a:spLocks noGrp="1"/>
          </p:cNvSpPr>
          <p:nvPr>
            <p:ph idx="31" hasCustomPrompt="1"/>
          </p:nvPr>
        </p:nvSpPr>
        <p:spPr>
          <a:xfrm>
            <a:off x="11058350"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
            <a:extLst>
              <a:ext uri="{FF2B5EF4-FFF2-40B4-BE49-F238E27FC236}">
                <a16:creationId xmlns:a16="http://schemas.microsoft.com/office/drawing/2014/main" id="{973B8B69-1B16-2A38-932F-E517F5C05291}"/>
              </a:ext>
            </a:extLst>
          </p:cNvPr>
          <p:cNvSpPr>
            <a:spLocks noGrp="1"/>
          </p:cNvSpPr>
          <p:nvPr>
            <p:ph type="pic" sz="quarter" idx="32"/>
          </p:nvPr>
        </p:nvSpPr>
        <p:spPr>
          <a:xfrm>
            <a:off x="18592805"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dirty="0"/>
              <a:t>Click icon to add picture</a:t>
            </a:r>
          </a:p>
        </p:txBody>
      </p:sp>
      <p:sp>
        <p:nvSpPr>
          <p:cNvPr id="25" name="Content Placeholder 2">
            <a:extLst>
              <a:ext uri="{FF2B5EF4-FFF2-40B4-BE49-F238E27FC236}">
                <a16:creationId xmlns:a16="http://schemas.microsoft.com/office/drawing/2014/main" id="{660E8F47-2868-457B-7861-466422E34231}"/>
              </a:ext>
            </a:extLst>
          </p:cNvPr>
          <p:cNvSpPr>
            <a:spLocks noGrp="1"/>
          </p:cNvSpPr>
          <p:nvPr>
            <p:ph idx="35" hasCustomPrompt="1"/>
          </p:nvPr>
        </p:nvSpPr>
        <p:spPr>
          <a:xfrm>
            <a:off x="28013551"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B5FB899-4F67-DA8C-A516-B71387137DB8}"/>
              </a:ext>
            </a:extLst>
          </p:cNvPr>
          <p:cNvSpPr>
            <a:spLocks noGrp="1"/>
          </p:cNvSpPr>
          <p:nvPr>
            <p:ph type="body" sz="quarter" idx="71" hasCustomPrompt="1"/>
          </p:nvPr>
        </p:nvSpPr>
        <p:spPr>
          <a:xfrm>
            <a:off x="1637604" y="17063961"/>
            <a:ext cx="883227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7" name="Text Placeholder 7">
            <a:extLst>
              <a:ext uri="{FF2B5EF4-FFF2-40B4-BE49-F238E27FC236}">
                <a16:creationId xmlns:a16="http://schemas.microsoft.com/office/drawing/2014/main" id="{B1A5AAD0-2B0D-F6DE-8C5D-5C0625FD55A7}"/>
              </a:ext>
            </a:extLst>
          </p:cNvPr>
          <p:cNvSpPr>
            <a:spLocks noGrp="1"/>
          </p:cNvSpPr>
          <p:nvPr>
            <p:ph type="body" sz="quarter" idx="72" hasCustomPrompt="1"/>
          </p:nvPr>
        </p:nvSpPr>
        <p:spPr>
          <a:xfrm>
            <a:off x="1637604" y="17751568"/>
            <a:ext cx="883227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8" name="Text Placeholder 7">
            <a:extLst>
              <a:ext uri="{FF2B5EF4-FFF2-40B4-BE49-F238E27FC236}">
                <a16:creationId xmlns:a16="http://schemas.microsoft.com/office/drawing/2014/main" id="{DBD83B1D-F849-2310-DE25-451C7BD75C53}"/>
              </a:ext>
            </a:extLst>
          </p:cNvPr>
          <p:cNvSpPr>
            <a:spLocks noGrp="1"/>
          </p:cNvSpPr>
          <p:nvPr>
            <p:ph type="body" sz="quarter" idx="73" hasCustomPrompt="1"/>
          </p:nvPr>
        </p:nvSpPr>
        <p:spPr>
          <a:xfrm>
            <a:off x="18592805" y="17063961"/>
            <a:ext cx="883264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2" name="Text Placeholder 7">
            <a:extLst>
              <a:ext uri="{FF2B5EF4-FFF2-40B4-BE49-F238E27FC236}">
                <a16:creationId xmlns:a16="http://schemas.microsoft.com/office/drawing/2014/main" id="{E0292527-B9F3-D59F-1575-33C8C564E870}"/>
              </a:ext>
            </a:extLst>
          </p:cNvPr>
          <p:cNvSpPr>
            <a:spLocks noGrp="1"/>
          </p:cNvSpPr>
          <p:nvPr>
            <p:ph type="body" sz="quarter" idx="74" hasCustomPrompt="1"/>
          </p:nvPr>
        </p:nvSpPr>
        <p:spPr>
          <a:xfrm>
            <a:off x="18592805" y="17751568"/>
            <a:ext cx="883264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801177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 Imag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6EC4D90-EA3E-9A18-FEA5-3EEF5071539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8" name="Text Placeholder 7">
            <a:extLst>
              <a:ext uri="{FF2B5EF4-FFF2-40B4-BE49-F238E27FC236}">
                <a16:creationId xmlns:a16="http://schemas.microsoft.com/office/drawing/2014/main" id="{3BFC61ED-E368-EADF-A0C1-3AE9904C78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5FE98CD1-AB1E-1E7B-2FF4-F7E242CBAB87}"/>
              </a:ext>
            </a:extLst>
          </p:cNvPr>
          <p:cNvSpPr>
            <a:spLocks noGrp="1"/>
          </p:cNvSpPr>
          <p:nvPr>
            <p:ph type="pic" sz="quarter" idx="24"/>
          </p:nvPr>
        </p:nvSpPr>
        <p:spPr>
          <a:xfrm>
            <a:off x="24148473"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2" name="Picture Placeholder 2">
            <a:extLst>
              <a:ext uri="{FF2B5EF4-FFF2-40B4-BE49-F238E27FC236}">
                <a16:creationId xmlns:a16="http://schemas.microsoft.com/office/drawing/2014/main" id="{CCCE8B13-298C-67A4-073D-4636A3BCE7A9}"/>
              </a:ext>
            </a:extLst>
          </p:cNvPr>
          <p:cNvSpPr>
            <a:spLocks noGrp="1"/>
          </p:cNvSpPr>
          <p:nvPr>
            <p:ph type="pic" sz="quarter" idx="20"/>
          </p:nvPr>
        </p:nvSpPr>
        <p:spPr>
          <a:xfrm>
            <a:off x="12893038"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3" name="Picture Placeholder 2">
            <a:extLst>
              <a:ext uri="{FF2B5EF4-FFF2-40B4-BE49-F238E27FC236}">
                <a16:creationId xmlns:a16="http://schemas.microsoft.com/office/drawing/2014/main" id="{F9FA27DB-2E4D-388B-2F4A-FE708B1D264C}"/>
              </a:ext>
            </a:extLst>
          </p:cNvPr>
          <p:cNvSpPr>
            <a:spLocks noGrp="1"/>
          </p:cNvSpPr>
          <p:nvPr>
            <p:ph type="pic" sz="quarter" idx="25"/>
          </p:nvPr>
        </p:nvSpPr>
        <p:spPr>
          <a:xfrm>
            <a:off x="1637604"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4" name="Text Placeholder 7">
            <a:extLst>
              <a:ext uri="{FF2B5EF4-FFF2-40B4-BE49-F238E27FC236}">
                <a16:creationId xmlns:a16="http://schemas.microsoft.com/office/drawing/2014/main" id="{C5E18C58-3C84-ECE1-A164-6A5FF953635E}"/>
              </a:ext>
            </a:extLst>
          </p:cNvPr>
          <p:cNvSpPr>
            <a:spLocks noGrp="1"/>
          </p:cNvSpPr>
          <p:nvPr>
            <p:ph type="body" sz="quarter" idx="67" hasCustomPrompt="1"/>
          </p:nvPr>
        </p:nvSpPr>
        <p:spPr>
          <a:xfrm>
            <a:off x="165311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6D55A3EC-8AF3-3222-5E82-1A74FA5AB0D5}"/>
              </a:ext>
            </a:extLst>
          </p:cNvPr>
          <p:cNvSpPr>
            <a:spLocks noGrp="1"/>
          </p:cNvSpPr>
          <p:nvPr>
            <p:ph type="body" sz="quarter" idx="69" hasCustomPrompt="1"/>
          </p:nvPr>
        </p:nvSpPr>
        <p:spPr>
          <a:xfrm>
            <a:off x="165311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5F9A555E-B5A7-F2B9-6D6D-E24CAD68B927}"/>
              </a:ext>
            </a:extLst>
          </p:cNvPr>
          <p:cNvSpPr>
            <a:spLocks noGrp="1"/>
          </p:cNvSpPr>
          <p:nvPr>
            <p:ph type="body" sz="quarter" idx="71" hasCustomPrompt="1"/>
          </p:nvPr>
        </p:nvSpPr>
        <p:spPr>
          <a:xfrm>
            <a:off x="1289304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EFC4CC4C-42B6-5D87-37D6-FE779B1ABFEB}"/>
              </a:ext>
            </a:extLst>
          </p:cNvPr>
          <p:cNvSpPr>
            <a:spLocks noGrp="1"/>
          </p:cNvSpPr>
          <p:nvPr>
            <p:ph type="body" sz="quarter" idx="72" hasCustomPrompt="1"/>
          </p:nvPr>
        </p:nvSpPr>
        <p:spPr>
          <a:xfrm>
            <a:off x="1289304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Text Placeholder 7">
            <a:extLst>
              <a:ext uri="{FF2B5EF4-FFF2-40B4-BE49-F238E27FC236}">
                <a16:creationId xmlns:a16="http://schemas.microsoft.com/office/drawing/2014/main" id="{E4DE79F6-DE99-BDFD-033A-5AB8981A3A0E}"/>
              </a:ext>
            </a:extLst>
          </p:cNvPr>
          <p:cNvSpPr>
            <a:spLocks noGrp="1"/>
          </p:cNvSpPr>
          <p:nvPr>
            <p:ph type="body" sz="quarter" idx="73" hasCustomPrompt="1"/>
          </p:nvPr>
        </p:nvSpPr>
        <p:spPr>
          <a:xfrm>
            <a:off x="24132970" y="17063961"/>
            <a:ext cx="1079037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9" name="Text Placeholder 7">
            <a:extLst>
              <a:ext uri="{FF2B5EF4-FFF2-40B4-BE49-F238E27FC236}">
                <a16:creationId xmlns:a16="http://schemas.microsoft.com/office/drawing/2014/main" id="{E6F712D3-EAE3-8A7F-010B-AFEF00AE6B00}"/>
              </a:ext>
            </a:extLst>
          </p:cNvPr>
          <p:cNvSpPr>
            <a:spLocks noGrp="1"/>
          </p:cNvSpPr>
          <p:nvPr>
            <p:ph type="body" sz="quarter" idx="74" hasCustomPrompt="1"/>
          </p:nvPr>
        </p:nvSpPr>
        <p:spPr>
          <a:xfrm>
            <a:off x="24132970" y="17751568"/>
            <a:ext cx="1079037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068062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up Imag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459D9FFB-F331-2BA3-76DB-D0D67666F296}"/>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3" name="Text Placeholder 7">
            <a:extLst>
              <a:ext uri="{FF2B5EF4-FFF2-40B4-BE49-F238E27FC236}">
                <a16:creationId xmlns:a16="http://schemas.microsoft.com/office/drawing/2014/main" id="{4737A17E-9A03-1AA3-D59C-3833F19EFE4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7FF59CD9-73FD-415B-F082-C27D3FC74CC5}"/>
              </a:ext>
            </a:extLst>
          </p:cNvPr>
          <p:cNvSpPr>
            <a:spLocks noGrp="1"/>
          </p:cNvSpPr>
          <p:nvPr>
            <p:ph type="pic" sz="quarter" idx="24"/>
          </p:nvPr>
        </p:nvSpPr>
        <p:spPr>
          <a:xfrm>
            <a:off x="18520757"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1" name="Picture Placeholder 2">
            <a:extLst>
              <a:ext uri="{FF2B5EF4-FFF2-40B4-BE49-F238E27FC236}">
                <a16:creationId xmlns:a16="http://schemas.microsoft.com/office/drawing/2014/main" id="{90082BEB-34AF-6104-9172-84A9393C73A1}"/>
              </a:ext>
            </a:extLst>
          </p:cNvPr>
          <p:cNvSpPr>
            <a:spLocks noGrp="1"/>
          </p:cNvSpPr>
          <p:nvPr>
            <p:ph type="pic" sz="quarter" idx="20"/>
          </p:nvPr>
        </p:nvSpPr>
        <p:spPr>
          <a:xfrm>
            <a:off x="10072254"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9" name="Picture Placeholder 2">
            <a:extLst>
              <a:ext uri="{FF2B5EF4-FFF2-40B4-BE49-F238E27FC236}">
                <a16:creationId xmlns:a16="http://schemas.microsoft.com/office/drawing/2014/main" id="{1ACBD8DD-E9B6-20E0-AF99-F566611D5259}"/>
              </a:ext>
            </a:extLst>
          </p:cNvPr>
          <p:cNvSpPr>
            <a:spLocks noGrp="1"/>
          </p:cNvSpPr>
          <p:nvPr>
            <p:ph type="pic" sz="quarter" idx="28"/>
          </p:nvPr>
        </p:nvSpPr>
        <p:spPr>
          <a:xfrm>
            <a:off x="1637606" y="4849813"/>
            <a:ext cx="7969130"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0" name="Picture Placeholder 2">
            <a:extLst>
              <a:ext uri="{FF2B5EF4-FFF2-40B4-BE49-F238E27FC236}">
                <a16:creationId xmlns:a16="http://schemas.microsoft.com/office/drawing/2014/main" id="{3F34C73B-16DF-6108-33FA-2019F4A18A96}"/>
              </a:ext>
            </a:extLst>
          </p:cNvPr>
          <p:cNvSpPr>
            <a:spLocks noGrp="1"/>
          </p:cNvSpPr>
          <p:nvPr>
            <p:ph type="pic" sz="quarter" idx="29"/>
          </p:nvPr>
        </p:nvSpPr>
        <p:spPr>
          <a:xfrm>
            <a:off x="26969260" y="4849813"/>
            <a:ext cx="7969133"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1" name="Text Placeholder 7">
            <a:extLst>
              <a:ext uri="{FF2B5EF4-FFF2-40B4-BE49-F238E27FC236}">
                <a16:creationId xmlns:a16="http://schemas.microsoft.com/office/drawing/2014/main" id="{2A0C0A2B-E05B-6582-22E0-E2FB87D4F5FE}"/>
              </a:ext>
            </a:extLst>
          </p:cNvPr>
          <p:cNvSpPr>
            <a:spLocks noGrp="1"/>
          </p:cNvSpPr>
          <p:nvPr>
            <p:ph type="body" sz="quarter" idx="67" hasCustomPrompt="1"/>
          </p:nvPr>
        </p:nvSpPr>
        <p:spPr>
          <a:xfrm>
            <a:off x="10087333" y="17063961"/>
            <a:ext cx="796790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F252818C-30B9-BEAB-C34B-3FDB45B07855}"/>
              </a:ext>
            </a:extLst>
          </p:cNvPr>
          <p:cNvSpPr>
            <a:spLocks noGrp="1"/>
          </p:cNvSpPr>
          <p:nvPr>
            <p:ph type="body" sz="quarter" idx="68" hasCustomPrompt="1"/>
          </p:nvPr>
        </p:nvSpPr>
        <p:spPr>
          <a:xfrm>
            <a:off x="1630527" y="17063961"/>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3" name="Text Placeholder 7">
            <a:extLst>
              <a:ext uri="{FF2B5EF4-FFF2-40B4-BE49-F238E27FC236}">
                <a16:creationId xmlns:a16="http://schemas.microsoft.com/office/drawing/2014/main" id="{E94F7E10-2AF0-1049-A3BD-C3667BA1A7B7}"/>
              </a:ext>
            </a:extLst>
          </p:cNvPr>
          <p:cNvSpPr>
            <a:spLocks noGrp="1"/>
          </p:cNvSpPr>
          <p:nvPr>
            <p:ph type="body" sz="quarter" idx="69" hasCustomPrompt="1"/>
          </p:nvPr>
        </p:nvSpPr>
        <p:spPr>
          <a:xfrm>
            <a:off x="10087333" y="17751568"/>
            <a:ext cx="796790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CCE2100E-D959-41B2-929B-D1BC55772019}"/>
              </a:ext>
            </a:extLst>
          </p:cNvPr>
          <p:cNvSpPr>
            <a:spLocks noGrp="1"/>
          </p:cNvSpPr>
          <p:nvPr>
            <p:ph type="body" sz="quarter" idx="70" hasCustomPrompt="1"/>
          </p:nvPr>
        </p:nvSpPr>
        <p:spPr>
          <a:xfrm>
            <a:off x="1630527" y="17751568"/>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F9556000-DFCA-8B90-EBBC-359C95C3B361}"/>
              </a:ext>
            </a:extLst>
          </p:cNvPr>
          <p:cNvSpPr>
            <a:spLocks noGrp="1"/>
          </p:cNvSpPr>
          <p:nvPr>
            <p:ph type="body" sz="quarter" idx="71" hasCustomPrompt="1"/>
          </p:nvPr>
        </p:nvSpPr>
        <p:spPr>
          <a:xfrm>
            <a:off x="18527529" y="17063961"/>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80DB8C8F-25FA-6C95-C2D7-C138BAA32B50}"/>
              </a:ext>
            </a:extLst>
          </p:cNvPr>
          <p:cNvSpPr>
            <a:spLocks noGrp="1"/>
          </p:cNvSpPr>
          <p:nvPr>
            <p:ph type="body" sz="quarter" idx="72" hasCustomPrompt="1"/>
          </p:nvPr>
        </p:nvSpPr>
        <p:spPr>
          <a:xfrm>
            <a:off x="18527529" y="17751568"/>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63D94597-BF94-1410-90DE-B1569E6B339A}"/>
              </a:ext>
            </a:extLst>
          </p:cNvPr>
          <p:cNvSpPr>
            <a:spLocks noGrp="1"/>
          </p:cNvSpPr>
          <p:nvPr>
            <p:ph type="body" sz="quarter" idx="73" hasCustomPrompt="1"/>
          </p:nvPr>
        </p:nvSpPr>
        <p:spPr>
          <a:xfrm>
            <a:off x="26976037" y="17063961"/>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BF06A1A9-1746-181C-9E88-1422CE2DFEC1}"/>
              </a:ext>
            </a:extLst>
          </p:cNvPr>
          <p:cNvSpPr>
            <a:spLocks noGrp="1"/>
          </p:cNvSpPr>
          <p:nvPr>
            <p:ph type="body" sz="quarter" idx="74" hasCustomPrompt="1"/>
          </p:nvPr>
        </p:nvSpPr>
        <p:spPr>
          <a:xfrm>
            <a:off x="26976037" y="17751568"/>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135586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up Image">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8907B76C-DA4A-68FA-C798-F3D3ED6D3EEF}"/>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28" name="Picture Placeholder 2">
            <a:extLst>
              <a:ext uri="{FF2B5EF4-FFF2-40B4-BE49-F238E27FC236}">
                <a16:creationId xmlns:a16="http://schemas.microsoft.com/office/drawing/2014/main" id="{80A5F7E9-98C2-BE12-2CFF-1D4269C21CEF}"/>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0" name="Picture Placeholder 2">
            <a:extLst>
              <a:ext uri="{FF2B5EF4-FFF2-40B4-BE49-F238E27FC236}">
                <a16:creationId xmlns:a16="http://schemas.microsoft.com/office/drawing/2014/main" id="{C40D16D0-F1BB-6699-BB7A-3010F14B4E5E}"/>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2" name="Text Placeholder 7">
            <a:extLst>
              <a:ext uri="{FF2B5EF4-FFF2-40B4-BE49-F238E27FC236}">
                <a16:creationId xmlns:a16="http://schemas.microsoft.com/office/drawing/2014/main" id="{669BAFFD-DE29-C3FE-3E3D-0742C54E776F}"/>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3" name="Text Placeholder 7">
            <a:extLst>
              <a:ext uri="{FF2B5EF4-FFF2-40B4-BE49-F238E27FC236}">
                <a16:creationId xmlns:a16="http://schemas.microsoft.com/office/drawing/2014/main" id="{6F8CDCB5-2334-0382-7EDF-D6A8C4C37919}"/>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4" name="Text Placeholder 7">
            <a:extLst>
              <a:ext uri="{FF2B5EF4-FFF2-40B4-BE49-F238E27FC236}">
                <a16:creationId xmlns:a16="http://schemas.microsoft.com/office/drawing/2014/main" id="{3E8130F2-A049-2C2C-49C2-814F60E02EF5}"/>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2EF59D26-21AA-0628-FEAE-B2017AD93D46}"/>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FA27073E-24AC-35B6-4579-F3553211D14F}"/>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B7137105-F7C8-86F9-A19D-CC0280C95516}"/>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Picture Placeholder 2">
            <a:extLst>
              <a:ext uri="{FF2B5EF4-FFF2-40B4-BE49-F238E27FC236}">
                <a16:creationId xmlns:a16="http://schemas.microsoft.com/office/drawing/2014/main" id="{C215F7B2-F4E2-412D-DB90-96FF4E146F17}"/>
              </a:ext>
            </a:extLst>
          </p:cNvPr>
          <p:cNvSpPr>
            <a:spLocks noGrp="1"/>
          </p:cNvSpPr>
          <p:nvPr>
            <p:ph type="pic" sz="quarter" idx="75"/>
          </p:nvPr>
        </p:nvSpPr>
        <p:spPr>
          <a:xfrm>
            <a:off x="18520757" y="11931888"/>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8" name="Picture Placeholder 2">
            <a:extLst>
              <a:ext uri="{FF2B5EF4-FFF2-40B4-BE49-F238E27FC236}">
                <a16:creationId xmlns:a16="http://schemas.microsoft.com/office/drawing/2014/main" id="{F6B1B50B-4191-7EA1-DD61-A96EBE2A0C65}"/>
              </a:ext>
            </a:extLst>
          </p:cNvPr>
          <p:cNvSpPr>
            <a:spLocks noGrp="1"/>
          </p:cNvSpPr>
          <p:nvPr>
            <p:ph type="pic" sz="quarter" idx="76"/>
          </p:nvPr>
        </p:nvSpPr>
        <p:spPr>
          <a:xfrm>
            <a:off x="7265320" y="11931888"/>
            <a:ext cx="10789919"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9" name="Text Placeholder 7">
            <a:extLst>
              <a:ext uri="{FF2B5EF4-FFF2-40B4-BE49-F238E27FC236}">
                <a16:creationId xmlns:a16="http://schemas.microsoft.com/office/drawing/2014/main" id="{65B4C94D-3029-61DE-18DE-8A6472E970BD}"/>
              </a:ext>
            </a:extLst>
          </p:cNvPr>
          <p:cNvSpPr>
            <a:spLocks noGrp="1"/>
          </p:cNvSpPr>
          <p:nvPr>
            <p:ph type="body" sz="quarter" idx="77" hasCustomPrompt="1"/>
          </p:nvPr>
        </p:nvSpPr>
        <p:spPr>
          <a:xfrm>
            <a:off x="7276587" y="17063961"/>
            <a:ext cx="1077865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CE518717-6ECD-F803-EEF8-2B2D7CF9EB49}"/>
              </a:ext>
            </a:extLst>
          </p:cNvPr>
          <p:cNvSpPr>
            <a:spLocks noGrp="1"/>
          </p:cNvSpPr>
          <p:nvPr>
            <p:ph type="body" sz="quarter" idx="78" hasCustomPrompt="1"/>
          </p:nvPr>
        </p:nvSpPr>
        <p:spPr>
          <a:xfrm>
            <a:off x="7276587" y="17751568"/>
            <a:ext cx="1077865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Text Placeholder 7">
            <a:extLst>
              <a:ext uri="{FF2B5EF4-FFF2-40B4-BE49-F238E27FC236}">
                <a16:creationId xmlns:a16="http://schemas.microsoft.com/office/drawing/2014/main" id="{C5D8EE17-AD94-2DE2-C337-573533395DAF}"/>
              </a:ext>
            </a:extLst>
          </p:cNvPr>
          <p:cNvSpPr>
            <a:spLocks noGrp="1"/>
          </p:cNvSpPr>
          <p:nvPr>
            <p:ph type="body" sz="quarter" idx="79" hasCustomPrompt="1"/>
          </p:nvPr>
        </p:nvSpPr>
        <p:spPr>
          <a:xfrm>
            <a:off x="18533554"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2" name="Text Placeholder 7">
            <a:extLst>
              <a:ext uri="{FF2B5EF4-FFF2-40B4-BE49-F238E27FC236}">
                <a16:creationId xmlns:a16="http://schemas.microsoft.com/office/drawing/2014/main" id="{85A95BB1-6B72-7CA5-06BB-430623F1D273}"/>
              </a:ext>
            </a:extLst>
          </p:cNvPr>
          <p:cNvSpPr>
            <a:spLocks noGrp="1"/>
          </p:cNvSpPr>
          <p:nvPr>
            <p:ph type="body" sz="quarter" idx="80" hasCustomPrompt="1"/>
          </p:nvPr>
        </p:nvSpPr>
        <p:spPr>
          <a:xfrm>
            <a:off x="18533554"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3" name="Title 1">
            <a:extLst>
              <a:ext uri="{FF2B5EF4-FFF2-40B4-BE49-F238E27FC236}">
                <a16:creationId xmlns:a16="http://schemas.microsoft.com/office/drawing/2014/main" id="{8DC5F873-F78F-F1B6-1AFB-37B1EE5098F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54" name="Text Placeholder 7">
            <a:extLst>
              <a:ext uri="{FF2B5EF4-FFF2-40B4-BE49-F238E27FC236}">
                <a16:creationId xmlns:a16="http://schemas.microsoft.com/office/drawing/2014/main" id="{8631CFA9-583B-6069-2D7A-BD83D75791B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71443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up Image">
    <p:spTree>
      <p:nvGrpSpPr>
        <p:cNvPr id="1" name=""/>
        <p:cNvGrpSpPr/>
        <p:nvPr/>
      </p:nvGrpSpPr>
      <p:grpSpPr>
        <a:xfrm>
          <a:off x="0" y="0"/>
          <a:ext cx="0" cy="0"/>
          <a:chOff x="0" y="0"/>
          <a:chExt cx="0" cy="0"/>
        </a:xfrm>
      </p:grpSpPr>
      <p:sp>
        <p:nvSpPr>
          <p:cNvPr id="30" name="Picture Placeholder 2">
            <a:extLst>
              <a:ext uri="{FF2B5EF4-FFF2-40B4-BE49-F238E27FC236}">
                <a16:creationId xmlns:a16="http://schemas.microsoft.com/office/drawing/2014/main" id="{B1953C1A-70BD-1EAA-9874-87A836A8195E}"/>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1" name="Picture Placeholder 2">
            <a:extLst>
              <a:ext uri="{FF2B5EF4-FFF2-40B4-BE49-F238E27FC236}">
                <a16:creationId xmlns:a16="http://schemas.microsoft.com/office/drawing/2014/main" id="{9252F9A9-D932-EDF6-7A48-D5D93A404550}"/>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2" name="Picture Placeholder 2">
            <a:extLst>
              <a:ext uri="{FF2B5EF4-FFF2-40B4-BE49-F238E27FC236}">
                <a16:creationId xmlns:a16="http://schemas.microsoft.com/office/drawing/2014/main" id="{D0D95889-F2DB-3BC9-69A2-99832FFC9845}"/>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3" name="Text Placeholder 7">
            <a:extLst>
              <a:ext uri="{FF2B5EF4-FFF2-40B4-BE49-F238E27FC236}">
                <a16:creationId xmlns:a16="http://schemas.microsoft.com/office/drawing/2014/main" id="{20BBE6F4-0357-A4FD-1E64-134C0BB676E5}"/>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4" name="Text Placeholder 7">
            <a:extLst>
              <a:ext uri="{FF2B5EF4-FFF2-40B4-BE49-F238E27FC236}">
                <a16:creationId xmlns:a16="http://schemas.microsoft.com/office/drawing/2014/main" id="{BFAE3A57-5BF4-79B4-4629-2CC735C71FE5}"/>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99A50CCA-B5CD-F9AE-216F-C421A1BD9F04}"/>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757508AA-A2C8-98B6-81F3-50D83C5092CF}"/>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F4222A90-C423-A76E-E4A1-DC33CE530C35}"/>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4" name="Text Placeholder 7">
            <a:extLst>
              <a:ext uri="{FF2B5EF4-FFF2-40B4-BE49-F238E27FC236}">
                <a16:creationId xmlns:a16="http://schemas.microsoft.com/office/drawing/2014/main" id="{4209A868-D6F4-3E49-A6A2-D0B83BADF3A9}"/>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5" name="Picture Placeholder 2">
            <a:extLst>
              <a:ext uri="{FF2B5EF4-FFF2-40B4-BE49-F238E27FC236}">
                <a16:creationId xmlns:a16="http://schemas.microsoft.com/office/drawing/2014/main" id="{9C37E9B7-863B-6FEB-5E35-885ED1194BFF}"/>
              </a:ext>
            </a:extLst>
          </p:cNvPr>
          <p:cNvSpPr>
            <a:spLocks noGrp="1"/>
          </p:cNvSpPr>
          <p:nvPr>
            <p:ph type="pic" sz="quarter" idx="68"/>
          </p:nvPr>
        </p:nvSpPr>
        <p:spPr>
          <a:xfrm>
            <a:off x="1290265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6" name="Picture Placeholder 2">
            <a:extLst>
              <a:ext uri="{FF2B5EF4-FFF2-40B4-BE49-F238E27FC236}">
                <a16:creationId xmlns:a16="http://schemas.microsoft.com/office/drawing/2014/main" id="{577FA631-E033-ADBD-0DC9-D0DB5E39C199}"/>
              </a:ext>
            </a:extLst>
          </p:cNvPr>
          <p:cNvSpPr>
            <a:spLocks noGrp="1"/>
          </p:cNvSpPr>
          <p:nvPr>
            <p:ph type="pic" sz="quarter" idx="69"/>
          </p:nvPr>
        </p:nvSpPr>
        <p:spPr>
          <a:xfrm>
            <a:off x="165684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7" name="Picture Placeholder 2">
            <a:extLst>
              <a:ext uri="{FF2B5EF4-FFF2-40B4-BE49-F238E27FC236}">
                <a16:creationId xmlns:a16="http://schemas.microsoft.com/office/drawing/2014/main" id="{381881A2-4556-E0E7-4976-CE4CA8B44BD2}"/>
              </a:ext>
            </a:extLst>
          </p:cNvPr>
          <p:cNvSpPr>
            <a:spLocks noGrp="1"/>
          </p:cNvSpPr>
          <p:nvPr>
            <p:ph type="pic" sz="quarter" idx="70"/>
          </p:nvPr>
        </p:nvSpPr>
        <p:spPr>
          <a:xfrm>
            <a:off x="2415973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8" name="Text Placeholder 7">
            <a:extLst>
              <a:ext uri="{FF2B5EF4-FFF2-40B4-BE49-F238E27FC236}">
                <a16:creationId xmlns:a16="http://schemas.microsoft.com/office/drawing/2014/main" id="{3E8E5407-C49C-0C9D-34F8-F6F0488021F6}"/>
              </a:ext>
            </a:extLst>
          </p:cNvPr>
          <p:cNvSpPr>
            <a:spLocks noGrp="1"/>
          </p:cNvSpPr>
          <p:nvPr>
            <p:ph type="body" sz="quarter" idx="71" hasCustomPrompt="1"/>
          </p:nvPr>
        </p:nvSpPr>
        <p:spPr>
          <a:xfrm>
            <a:off x="1668105"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9" name="Text Placeholder 7">
            <a:extLst>
              <a:ext uri="{FF2B5EF4-FFF2-40B4-BE49-F238E27FC236}">
                <a16:creationId xmlns:a16="http://schemas.microsoft.com/office/drawing/2014/main" id="{22DA5A94-C231-4766-8AC7-EF73C16EBD61}"/>
              </a:ext>
            </a:extLst>
          </p:cNvPr>
          <p:cNvSpPr>
            <a:spLocks noGrp="1"/>
          </p:cNvSpPr>
          <p:nvPr>
            <p:ph type="body" sz="quarter" idx="72" hasCustomPrompt="1"/>
          </p:nvPr>
        </p:nvSpPr>
        <p:spPr>
          <a:xfrm>
            <a:off x="1668105"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0" name="Text Placeholder 7">
            <a:extLst>
              <a:ext uri="{FF2B5EF4-FFF2-40B4-BE49-F238E27FC236}">
                <a16:creationId xmlns:a16="http://schemas.microsoft.com/office/drawing/2014/main" id="{00B4030C-05CF-B466-BA8F-C340617A5787}"/>
              </a:ext>
            </a:extLst>
          </p:cNvPr>
          <p:cNvSpPr>
            <a:spLocks noGrp="1"/>
          </p:cNvSpPr>
          <p:nvPr>
            <p:ph type="body" sz="quarter" idx="73" hasCustomPrompt="1"/>
          </p:nvPr>
        </p:nvSpPr>
        <p:spPr>
          <a:xfrm>
            <a:off x="12905609"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1" name="Text Placeholder 7">
            <a:extLst>
              <a:ext uri="{FF2B5EF4-FFF2-40B4-BE49-F238E27FC236}">
                <a16:creationId xmlns:a16="http://schemas.microsoft.com/office/drawing/2014/main" id="{894CEECC-D038-E547-DC3E-DE08CED8E7DA}"/>
              </a:ext>
            </a:extLst>
          </p:cNvPr>
          <p:cNvSpPr>
            <a:spLocks noGrp="1"/>
          </p:cNvSpPr>
          <p:nvPr>
            <p:ph type="body" sz="quarter" idx="74" hasCustomPrompt="1"/>
          </p:nvPr>
        </p:nvSpPr>
        <p:spPr>
          <a:xfrm>
            <a:off x="12905609"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2" name="Text Placeholder 7">
            <a:extLst>
              <a:ext uri="{FF2B5EF4-FFF2-40B4-BE49-F238E27FC236}">
                <a16:creationId xmlns:a16="http://schemas.microsoft.com/office/drawing/2014/main" id="{194DC10A-126A-4CF6-0FD2-5B6BB2EFDEBD}"/>
              </a:ext>
            </a:extLst>
          </p:cNvPr>
          <p:cNvSpPr>
            <a:spLocks noGrp="1"/>
          </p:cNvSpPr>
          <p:nvPr>
            <p:ph type="body" sz="quarter" idx="75" hasCustomPrompt="1"/>
          </p:nvPr>
        </p:nvSpPr>
        <p:spPr>
          <a:xfrm>
            <a:off x="24162576"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57F8B789-2F41-F510-798B-CCE7F38AB05B}"/>
              </a:ext>
            </a:extLst>
          </p:cNvPr>
          <p:cNvSpPr>
            <a:spLocks noGrp="1"/>
          </p:cNvSpPr>
          <p:nvPr>
            <p:ph type="body" sz="quarter" idx="76" hasCustomPrompt="1"/>
          </p:nvPr>
        </p:nvSpPr>
        <p:spPr>
          <a:xfrm>
            <a:off x="24162576"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itle 1">
            <a:extLst>
              <a:ext uri="{FF2B5EF4-FFF2-40B4-BE49-F238E27FC236}">
                <a16:creationId xmlns:a16="http://schemas.microsoft.com/office/drawing/2014/main" id="{01540E5A-2872-4A69-C821-D69B87963A67}"/>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5" name="Text Placeholder 7">
            <a:extLst>
              <a:ext uri="{FF2B5EF4-FFF2-40B4-BE49-F238E27FC236}">
                <a16:creationId xmlns:a16="http://schemas.microsoft.com/office/drawing/2014/main" id="{C4FBCAD5-F75E-2024-91A6-AF69090C6A0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237050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up Image">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44D2068-6849-9B7C-6BC5-5E5F7AA4A629}"/>
              </a:ext>
            </a:extLst>
          </p:cNvPr>
          <p:cNvSpPr>
            <a:spLocks noGrp="1"/>
          </p:cNvSpPr>
          <p:nvPr>
            <p:ph type="body" sz="quarter" idx="37" hasCustomPrompt="1"/>
          </p:nvPr>
        </p:nvSpPr>
        <p:spPr>
          <a:xfrm>
            <a:off x="14335071" y="17059122"/>
            <a:ext cx="795528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CBD648D6-A7DD-1281-7F44-26AAC46ED236}"/>
              </a:ext>
            </a:extLst>
          </p:cNvPr>
          <p:cNvSpPr>
            <a:spLocks noGrp="1"/>
          </p:cNvSpPr>
          <p:nvPr>
            <p:ph type="body" sz="quarter" idx="39" hasCustomPrompt="1"/>
          </p:nvPr>
        </p:nvSpPr>
        <p:spPr>
          <a:xfrm>
            <a:off x="5886573" y="17059122"/>
            <a:ext cx="797033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CA889FC2-EEE4-383A-34F1-AA6640C2BEE9}"/>
              </a:ext>
            </a:extLst>
          </p:cNvPr>
          <p:cNvSpPr>
            <a:spLocks noGrp="1"/>
          </p:cNvSpPr>
          <p:nvPr>
            <p:ph type="body" sz="quarter" idx="40" hasCustomPrompt="1"/>
          </p:nvPr>
        </p:nvSpPr>
        <p:spPr>
          <a:xfrm>
            <a:off x="14335071" y="17727056"/>
            <a:ext cx="795528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97DD1B20-C6FB-A50F-E2B0-453434ECCBAC}"/>
              </a:ext>
            </a:extLst>
          </p:cNvPr>
          <p:cNvSpPr>
            <a:spLocks noGrp="1"/>
          </p:cNvSpPr>
          <p:nvPr>
            <p:ph type="body" sz="quarter" idx="43" hasCustomPrompt="1"/>
          </p:nvPr>
        </p:nvSpPr>
        <p:spPr>
          <a:xfrm>
            <a:off x="5886573" y="17727056"/>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7" name="Picture Placeholder 2">
            <a:extLst>
              <a:ext uri="{FF2B5EF4-FFF2-40B4-BE49-F238E27FC236}">
                <a16:creationId xmlns:a16="http://schemas.microsoft.com/office/drawing/2014/main" id="{AE5F378B-4650-A769-498F-70E97D832944}"/>
              </a:ext>
            </a:extLst>
          </p:cNvPr>
          <p:cNvSpPr>
            <a:spLocks noGrp="1"/>
          </p:cNvSpPr>
          <p:nvPr>
            <p:ph type="pic" sz="quarter" idx="46"/>
          </p:nvPr>
        </p:nvSpPr>
        <p:spPr>
          <a:xfrm>
            <a:off x="588657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38" name="Picture Placeholder 2">
            <a:extLst>
              <a:ext uri="{FF2B5EF4-FFF2-40B4-BE49-F238E27FC236}">
                <a16:creationId xmlns:a16="http://schemas.microsoft.com/office/drawing/2014/main" id="{4D0EBD50-D183-BA46-8F9A-CA94A31E251D}"/>
              </a:ext>
            </a:extLst>
          </p:cNvPr>
          <p:cNvSpPr>
            <a:spLocks noGrp="1"/>
          </p:cNvSpPr>
          <p:nvPr>
            <p:ph type="pic" sz="quarter" idx="47"/>
          </p:nvPr>
        </p:nvSpPr>
        <p:spPr>
          <a:xfrm>
            <a:off x="1433507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8" name="Picture Placeholder 2">
            <a:extLst>
              <a:ext uri="{FF2B5EF4-FFF2-40B4-BE49-F238E27FC236}">
                <a16:creationId xmlns:a16="http://schemas.microsoft.com/office/drawing/2014/main" id="{B28D2A90-D084-131D-BC81-F32026B9D485}"/>
              </a:ext>
            </a:extLst>
          </p:cNvPr>
          <p:cNvSpPr>
            <a:spLocks noGrp="1"/>
          </p:cNvSpPr>
          <p:nvPr>
            <p:ph type="pic" sz="quarter" idx="48"/>
          </p:nvPr>
        </p:nvSpPr>
        <p:spPr>
          <a:xfrm>
            <a:off x="2278357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9" name="Text Placeholder 7">
            <a:extLst>
              <a:ext uri="{FF2B5EF4-FFF2-40B4-BE49-F238E27FC236}">
                <a16:creationId xmlns:a16="http://schemas.microsoft.com/office/drawing/2014/main" id="{C31F641B-69D7-D8F7-664B-8DC4432B48D7}"/>
              </a:ext>
            </a:extLst>
          </p:cNvPr>
          <p:cNvSpPr>
            <a:spLocks noGrp="1"/>
          </p:cNvSpPr>
          <p:nvPr>
            <p:ph type="body" sz="quarter" idx="50" hasCustomPrompt="1"/>
          </p:nvPr>
        </p:nvSpPr>
        <p:spPr>
          <a:xfrm>
            <a:off x="22783575" y="17059122"/>
            <a:ext cx="795146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523F0B05-8C96-0447-48C6-977D2CE10924}"/>
              </a:ext>
            </a:extLst>
          </p:cNvPr>
          <p:cNvSpPr>
            <a:spLocks noGrp="1"/>
          </p:cNvSpPr>
          <p:nvPr>
            <p:ph type="body" sz="quarter" idx="51" hasCustomPrompt="1"/>
          </p:nvPr>
        </p:nvSpPr>
        <p:spPr>
          <a:xfrm>
            <a:off x="22783575" y="17727056"/>
            <a:ext cx="795146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Picture Placeholder 2">
            <a:extLst>
              <a:ext uri="{FF2B5EF4-FFF2-40B4-BE49-F238E27FC236}">
                <a16:creationId xmlns:a16="http://schemas.microsoft.com/office/drawing/2014/main" id="{450F6A7B-55D2-E137-09E7-D5EB0FECCA2C}"/>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2" name="Picture Placeholder 2">
            <a:extLst>
              <a:ext uri="{FF2B5EF4-FFF2-40B4-BE49-F238E27FC236}">
                <a16:creationId xmlns:a16="http://schemas.microsoft.com/office/drawing/2014/main" id="{36E7E436-EF57-51FD-A8FB-FDA402DAB660}"/>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3" name="Picture Placeholder 2">
            <a:extLst>
              <a:ext uri="{FF2B5EF4-FFF2-40B4-BE49-F238E27FC236}">
                <a16:creationId xmlns:a16="http://schemas.microsoft.com/office/drawing/2014/main" id="{11D06D85-EEB0-0A4E-44A0-04EB0FDA4913}"/>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5" name="Picture Placeholder 2">
            <a:extLst>
              <a:ext uri="{FF2B5EF4-FFF2-40B4-BE49-F238E27FC236}">
                <a16:creationId xmlns:a16="http://schemas.microsoft.com/office/drawing/2014/main" id="{9CAB601B-BE03-84B9-C2D3-F9A9DD36F0DA}"/>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6" name="Text Placeholder 7">
            <a:extLst>
              <a:ext uri="{FF2B5EF4-FFF2-40B4-BE49-F238E27FC236}">
                <a16:creationId xmlns:a16="http://schemas.microsoft.com/office/drawing/2014/main" id="{2901EEFF-A05E-86EF-2959-BEBE7506CE37}"/>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7" name="Text Placeholder 7">
            <a:extLst>
              <a:ext uri="{FF2B5EF4-FFF2-40B4-BE49-F238E27FC236}">
                <a16:creationId xmlns:a16="http://schemas.microsoft.com/office/drawing/2014/main" id="{CA5DE0BE-2247-E600-19F8-62852DE95A34}"/>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8" name="Text Placeholder 7">
            <a:extLst>
              <a:ext uri="{FF2B5EF4-FFF2-40B4-BE49-F238E27FC236}">
                <a16:creationId xmlns:a16="http://schemas.microsoft.com/office/drawing/2014/main" id="{7D33E875-82FA-EFBA-E610-7A1BB8D8E0D0}"/>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9" name="Text Placeholder 7">
            <a:extLst>
              <a:ext uri="{FF2B5EF4-FFF2-40B4-BE49-F238E27FC236}">
                <a16:creationId xmlns:a16="http://schemas.microsoft.com/office/drawing/2014/main" id="{16E04D83-5D56-3ED0-0106-291190FF16C1}"/>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0" name="Text Placeholder 7">
            <a:extLst>
              <a:ext uri="{FF2B5EF4-FFF2-40B4-BE49-F238E27FC236}">
                <a16:creationId xmlns:a16="http://schemas.microsoft.com/office/drawing/2014/main" id="{B72D7370-4F41-FFA7-2106-37908325FCCD}"/>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1" name="Text Placeholder 7">
            <a:extLst>
              <a:ext uri="{FF2B5EF4-FFF2-40B4-BE49-F238E27FC236}">
                <a16:creationId xmlns:a16="http://schemas.microsoft.com/office/drawing/2014/main" id="{AFF43D71-DEF4-2B0C-C6B4-BCAFBD852717}"/>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2" name="Text Placeholder 7">
            <a:extLst>
              <a:ext uri="{FF2B5EF4-FFF2-40B4-BE49-F238E27FC236}">
                <a16:creationId xmlns:a16="http://schemas.microsoft.com/office/drawing/2014/main" id="{F818D8AD-CFB5-A8CB-CABB-19C1B1AFE5BA}"/>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23409FA5-2A41-C5C8-6575-A607630F90FC}"/>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itle 1">
            <a:extLst>
              <a:ext uri="{FF2B5EF4-FFF2-40B4-BE49-F238E27FC236}">
                <a16:creationId xmlns:a16="http://schemas.microsoft.com/office/drawing/2014/main" id="{3B193957-7130-A79D-273C-851474BDCDC0}"/>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5" name="Text Placeholder 7">
            <a:extLst>
              <a:ext uri="{FF2B5EF4-FFF2-40B4-BE49-F238E27FC236}">
                <a16:creationId xmlns:a16="http://schemas.microsoft.com/office/drawing/2014/main" id="{DA822B21-EE98-CD37-EC99-C8836B3004D5}"/>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59005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up Image">
    <p:spTree>
      <p:nvGrpSpPr>
        <p:cNvPr id="1" name=""/>
        <p:cNvGrpSpPr/>
        <p:nvPr/>
      </p:nvGrpSpPr>
      <p:grpSpPr>
        <a:xfrm>
          <a:off x="0" y="0"/>
          <a:ext cx="0" cy="0"/>
          <a:chOff x="0" y="0"/>
          <a:chExt cx="0" cy="0"/>
        </a:xfrm>
      </p:grpSpPr>
      <p:sp>
        <p:nvSpPr>
          <p:cNvPr id="41" name="Picture Placeholder 2">
            <a:extLst>
              <a:ext uri="{FF2B5EF4-FFF2-40B4-BE49-F238E27FC236}">
                <a16:creationId xmlns:a16="http://schemas.microsoft.com/office/drawing/2014/main" id="{5EA57D4F-DD4C-CA06-8F17-B354B7AF0AE5}"/>
              </a:ext>
            </a:extLst>
          </p:cNvPr>
          <p:cNvSpPr>
            <a:spLocks noGrp="1"/>
          </p:cNvSpPr>
          <p:nvPr>
            <p:ph type="pic" sz="quarter" idx="46"/>
          </p:nvPr>
        </p:nvSpPr>
        <p:spPr>
          <a:xfrm>
            <a:off x="163760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2" name="Picture Placeholder 2">
            <a:extLst>
              <a:ext uri="{FF2B5EF4-FFF2-40B4-BE49-F238E27FC236}">
                <a16:creationId xmlns:a16="http://schemas.microsoft.com/office/drawing/2014/main" id="{06F88D93-EC5D-0F4F-2D03-D40CFF157D49}"/>
              </a:ext>
            </a:extLst>
          </p:cNvPr>
          <p:cNvSpPr>
            <a:spLocks noGrp="1"/>
          </p:cNvSpPr>
          <p:nvPr>
            <p:ph type="pic" sz="quarter" idx="47"/>
          </p:nvPr>
        </p:nvSpPr>
        <p:spPr>
          <a:xfrm>
            <a:off x="1008610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3" name="Picture Placeholder 2">
            <a:extLst>
              <a:ext uri="{FF2B5EF4-FFF2-40B4-BE49-F238E27FC236}">
                <a16:creationId xmlns:a16="http://schemas.microsoft.com/office/drawing/2014/main" id="{E2460103-C7AD-1E73-A79D-2130A59BA43E}"/>
              </a:ext>
            </a:extLst>
          </p:cNvPr>
          <p:cNvSpPr>
            <a:spLocks noGrp="1"/>
          </p:cNvSpPr>
          <p:nvPr>
            <p:ph type="pic" sz="quarter" idx="48"/>
          </p:nvPr>
        </p:nvSpPr>
        <p:spPr>
          <a:xfrm>
            <a:off x="1853460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4" name="Picture Placeholder 2">
            <a:extLst>
              <a:ext uri="{FF2B5EF4-FFF2-40B4-BE49-F238E27FC236}">
                <a16:creationId xmlns:a16="http://schemas.microsoft.com/office/drawing/2014/main" id="{CB4626F4-FF48-A6FD-42A0-87CB9D35E8BB}"/>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5" name="Picture Placeholder 2">
            <a:extLst>
              <a:ext uri="{FF2B5EF4-FFF2-40B4-BE49-F238E27FC236}">
                <a16:creationId xmlns:a16="http://schemas.microsoft.com/office/drawing/2014/main" id="{EBBF469D-EB9A-C1CD-A4E0-EFCD4EF63ED8}"/>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6" name="Picture Placeholder 2">
            <a:extLst>
              <a:ext uri="{FF2B5EF4-FFF2-40B4-BE49-F238E27FC236}">
                <a16:creationId xmlns:a16="http://schemas.microsoft.com/office/drawing/2014/main" id="{398E7A27-AB90-AE4B-9C41-537061139935}"/>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7" name="Picture Placeholder 2">
            <a:extLst>
              <a:ext uri="{FF2B5EF4-FFF2-40B4-BE49-F238E27FC236}">
                <a16:creationId xmlns:a16="http://schemas.microsoft.com/office/drawing/2014/main" id="{375CDD23-925E-31A1-C3FF-2D6ED9D05AAB}"/>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4" name="Picture Placeholder 2">
            <a:extLst>
              <a:ext uri="{FF2B5EF4-FFF2-40B4-BE49-F238E27FC236}">
                <a16:creationId xmlns:a16="http://schemas.microsoft.com/office/drawing/2014/main" id="{15BDAD05-3EAC-DFAA-EDD1-1D9E9C002116}"/>
              </a:ext>
            </a:extLst>
          </p:cNvPr>
          <p:cNvSpPr>
            <a:spLocks noGrp="1"/>
          </p:cNvSpPr>
          <p:nvPr>
            <p:ph type="pic" sz="quarter" idx="53"/>
          </p:nvPr>
        </p:nvSpPr>
        <p:spPr>
          <a:xfrm>
            <a:off x="26968061"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5" name="Text Placeholder 7">
            <a:extLst>
              <a:ext uri="{FF2B5EF4-FFF2-40B4-BE49-F238E27FC236}">
                <a16:creationId xmlns:a16="http://schemas.microsoft.com/office/drawing/2014/main" id="{2360B2E4-D618-5423-3E76-F376EBCA0102}"/>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6" name="Text Placeholder 7">
            <a:extLst>
              <a:ext uri="{FF2B5EF4-FFF2-40B4-BE49-F238E27FC236}">
                <a16:creationId xmlns:a16="http://schemas.microsoft.com/office/drawing/2014/main" id="{AD06D986-4434-AF51-6805-3B97BBB76942}"/>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7" name="Text Placeholder 7">
            <a:extLst>
              <a:ext uri="{FF2B5EF4-FFF2-40B4-BE49-F238E27FC236}">
                <a16:creationId xmlns:a16="http://schemas.microsoft.com/office/drawing/2014/main" id="{1F515353-8B00-746C-A2DE-32E93A0F1A02}"/>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8" name="Text Placeholder 7">
            <a:extLst>
              <a:ext uri="{FF2B5EF4-FFF2-40B4-BE49-F238E27FC236}">
                <a16:creationId xmlns:a16="http://schemas.microsoft.com/office/drawing/2014/main" id="{5744BB22-B21A-41F1-3AC0-E5405D3F38B9}"/>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9" name="Text Placeholder 7">
            <a:extLst>
              <a:ext uri="{FF2B5EF4-FFF2-40B4-BE49-F238E27FC236}">
                <a16:creationId xmlns:a16="http://schemas.microsoft.com/office/drawing/2014/main" id="{8435F4BE-979D-A31E-822F-BE5B89134C2E}"/>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0" name="Text Placeholder 7">
            <a:extLst>
              <a:ext uri="{FF2B5EF4-FFF2-40B4-BE49-F238E27FC236}">
                <a16:creationId xmlns:a16="http://schemas.microsoft.com/office/drawing/2014/main" id="{677BC232-CE11-33FD-E959-01E1784345E8}"/>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1" name="Text Placeholder 7">
            <a:extLst>
              <a:ext uri="{FF2B5EF4-FFF2-40B4-BE49-F238E27FC236}">
                <a16:creationId xmlns:a16="http://schemas.microsoft.com/office/drawing/2014/main" id="{44F4CD93-1747-0EB8-E78A-72E497AAB234}"/>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2" name="Text Placeholder 7">
            <a:extLst>
              <a:ext uri="{FF2B5EF4-FFF2-40B4-BE49-F238E27FC236}">
                <a16:creationId xmlns:a16="http://schemas.microsoft.com/office/drawing/2014/main" id="{1A697863-003A-44B9-586E-527F58EF7822}"/>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3" name="Text Placeholder 7">
            <a:extLst>
              <a:ext uri="{FF2B5EF4-FFF2-40B4-BE49-F238E27FC236}">
                <a16:creationId xmlns:a16="http://schemas.microsoft.com/office/drawing/2014/main" id="{F51F4D18-0362-FD9E-AC25-A4A81A8B19E3}"/>
              </a:ext>
            </a:extLst>
          </p:cNvPr>
          <p:cNvSpPr>
            <a:spLocks noGrp="1"/>
          </p:cNvSpPr>
          <p:nvPr>
            <p:ph type="body" sz="quarter" idx="67" hasCustomPrompt="1"/>
          </p:nvPr>
        </p:nvSpPr>
        <p:spPr>
          <a:xfrm>
            <a:off x="10087333"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4" name="Text Placeholder 7">
            <a:extLst>
              <a:ext uri="{FF2B5EF4-FFF2-40B4-BE49-F238E27FC236}">
                <a16:creationId xmlns:a16="http://schemas.microsoft.com/office/drawing/2014/main" id="{53B0CD77-A671-31CB-AC75-0C7EC845BB12}"/>
              </a:ext>
            </a:extLst>
          </p:cNvPr>
          <p:cNvSpPr>
            <a:spLocks noGrp="1"/>
          </p:cNvSpPr>
          <p:nvPr>
            <p:ph type="body" sz="quarter" idx="68" hasCustomPrompt="1"/>
          </p:nvPr>
        </p:nvSpPr>
        <p:spPr>
          <a:xfrm>
            <a:off x="1630527" y="17059122"/>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D5373FC8-B0DB-5978-E125-CA5A68C02573}"/>
              </a:ext>
            </a:extLst>
          </p:cNvPr>
          <p:cNvSpPr>
            <a:spLocks noGrp="1"/>
          </p:cNvSpPr>
          <p:nvPr>
            <p:ph type="body" sz="quarter" idx="69" hasCustomPrompt="1"/>
          </p:nvPr>
        </p:nvSpPr>
        <p:spPr>
          <a:xfrm>
            <a:off x="10087333"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6" name="Text Placeholder 7">
            <a:extLst>
              <a:ext uri="{FF2B5EF4-FFF2-40B4-BE49-F238E27FC236}">
                <a16:creationId xmlns:a16="http://schemas.microsoft.com/office/drawing/2014/main" id="{E6B03167-9698-83DC-3B32-0493773EDDC2}"/>
              </a:ext>
            </a:extLst>
          </p:cNvPr>
          <p:cNvSpPr>
            <a:spLocks noGrp="1"/>
          </p:cNvSpPr>
          <p:nvPr>
            <p:ph type="body" sz="quarter" idx="70" hasCustomPrompt="1"/>
          </p:nvPr>
        </p:nvSpPr>
        <p:spPr>
          <a:xfrm>
            <a:off x="1630527" y="17746729"/>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A6B7D653-72EF-B0B1-6654-9E4D6E8DCA75}"/>
              </a:ext>
            </a:extLst>
          </p:cNvPr>
          <p:cNvSpPr>
            <a:spLocks noGrp="1"/>
          </p:cNvSpPr>
          <p:nvPr>
            <p:ph type="body" sz="quarter" idx="71" hasCustomPrompt="1"/>
          </p:nvPr>
        </p:nvSpPr>
        <p:spPr>
          <a:xfrm>
            <a:off x="18527529"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8" name="Text Placeholder 7">
            <a:extLst>
              <a:ext uri="{FF2B5EF4-FFF2-40B4-BE49-F238E27FC236}">
                <a16:creationId xmlns:a16="http://schemas.microsoft.com/office/drawing/2014/main" id="{68246EB6-5778-F487-E211-E6E38EDCBD39}"/>
              </a:ext>
            </a:extLst>
          </p:cNvPr>
          <p:cNvSpPr>
            <a:spLocks noGrp="1"/>
          </p:cNvSpPr>
          <p:nvPr>
            <p:ph type="body" sz="quarter" idx="72" hasCustomPrompt="1"/>
          </p:nvPr>
        </p:nvSpPr>
        <p:spPr>
          <a:xfrm>
            <a:off x="18527529"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9" name="Text Placeholder 7">
            <a:extLst>
              <a:ext uri="{FF2B5EF4-FFF2-40B4-BE49-F238E27FC236}">
                <a16:creationId xmlns:a16="http://schemas.microsoft.com/office/drawing/2014/main" id="{46E19FE0-274C-8D86-A257-C3C9C6050C55}"/>
              </a:ext>
            </a:extLst>
          </p:cNvPr>
          <p:cNvSpPr>
            <a:spLocks noGrp="1"/>
          </p:cNvSpPr>
          <p:nvPr>
            <p:ph type="body" sz="quarter" idx="73" hasCustomPrompt="1"/>
          </p:nvPr>
        </p:nvSpPr>
        <p:spPr>
          <a:xfrm>
            <a:off x="26976037" y="17059122"/>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0" name="Text Placeholder 7">
            <a:extLst>
              <a:ext uri="{FF2B5EF4-FFF2-40B4-BE49-F238E27FC236}">
                <a16:creationId xmlns:a16="http://schemas.microsoft.com/office/drawing/2014/main" id="{6EE28B31-BBFD-198B-6E2A-89E9C4CCFA8B}"/>
              </a:ext>
            </a:extLst>
          </p:cNvPr>
          <p:cNvSpPr>
            <a:spLocks noGrp="1"/>
          </p:cNvSpPr>
          <p:nvPr>
            <p:ph type="body" sz="quarter" idx="74" hasCustomPrompt="1"/>
          </p:nvPr>
        </p:nvSpPr>
        <p:spPr>
          <a:xfrm>
            <a:off x="26976037" y="17746729"/>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1" name="Title 1">
            <a:extLst>
              <a:ext uri="{FF2B5EF4-FFF2-40B4-BE49-F238E27FC236}">
                <a16:creationId xmlns:a16="http://schemas.microsoft.com/office/drawing/2014/main" id="{7782373E-DEA5-D3FA-DF0B-FC71246BA41C}"/>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82" name="Text Placeholder 7">
            <a:extLst>
              <a:ext uri="{FF2B5EF4-FFF2-40B4-BE49-F238E27FC236}">
                <a16:creationId xmlns:a16="http://schemas.microsoft.com/office/drawing/2014/main" id="{66E4B878-2BFA-C852-759E-04F4BD4E4538}"/>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959063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up Image">
    <p:spTree>
      <p:nvGrpSpPr>
        <p:cNvPr id="1" name=""/>
        <p:cNvGrpSpPr/>
        <p:nvPr/>
      </p:nvGrpSpPr>
      <p:grpSpPr>
        <a:xfrm>
          <a:off x="0" y="0"/>
          <a:ext cx="0" cy="0"/>
          <a:chOff x="0" y="0"/>
          <a:chExt cx="0" cy="0"/>
        </a:xfrm>
      </p:grpSpPr>
      <p:sp>
        <p:nvSpPr>
          <p:cNvPr id="37" name="Text Placeholder 7">
            <a:extLst>
              <a:ext uri="{FF2B5EF4-FFF2-40B4-BE49-F238E27FC236}">
                <a16:creationId xmlns:a16="http://schemas.microsoft.com/office/drawing/2014/main" id="{AC8872D6-E3D9-128D-6975-7E43AE049DD0}"/>
              </a:ext>
            </a:extLst>
          </p:cNvPr>
          <p:cNvSpPr>
            <a:spLocks noGrp="1"/>
          </p:cNvSpPr>
          <p:nvPr>
            <p:ph type="body" sz="quarter" idx="37" hasCustomPrompt="1"/>
          </p:nvPr>
        </p:nvSpPr>
        <p:spPr>
          <a:xfrm>
            <a:off x="11782110"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8" name="Text Placeholder 7">
            <a:extLst>
              <a:ext uri="{FF2B5EF4-FFF2-40B4-BE49-F238E27FC236}">
                <a16:creationId xmlns:a16="http://schemas.microsoft.com/office/drawing/2014/main" id="{124D63DA-1ECC-62E5-3223-DD9853116B97}"/>
              </a:ext>
            </a:extLst>
          </p:cNvPr>
          <p:cNvSpPr>
            <a:spLocks noGrp="1"/>
          </p:cNvSpPr>
          <p:nvPr>
            <p:ph type="body" sz="quarter" idx="39" hasCustomPrompt="1"/>
          </p:nvPr>
        </p:nvSpPr>
        <p:spPr>
          <a:xfrm>
            <a:off x="5037420"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4296C6CE-75C2-58D3-2077-098855EC5071}"/>
              </a:ext>
            </a:extLst>
          </p:cNvPr>
          <p:cNvSpPr>
            <a:spLocks noGrp="1"/>
          </p:cNvSpPr>
          <p:nvPr>
            <p:ph type="body" sz="quarter" idx="40" hasCustomPrompt="1"/>
          </p:nvPr>
        </p:nvSpPr>
        <p:spPr>
          <a:xfrm>
            <a:off x="11782110"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9" name="Text Placeholder 7">
            <a:extLst>
              <a:ext uri="{FF2B5EF4-FFF2-40B4-BE49-F238E27FC236}">
                <a16:creationId xmlns:a16="http://schemas.microsoft.com/office/drawing/2014/main" id="{CB889168-9CA5-7858-11A4-7E282071DDD1}"/>
              </a:ext>
            </a:extLst>
          </p:cNvPr>
          <p:cNvSpPr>
            <a:spLocks noGrp="1"/>
          </p:cNvSpPr>
          <p:nvPr>
            <p:ph type="body" sz="quarter" idx="43" hasCustomPrompt="1"/>
          </p:nvPr>
        </p:nvSpPr>
        <p:spPr>
          <a:xfrm>
            <a:off x="5037420"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0" name="Picture Placeholder 2">
            <a:extLst>
              <a:ext uri="{FF2B5EF4-FFF2-40B4-BE49-F238E27FC236}">
                <a16:creationId xmlns:a16="http://schemas.microsoft.com/office/drawing/2014/main" id="{3F8F5E2E-FAA9-873C-63EB-B4940E3D4908}"/>
              </a:ext>
            </a:extLst>
          </p:cNvPr>
          <p:cNvSpPr>
            <a:spLocks noGrp="1"/>
          </p:cNvSpPr>
          <p:nvPr>
            <p:ph type="pic" sz="quarter" idx="46"/>
          </p:nvPr>
        </p:nvSpPr>
        <p:spPr>
          <a:xfrm>
            <a:off x="5021177"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1" name="Picture Placeholder 2">
            <a:extLst>
              <a:ext uri="{FF2B5EF4-FFF2-40B4-BE49-F238E27FC236}">
                <a16:creationId xmlns:a16="http://schemas.microsoft.com/office/drawing/2014/main" id="{119A3EE3-90A6-60F9-3E78-60D1CE1FB244}"/>
              </a:ext>
            </a:extLst>
          </p:cNvPr>
          <p:cNvSpPr>
            <a:spLocks noGrp="1"/>
          </p:cNvSpPr>
          <p:nvPr>
            <p:ph type="pic" sz="quarter" idx="47"/>
          </p:nvPr>
        </p:nvSpPr>
        <p:spPr>
          <a:xfrm>
            <a:off x="1177971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2" name="Picture Placeholder 2">
            <a:extLst>
              <a:ext uri="{FF2B5EF4-FFF2-40B4-BE49-F238E27FC236}">
                <a16:creationId xmlns:a16="http://schemas.microsoft.com/office/drawing/2014/main" id="{C639A2E5-6B54-F354-C964-79CE29BEB3D6}"/>
              </a:ext>
            </a:extLst>
          </p:cNvPr>
          <p:cNvSpPr>
            <a:spLocks noGrp="1"/>
          </p:cNvSpPr>
          <p:nvPr>
            <p:ph type="pic" sz="quarter" idx="48"/>
          </p:nvPr>
        </p:nvSpPr>
        <p:spPr>
          <a:xfrm>
            <a:off x="2528615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3" name="Text Placeholder 7">
            <a:extLst>
              <a:ext uri="{FF2B5EF4-FFF2-40B4-BE49-F238E27FC236}">
                <a16:creationId xmlns:a16="http://schemas.microsoft.com/office/drawing/2014/main" id="{405A4B4F-FDD8-68B8-BEC0-2C9F5E7703BC}"/>
              </a:ext>
            </a:extLst>
          </p:cNvPr>
          <p:cNvSpPr>
            <a:spLocks noGrp="1"/>
          </p:cNvSpPr>
          <p:nvPr>
            <p:ph type="body" sz="quarter" idx="50" hasCustomPrompt="1"/>
          </p:nvPr>
        </p:nvSpPr>
        <p:spPr>
          <a:xfrm>
            <a:off x="18532409"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5" name="Text Placeholder 7">
            <a:extLst>
              <a:ext uri="{FF2B5EF4-FFF2-40B4-BE49-F238E27FC236}">
                <a16:creationId xmlns:a16="http://schemas.microsoft.com/office/drawing/2014/main" id="{6A9D8994-57AB-FC46-F970-8A9BC7CAD264}"/>
              </a:ext>
            </a:extLst>
          </p:cNvPr>
          <p:cNvSpPr>
            <a:spLocks noGrp="1"/>
          </p:cNvSpPr>
          <p:nvPr>
            <p:ph type="body" sz="quarter" idx="51" hasCustomPrompt="1"/>
          </p:nvPr>
        </p:nvSpPr>
        <p:spPr>
          <a:xfrm>
            <a:off x="18532409"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6" name="Picture Placeholder 2">
            <a:extLst>
              <a:ext uri="{FF2B5EF4-FFF2-40B4-BE49-F238E27FC236}">
                <a16:creationId xmlns:a16="http://schemas.microsoft.com/office/drawing/2014/main" id="{34A2868F-2DD9-684C-4C82-813EEBD15ACA}"/>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7" name="Picture Placeholder 2">
            <a:extLst>
              <a:ext uri="{FF2B5EF4-FFF2-40B4-BE49-F238E27FC236}">
                <a16:creationId xmlns:a16="http://schemas.microsoft.com/office/drawing/2014/main" id="{D2FB10F1-37BA-6882-EBF3-73F1E627FFB6}"/>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8" name="Picture Placeholder 2">
            <a:extLst>
              <a:ext uri="{FF2B5EF4-FFF2-40B4-BE49-F238E27FC236}">
                <a16:creationId xmlns:a16="http://schemas.microsoft.com/office/drawing/2014/main" id="{F7972475-48C0-DE70-4A42-09E610902CE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9" name="Picture Placeholder 2">
            <a:extLst>
              <a:ext uri="{FF2B5EF4-FFF2-40B4-BE49-F238E27FC236}">
                <a16:creationId xmlns:a16="http://schemas.microsoft.com/office/drawing/2014/main" id="{03F70687-E13E-779B-ECD8-584B6FB4FB10}"/>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70" name="Picture Placeholder 2">
            <a:extLst>
              <a:ext uri="{FF2B5EF4-FFF2-40B4-BE49-F238E27FC236}">
                <a16:creationId xmlns:a16="http://schemas.microsoft.com/office/drawing/2014/main" id="{EB21B6ED-31E4-7226-13B1-F2AA1B5EC045}"/>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71" name="Picture Placeholder 2">
            <a:extLst>
              <a:ext uri="{FF2B5EF4-FFF2-40B4-BE49-F238E27FC236}">
                <a16:creationId xmlns:a16="http://schemas.microsoft.com/office/drawing/2014/main" id="{6C21D96F-4A3F-E55C-9A59-55E018F25D9C}"/>
              </a:ext>
            </a:extLst>
          </p:cNvPr>
          <p:cNvSpPr>
            <a:spLocks noGrp="1"/>
          </p:cNvSpPr>
          <p:nvPr>
            <p:ph type="pic" sz="quarter" idx="54"/>
          </p:nvPr>
        </p:nvSpPr>
        <p:spPr>
          <a:xfrm>
            <a:off x="18527620"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72" name="Text Placeholder 7">
            <a:extLst>
              <a:ext uri="{FF2B5EF4-FFF2-40B4-BE49-F238E27FC236}">
                <a16:creationId xmlns:a16="http://schemas.microsoft.com/office/drawing/2014/main" id="{485D12D2-2B06-3201-0659-EE86413C68DB}"/>
              </a:ext>
            </a:extLst>
          </p:cNvPr>
          <p:cNvSpPr>
            <a:spLocks noGrp="1"/>
          </p:cNvSpPr>
          <p:nvPr>
            <p:ph type="body" sz="quarter" idx="55" hasCustomPrompt="1"/>
          </p:nvPr>
        </p:nvSpPr>
        <p:spPr>
          <a:xfrm>
            <a:off x="25307424"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7241A741-AE7C-3428-6194-0F6E94BF06FB}"/>
              </a:ext>
            </a:extLst>
          </p:cNvPr>
          <p:cNvSpPr>
            <a:spLocks noGrp="1"/>
          </p:cNvSpPr>
          <p:nvPr>
            <p:ph type="body" sz="quarter" idx="56" hasCustomPrompt="1"/>
          </p:nvPr>
        </p:nvSpPr>
        <p:spPr>
          <a:xfrm>
            <a:off x="25307424"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ext Placeholder 7">
            <a:extLst>
              <a:ext uri="{FF2B5EF4-FFF2-40B4-BE49-F238E27FC236}">
                <a16:creationId xmlns:a16="http://schemas.microsoft.com/office/drawing/2014/main" id="{8D28CF82-511F-AF83-F5D5-77ECB99010E2}"/>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1" name="Text Placeholder 7">
            <a:extLst>
              <a:ext uri="{FF2B5EF4-FFF2-40B4-BE49-F238E27FC236}">
                <a16:creationId xmlns:a16="http://schemas.microsoft.com/office/drawing/2014/main" id="{1439B33F-68A6-6AFE-68C2-8A0B706EE9E2}"/>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2" name="Text Placeholder 7">
            <a:extLst>
              <a:ext uri="{FF2B5EF4-FFF2-40B4-BE49-F238E27FC236}">
                <a16:creationId xmlns:a16="http://schemas.microsoft.com/office/drawing/2014/main" id="{1B9EFC83-50E5-49BB-B838-4F101E95ABDC}"/>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3" name="Text Placeholder 7">
            <a:extLst>
              <a:ext uri="{FF2B5EF4-FFF2-40B4-BE49-F238E27FC236}">
                <a16:creationId xmlns:a16="http://schemas.microsoft.com/office/drawing/2014/main" id="{BFB3F389-B76A-63C4-BC38-E857B1B0979C}"/>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4" name="Text Placeholder 7">
            <a:extLst>
              <a:ext uri="{FF2B5EF4-FFF2-40B4-BE49-F238E27FC236}">
                <a16:creationId xmlns:a16="http://schemas.microsoft.com/office/drawing/2014/main" id="{8AAEBAC8-FBC5-9068-A8B4-AEE29F8FC0A3}"/>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5" name="Text Placeholder 7">
            <a:extLst>
              <a:ext uri="{FF2B5EF4-FFF2-40B4-BE49-F238E27FC236}">
                <a16:creationId xmlns:a16="http://schemas.microsoft.com/office/drawing/2014/main" id="{A17BBB11-F155-8A2D-2741-A48639DDC938}"/>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6" name="Text Placeholder 7">
            <a:extLst>
              <a:ext uri="{FF2B5EF4-FFF2-40B4-BE49-F238E27FC236}">
                <a16:creationId xmlns:a16="http://schemas.microsoft.com/office/drawing/2014/main" id="{74BB25EE-CFA9-E005-5BB1-CAC4EA6436EA}"/>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7" name="Text Placeholder 7">
            <a:extLst>
              <a:ext uri="{FF2B5EF4-FFF2-40B4-BE49-F238E27FC236}">
                <a16:creationId xmlns:a16="http://schemas.microsoft.com/office/drawing/2014/main" id="{3505C59D-AFAD-58D3-4166-F5257E096C44}"/>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8" name="Text Placeholder 7">
            <a:extLst>
              <a:ext uri="{FF2B5EF4-FFF2-40B4-BE49-F238E27FC236}">
                <a16:creationId xmlns:a16="http://schemas.microsoft.com/office/drawing/2014/main" id="{9183A493-96AB-21A4-F2F2-55F4C25B4A32}"/>
              </a:ext>
            </a:extLst>
          </p:cNvPr>
          <p:cNvSpPr>
            <a:spLocks noGrp="1"/>
          </p:cNvSpPr>
          <p:nvPr>
            <p:ph type="body" sz="quarter" idx="65"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9" name="Text Placeholder 7">
            <a:extLst>
              <a:ext uri="{FF2B5EF4-FFF2-40B4-BE49-F238E27FC236}">
                <a16:creationId xmlns:a16="http://schemas.microsoft.com/office/drawing/2014/main" id="{39F09929-49C9-A912-1E78-C37DD2A4005F}"/>
              </a:ext>
            </a:extLst>
          </p:cNvPr>
          <p:cNvSpPr>
            <a:spLocks noGrp="1"/>
          </p:cNvSpPr>
          <p:nvPr>
            <p:ph type="body" sz="quarter" idx="66"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0" name="Title 1">
            <a:extLst>
              <a:ext uri="{FF2B5EF4-FFF2-40B4-BE49-F238E27FC236}">
                <a16:creationId xmlns:a16="http://schemas.microsoft.com/office/drawing/2014/main" id="{2700C3A0-30EC-1996-7732-DE4E1CF959F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1" name="Text Placeholder 7">
            <a:extLst>
              <a:ext uri="{FF2B5EF4-FFF2-40B4-BE49-F238E27FC236}">
                <a16:creationId xmlns:a16="http://schemas.microsoft.com/office/drawing/2014/main" id="{A0EDA14A-3243-B144-7B6A-EA7981E5DC1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1859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up Image">
    <p:spTree>
      <p:nvGrpSpPr>
        <p:cNvPr id="1" name=""/>
        <p:cNvGrpSpPr/>
        <p:nvPr/>
      </p:nvGrpSpPr>
      <p:grpSpPr>
        <a:xfrm>
          <a:off x="0" y="0"/>
          <a:ext cx="0" cy="0"/>
          <a:chOff x="0" y="0"/>
          <a:chExt cx="0" cy="0"/>
        </a:xfrm>
      </p:grpSpPr>
      <p:sp>
        <p:nvSpPr>
          <p:cNvPr id="39" name="Text Placeholder 7">
            <a:extLst>
              <a:ext uri="{FF2B5EF4-FFF2-40B4-BE49-F238E27FC236}">
                <a16:creationId xmlns:a16="http://schemas.microsoft.com/office/drawing/2014/main" id="{E9B94E87-6C45-B9E5-F5AE-D69D71E61652}"/>
              </a:ext>
            </a:extLst>
          </p:cNvPr>
          <p:cNvSpPr>
            <a:spLocks noGrp="1"/>
          </p:cNvSpPr>
          <p:nvPr>
            <p:ph type="body" sz="quarter" idx="37" hasCustomPrompt="1"/>
          </p:nvPr>
        </p:nvSpPr>
        <p:spPr>
          <a:xfrm>
            <a:off x="8382295"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0" name="Text Placeholder 7">
            <a:extLst>
              <a:ext uri="{FF2B5EF4-FFF2-40B4-BE49-F238E27FC236}">
                <a16:creationId xmlns:a16="http://schemas.microsoft.com/office/drawing/2014/main" id="{960A4EC5-468D-A3E6-9294-084BA073A235}"/>
              </a:ext>
            </a:extLst>
          </p:cNvPr>
          <p:cNvSpPr>
            <a:spLocks noGrp="1"/>
          </p:cNvSpPr>
          <p:nvPr>
            <p:ph type="body" sz="quarter" idx="39" hasCustomPrompt="1"/>
          </p:nvPr>
        </p:nvSpPr>
        <p:spPr>
          <a:xfrm>
            <a:off x="1637605"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7AB65765-2201-817D-E699-AB8E899F5A05}"/>
              </a:ext>
            </a:extLst>
          </p:cNvPr>
          <p:cNvSpPr>
            <a:spLocks noGrp="1"/>
          </p:cNvSpPr>
          <p:nvPr>
            <p:ph type="body" sz="quarter" idx="40" hasCustomPrompt="1"/>
          </p:nvPr>
        </p:nvSpPr>
        <p:spPr>
          <a:xfrm>
            <a:off x="8382295"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A54B1517-FE34-AAC0-C4EE-52F7D477D2DC}"/>
              </a:ext>
            </a:extLst>
          </p:cNvPr>
          <p:cNvSpPr>
            <a:spLocks noGrp="1"/>
          </p:cNvSpPr>
          <p:nvPr>
            <p:ph type="body" sz="quarter" idx="43" hasCustomPrompt="1"/>
          </p:nvPr>
        </p:nvSpPr>
        <p:spPr>
          <a:xfrm>
            <a:off x="1637605"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Picture Placeholder 2">
            <a:extLst>
              <a:ext uri="{FF2B5EF4-FFF2-40B4-BE49-F238E27FC236}">
                <a16:creationId xmlns:a16="http://schemas.microsoft.com/office/drawing/2014/main" id="{30BC2C71-2AC1-DDC7-734C-63EE3CA218F6}"/>
              </a:ext>
            </a:extLst>
          </p:cNvPr>
          <p:cNvSpPr>
            <a:spLocks noGrp="1"/>
          </p:cNvSpPr>
          <p:nvPr>
            <p:ph type="pic" sz="quarter" idx="46"/>
          </p:nvPr>
        </p:nvSpPr>
        <p:spPr>
          <a:xfrm>
            <a:off x="163760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6" name="Picture Placeholder 2">
            <a:extLst>
              <a:ext uri="{FF2B5EF4-FFF2-40B4-BE49-F238E27FC236}">
                <a16:creationId xmlns:a16="http://schemas.microsoft.com/office/drawing/2014/main" id="{4A5495BC-7C50-8C58-B54F-D3C882FECC10}"/>
              </a:ext>
            </a:extLst>
          </p:cNvPr>
          <p:cNvSpPr>
            <a:spLocks noGrp="1"/>
          </p:cNvSpPr>
          <p:nvPr>
            <p:ph type="pic" sz="quarter" idx="47"/>
          </p:nvPr>
        </p:nvSpPr>
        <p:spPr>
          <a:xfrm>
            <a:off x="8396143"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47" name="Picture Placeholder 2">
            <a:extLst>
              <a:ext uri="{FF2B5EF4-FFF2-40B4-BE49-F238E27FC236}">
                <a16:creationId xmlns:a16="http://schemas.microsoft.com/office/drawing/2014/main" id="{48C56C91-18A4-7D8E-94FC-6714566B099C}"/>
              </a:ext>
            </a:extLst>
          </p:cNvPr>
          <p:cNvSpPr>
            <a:spLocks noGrp="1"/>
          </p:cNvSpPr>
          <p:nvPr>
            <p:ph type="pic" sz="quarter" idx="48"/>
          </p:nvPr>
        </p:nvSpPr>
        <p:spPr>
          <a:xfrm>
            <a:off x="21902586"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4" name="Text Placeholder 7">
            <a:extLst>
              <a:ext uri="{FF2B5EF4-FFF2-40B4-BE49-F238E27FC236}">
                <a16:creationId xmlns:a16="http://schemas.microsoft.com/office/drawing/2014/main" id="{528A02C1-AD1D-1EE4-C6AC-3B590D527780}"/>
              </a:ext>
            </a:extLst>
          </p:cNvPr>
          <p:cNvSpPr>
            <a:spLocks noGrp="1"/>
          </p:cNvSpPr>
          <p:nvPr>
            <p:ph type="body" sz="quarter" idx="50" hasCustomPrompt="1"/>
          </p:nvPr>
        </p:nvSpPr>
        <p:spPr>
          <a:xfrm>
            <a:off x="15132594"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5" name="Text Placeholder 7">
            <a:extLst>
              <a:ext uri="{FF2B5EF4-FFF2-40B4-BE49-F238E27FC236}">
                <a16:creationId xmlns:a16="http://schemas.microsoft.com/office/drawing/2014/main" id="{F1D675D5-3EFF-B8AD-BA35-187E996A9B67}"/>
              </a:ext>
            </a:extLst>
          </p:cNvPr>
          <p:cNvSpPr>
            <a:spLocks noGrp="1"/>
          </p:cNvSpPr>
          <p:nvPr>
            <p:ph type="body" sz="quarter" idx="51" hasCustomPrompt="1"/>
          </p:nvPr>
        </p:nvSpPr>
        <p:spPr>
          <a:xfrm>
            <a:off x="15132594"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6" name="Picture Placeholder 2">
            <a:extLst>
              <a:ext uri="{FF2B5EF4-FFF2-40B4-BE49-F238E27FC236}">
                <a16:creationId xmlns:a16="http://schemas.microsoft.com/office/drawing/2014/main" id="{F1029ABF-1C3A-2F51-92CB-AA5A3AC353FE}"/>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7" name="Picture Placeholder 2">
            <a:extLst>
              <a:ext uri="{FF2B5EF4-FFF2-40B4-BE49-F238E27FC236}">
                <a16:creationId xmlns:a16="http://schemas.microsoft.com/office/drawing/2014/main" id="{8FE2B66F-F99F-570D-A31D-3578C4B3B179}"/>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8" name="Picture Placeholder 2">
            <a:extLst>
              <a:ext uri="{FF2B5EF4-FFF2-40B4-BE49-F238E27FC236}">
                <a16:creationId xmlns:a16="http://schemas.microsoft.com/office/drawing/2014/main" id="{42FEAB60-4C6E-41A0-FC52-81583615683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59" name="Picture Placeholder 2">
            <a:extLst>
              <a:ext uri="{FF2B5EF4-FFF2-40B4-BE49-F238E27FC236}">
                <a16:creationId xmlns:a16="http://schemas.microsoft.com/office/drawing/2014/main" id="{A2963118-2A95-082A-4DFF-6C0DA33F59BA}"/>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0" name="Picture Placeholder 2">
            <a:extLst>
              <a:ext uri="{FF2B5EF4-FFF2-40B4-BE49-F238E27FC236}">
                <a16:creationId xmlns:a16="http://schemas.microsoft.com/office/drawing/2014/main" id="{F1791F3A-0E82-06A9-0588-000305CD1590}"/>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1" name="Picture Placeholder 2">
            <a:extLst>
              <a:ext uri="{FF2B5EF4-FFF2-40B4-BE49-F238E27FC236}">
                <a16:creationId xmlns:a16="http://schemas.microsoft.com/office/drawing/2014/main" id="{7E0D42E0-350E-2247-45F3-56D42F8A4B66}"/>
              </a:ext>
            </a:extLst>
          </p:cNvPr>
          <p:cNvSpPr>
            <a:spLocks noGrp="1"/>
          </p:cNvSpPr>
          <p:nvPr>
            <p:ph type="pic" sz="quarter" idx="54"/>
          </p:nvPr>
        </p:nvSpPr>
        <p:spPr>
          <a:xfrm>
            <a:off x="1514404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62" name="Text Placeholder 7">
            <a:extLst>
              <a:ext uri="{FF2B5EF4-FFF2-40B4-BE49-F238E27FC236}">
                <a16:creationId xmlns:a16="http://schemas.microsoft.com/office/drawing/2014/main" id="{A7640883-7B53-617D-BE12-A19E85F82D74}"/>
              </a:ext>
            </a:extLst>
          </p:cNvPr>
          <p:cNvSpPr>
            <a:spLocks noGrp="1"/>
          </p:cNvSpPr>
          <p:nvPr>
            <p:ph type="body" sz="quarter" idx="55" hasCustomPrompt="1"/>
          </p:nvPr>
        </p:nvSpPr>
        <p:spPr>
          <a:xfrm>
            <a:off x="21907609"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D9B189E3-4BDB-A032-87AD-39D194013B83}"/>
              </a:ext>
            </a:extLst>
          </p:cNvPr>
          <p:cNvSpPr>
            <a:spLocks noGrp="1"/>
          </p:cNvSpPr>
          <p:nvPr>
            <p:ph type="body" sz="quarter" idx="56" hasCustomPrompt="1"/>
          </p:nvPr>
        </p:nvSpPr>
        <p:spPr>
          <a:xfrm>
            <a:off x="21907609"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ext Placeholder 7">
            <a:extLst>
              <a:ext uri="{FF2B5EF4-FFF2-40B4-BE49-F238E27FC236}">
                <a16:creationId xmlns:a16="http://schemas.microsoft.com/office/drawing/2014/main" id="{2A34B9E8-CFB0-ABCC-D2C4-A8F174FDB901}"/>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716C5C95-2BC4-4D5A-9F5E-FA8B8CECBF63}"/>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6" name="Text Placeholder 7">
            <a:extLst>
              <a:ext uri="{FF2B5EF4-FFF2-40B4-BE49-F238E27FC236}">
                <a16:creationId xmlns:a16="http://schemas.microsoft.com/office/drawing/2014/main" id="{471A9256-6A6C-5C2D-1DEA-813569F4D299}"/>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43D755B0-CB88-73DF-77BE-F524AF555427}"/>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8" name="Text Placeholder 7">
            <a:extLst>
              <a:ext uri="{FF2B5EF4-FFF2-40B4-BE49-F238E27FC236}">
                <a16:creationId xmlns:a16="http://schemas.microsoft.com/office/drawing/2014/main" id="{3198CB65-E1BB-0862-2BBA-EDF38803C3B4}"/>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9" name="Text Placeholder 7">
            <a:extLst>
              <a:ext uri="{FF2B5EF4-FFF2-40B4-BE49-F238E27FC236}">
                <a16:creationId xmlns:a16="http://schemas.microsoft.com/office/drawing/2014/main" id="{D76AC962-A132-DA02-DE26-644561C88B3B}"/>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0" name="Text Placeholder 7">
            <a:extLst>
              <a:ext uri="{FF2B5EF4-FFF2-40B4-BE49-F238E27FC236}">
                <a16:creationId xmlns:a16="http://schemas.microsoft.com/office/drawing/2014/main" id="{7EC2D322-35AF-3168-CAE7-F7242C22DE6D}"/>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0" name="Text Placeholder 7">
            <a:extLst>
              <a:ext uri="{FF2B5EF4-FFF2-40B4-BE49-F238E27FC236}">
                <a16:creationId xmlns:a16="http://schemas.microsoft.com/office/drawing/2014/main" id="{B0179DD1-4F77-A229-F54C-117D786F649E}"/>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1" name="Picture Placeholder 2">
            <a:extLst>
              <a:ext uri="{FF2B5EF4-FFF2-40B4-BE49-F238E27FC236}">
                <a16:creationId xmlns:a16="http://schemas.microsoft.com/office/drawing/2014/main" id="{1B3ED7E6-3440-4DEC-6512-E64B9960C25B}"/>
              </a:ext>
            </a:extLst>
          </p:cNvPr>
          <p:cNvSpPr>
            <a:spLocks noGrp="1"/>
          </p:cNvSpPr>
          <p:nvPr>
            <p:ph type="pic" sz="quarter" idx="65"/>
          </p:nvPr>
        </p:nvSpPr>
        <p:spPr>
          <a:xfrm>
            <a:off x="28661124"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dirty="0"/>
              <a:t>Click icon to add picture</a:t>
            </a:r>
          </a:p>
        </p:txBody>
      </p:sp>
      <p:sp>
        <p:nvSpPr>
          <p:cNvPr id="92" name="Text Placeholder 7">
            <a:extLst>
              <a:ext uri="{FF2B5EF4-FFF2-40B4-BE49-F238E27FC236}">
                <a16:creationId xmlns:a16="http://schemas.microsoft.com/office/drawing/2014/main" id="{9C3AE372-0E56-771E-CCB5-C1E77A38D343}"/>
              </a:ext>
            </a:extLst>
          </p:cNvPr>
          <p:cNvSpPr>
            <a:spLocks noGrp="1"/>
          </p:cNvSpPr>
          <p:nvPr>
            <p:ph type="body" sz="quarter" idx="66" hasCustomPrompt="1"/>
          </p:nvPr>
        </p:nvSpPr>
        <p:spPr>
          <a:xfrm>
            <a:off x="28644881" y="17103569"/>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3" name="Text Placeholder 7">
            <a:extLst>
              <a:ext uri="{FF2B5EF4-FFF2-40B4-BE49-F238E27FC236}">
                <a16:creationId xmlns:a16="http://schemas.microsoft.com/office/drawing/2014/main" id="{F415D1AB-B98D-8EC8-08B0-3DAD5A3D8CB4}"/>
              </a:ext>
            </a:extLst>
          </p:cNvPr>
          <p:cNvSpPr>
            <a:spLocks noGrp="1"/>
          </p:cNvSpPr>
          <p:nvPr>
            <p:ph type="body" sz="quarter" idx="67" hasCustomPrompt="1"/>
          </p:nvPr>
        </p:nvSpPr>
        <p:spPr>
          <a:xfrm>
            <a:off x="28644881" y="17791176"/>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4" name="Text Placeholder 7">
            <a:extLst>
              <a:ext uri="{FF2B5EF4-FFF2-40B4-BE49-F238E27FC236}">
                <a16:creationId xmlns:a16="http://schemas.microsoft.com/office/drawing/2014/main" id="{5A71691E-DD29-C12F-E295-A972376CE117}"/>
              </a:ext>
            </a:extLst>
          </p:cNvPr>
          <p:cNvSpPr>
            <a:spLocks noGrp="1"/>
          </p:cNvSpPr>
          <p:nvPr>
            <p:ph type="body" sz="quarter" idx="68"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5" name="Text Placeholder 7">
            <a:extLst>
              <a:ext uri="{FF2B5EF4-FFF2-40B4-BE49-F238E27FC236}">
                <a16:creationId xmlns:a16="http://schemas.microsoft.com/office/drawing/2014/main" id="{909DF864-DBFA-F92D-B685-429A430B2601}"/>
              </a:ext>
            </a:extLst>
          </p:cNvPr>
          <p:cNvSpPr>
            <a:spLocks noGrp="1"/>
          </p:cNvSpPr>
          <p:nvPr>
            <p:ph type="body" sz="quarter" idx="69"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6" name="Title 1">
            <a:extLst>
              <a:ext uri="{FF2B5EF4-FFF2-40B4-BE49-F238E27FC236}">
                <a16:creationId xmlns:a16="http://schemas.microsoft.com/office/drawing/2014/main" id="{4AD4D5AB-34C6-812D-8AD2-BF8272B62835}"/>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7" name="Text Placeholder 7">
            <a:extLst>
              <a:ext uri="{FF2B5EF4-FFF2-40B4-BE49-F238E27FC236}">
                <a16:creationId xmlns:a16="http://schemas.microsoft.com/office/drawing/2014/main" id="{B1FCE4BF-7751-CC7B-D446-A5791D382E69}"/>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322413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e Cas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18661"/>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a:t>
            </a:r>
          </a:p>
        </p:txBody>
      </p:sp>
    </p:spTree>
    <p:extLst>
      <p:ext uri="{BB962C8B-B14F-4D97-AF65-F5344CB8AC3E}">
        <p14:creationId xmlns:p14="http://schemas.microsoft.com/office/powerpoint/2010/main" val="113010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Testing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870B57E-B314-99BB-8DF8-2672644B4F4E}"/>
              </a:ext>
            </a:extLst>
          </p:cNvPr>
          <p:cNvSpPr/>
          <p:nvPr userDrawn="1"/>
        </p:nvSpPr>
        <p:spPr>
          <a:xfrm>
            <a:off x="15000920" y="10556523"/>
            <a:ext cx="11020290" cy="7492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pPr>
            <a:endParaRPr lang="en-US" sz="9600" b="1" dirty="0">
              <a:solidFill>
                <a:schemeClr val="tx1"/>
              </a:solidFill>
              <a:latin typeface="NVIDIA Sans" panose="020B0503020203020204" pitchFamily="34" charset="0"/>
              <a:cs typeface="NVIDIA Sans" panose="020B0503020203020204" pitchFamily="34" charset="0"/>
            </a:endParaRPr>
          </a:p>
        </p:txBody>
      </p:sp>
      <p:pic>
        <p:nvPicPr>
          <p:cNvPr id="8" name="Picture 7">
            <a:extLst>
              <a:ext uri="{FF2B5EF4-FFF2-40B4-BE49-F238E27FC236}">
                <a16:creationId xmlns:a16="http://schemas.microsoft.com/office/drawing/2014/main" id="{AF3F80E6-5287-D931-0053-EF9F8579EE41}"/>
              </a:ext>
            </a:extLst>
          </p:cNvPr>
          <p:cNvPicPr>
            <a:picLocks noChangeAspect="1"/>
          </p:cNvPicPr>
          <p:nvPr userDrawn="1"/>
        </p:nvPicPr>
        <p:blipFill>
          <a:blip r:embed="rId2"/>
          <a:stretch>
            <a:fillRect/>
          </a:stretch>
        </p:blipFill>
        <p:spPr>
          <a:xfrm>
            <a:off x="3087422" y="10556523"/>
            <a:ext cx="11022523" cy="7864522"/>
          </a:xfrm>
          <a:prstGeom prst="rect">
            <a:avLst/>
          </a:prstGeom>
        </p:spPr>
      </p:pic>
      <p:sp>
        <p:nvSpPr>
          <p:cNvPr id="10" name="Content Placeholder 2">
            <a:extLst>
              <a:ext uri="{FF2B5EF4-FFF2-40B4-BE49-F238E27FC236}">
                <a16:creationId xmlns:a16="http://schemas.microsoft.com/office/drawing/2014/main" id="{1D89DD87-13E1-B25F-EBCC-2BC52BA4AACF}"/>
              </a:ext>
            </a:extLst>
          </p:cNvPr>
          <p:cNvSpPr>
            <a:spLocks noGrp="1"/>
          </p:cNvSpPr>
          <p:nvPr>
            <p:ph idx="11" hasCustomPrompt="1"/>
          </p:nvPr>
        </p:nvSpPr>
        <p:spPr>
          <a:xfrm>
            <a:off x="15951796" y="11141440"/>
            <a:ext cx="9273032" cy="2550828"/>
          </a:xfrm>
          <a:prstGeom prst="rect">
            <a:avLst/>
          </a:prstGeom>
        </p:spPr>
        <p:txBody>
          <a:bodyPr/>
          <a:lstStyle>
            <a:lvl1pPr marL="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
        <p:nvSpPr>
          <p:cNvPr id="11" name="Content Placeholder 2">
            <a:extLst>
              <a:ext uri="{FF2B5EF4-FFF2-40B4-BE49-F238E27FC236}">
                <a16:creationId xmlns:a16="http://schemas.microsoft.com/office/drawing/2014/main" id="{0B869C1B-4BC1-3F4F-4B38-F2FBE6DA6157}"/>
              </a:ext>
            </a:extLst>
          </p:cNvPr>
          <p:cNvSpPr>
            <a:spLocks noGrp="1"/>
          </p:cNvSpPr>
          <p:nvPr>
            <p:ph idx="12" hasCustomPrompt="1"/>
          </p:nvPr>
        </p:nvSpPr>
        <p:spPr>
          <a:xfrm>
            <a:off x="15951796" y="13730012"/>
            <a:ext cx="9273032" cy="2550828"/>
          </a:xfrm>
          <a:prstGeom prst="rect">
            <a:avLst/>
          </a:prstGeom>
        </p:spPr>
        <p:txBody>
          <a:bodyPr/>
          <a:lstStyle>
            <a:lvl1pPr marL="0" indent="0">
              <a:buClr>
                <a:schemeClr val="tx2"/>
              </a:buClr>
              <a:buFontTx/>
              <a:buNone/>
              <a:defRPr sz="9600" b="0">
                <a:solidFill>
                  <a:schemeClr val="bg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Tree>
    <p:extLst>
      <p:ext uri="{BB962C8B-B14F-4D97-AF65-F5344CB8AC3E}">
        <p14:creationId xmlns:p14="http://schemas.microsoft.com/office/powerpoint/2010/main" val="1039441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 Imag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 of video/demo</a:t>
            </a:r>
          </a:p>
        </p:txBody>
      </p:sp>
    </p:spTree>
    <p:extLst>
      <p:ext uri="{BB962C8B-B14F-4D97-AF65-F5344CB8AC3E}">
        <p14:creationId xmlns:p14="http://schemas.microsoft.com/office/powerpoint/2010/main" val="3390819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 Insert Video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34EEA-7CA3-4C82-B29B-3EA15B8822C9}"/>
              </a:ext>
            </a:extLst>
          </p:cNvPr>
          <p:cNvSpPr/>
          <p:nvPr userDrawn="1"/>
        </p:nvSpPr>
        <p:spPr>
          <a:xfrm>
            <a:off x="0" y="0"/>
            <a:ext cx="36576000" cy="2057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7" name="Media Placeholder 7">
            <a:extLst>
              <a:ext uri="{FF2B5EF4-FFF2-40B4-BE49-F238E27FC236}">
                <a16:creationId xmlns:a16="http://schemas.microsoft.com/office/drawing/2014/main" id="{95086AA8-FFA8-416F-AD2F-0B7223809227}"/>
              </a:ext>
            </a:extLst>
          </p:cNvPr>
          <p:cNvSpPr>
            <a:spLocks noGrp="1"/>
          </p:cNvSpPr>
          <p:nvPr>
            <p:ph type="media"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lang="en-US" sz="8400" b="1" dirty="0">
                <a:solidFill>
                  <a:schemeClr val="bg1"/>
                </a:solidFill>
                <a:latin typeface="+mn-lt"/>
              </a:defRPr>
            </a:lvl1pPr>
          </a:lstStyle>
          <a:p>
            <a:pPr marL="857250" lvl="0" indent="-857250" algn="ctr"/>
            <a:r>
              <a:rPr lang="en-US" dirty="0"/>
              <a:t>Click to add video</a:t>
            </a:r>
          </a:p>
        </p:txBody>
      </p:sp>
    </p:spTree>
    <p:extLst>
      <p:ext uri="{BB962C8B-B14F-4D97-AF65-F5344CB8AC3E}">
        <p14:creationId xmlns:p14="http://schemas.microsoft.com/office/powerpoint/2010/main" val="260279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Picture 2" descr="A green and white background&#10;&#10;Description automatically generated">
            <a:extLst>
              <a:ext uri="{FF2B5EF4-FFF2-40B4-BE49-F238E27FC236}">
                <a16:creationId xmlns:a16="http://schemas.microsoft.com/office/drawing/2014/main" id="{708A9C7D-B92D-A13B-AE0E-7F3EA434A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6F1316F0-7ADD-BB87-23BE-740C3B3B0100}"/>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cxnSp>
        <p:nvCxnSpPr>
          <p:cNvPr id="6" name="Straight Connector 5">
            <a:extLst>
              <a:ext uri="{FF2B5EF4-FFF2-40B4-BE49-F238E27FC236}">
                <a16:creationId xmlns:a16="http://schemas.microsoft.com/office/drawing/2014/main" id="{CB1478E8-E56F-B47D-1F5A-CBA4655161C3}"/>
              </a:ext>
            </a:extLst>
          </p:cNvPr>
          <p:cNvCxnSpPr/>
          <p:nvPr userDrawn="1"/>
        </p:nvCxnSpPr>
        <p:spPr>
          <a:xfrm>
            <a:off x="0" y="11329275"/>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0660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lex_Timeline">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868E8BC8-DCAA-6E80-5181-5371045BD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D046080A-6CDE-3FF2-A128-47CFF5F0C9C5}"/>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4798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w/ Images Layout">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19281CF6-82C4-D591-C93F-79BF14277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8C0EE250-813A-B3FC-C9DB-11B6E237EC3B}"/>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cxnSp>
        <p:nvCxnSpPr>
          <p:cNvPr id="12" name="Straight Connector 11">
            <a:extLst>
              <a:ext uri="{FF2B5EF4-FFF2-40B4-BE49-F238E27FC236}">
                <a16:creationId xmlns:a16="http://schemas.microsoft.com/office/drawing/2014/main" id="{B81A4C02-2335-3840-A0B5-647FE4372B5A}"/>
              </a:ext>
            </a:extLst>
          </p:cNvPr>
          <p:cNvCxnSpPr/>
          <p:nvPr userDrawn="1"/>
        </p:nvCxnSpPr>
        <p:spPr>
          <a:xfrm>
            <a:off x="0" y="12517118"/>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327B64A9-49B7-26AE-EEC1-3DFB7714FDFA}"/>
              </a:ext>
            </a:extLst>
          </p:cNvPr>
          <p:cNvSpPr>
            <a:spLocks noGrp="1"/>
          </p:cNvSpPr>
          <p:nvPr>
            <p:ph type="pic" sz="quarter" idx="11"/>
          </p:nvPr>
        </p:nvSpPr>
        <p:spPr>
          <a:xfrm>
            <a:off x="1104900"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dirty="0"/>
              <a:t>Click icon to add picture</a:t>
            </a:r>
          </a:p>
        </p:txBody>
      </p:sp>
      <p:sp>
        <p:nvSpPr>
          <p:cNvPr id="14" name="Text Placeholder 7">
            <a:extLst>
              <a:ext uri="{FF2B5EF4-FFF2-40B4-BE49-F238E27FC236}">
                <a16:creationId xmlns:a16="http://schemas.microsoft.com/office/drawing/2014/main" id="{65B24A7F-7007-8F97-B7C8-699C5938267B}"/>
              </a:ext>
            </a:extLst>
          </p:cNvPr>
          <p:cNvSpPr>
            <a:spLocks noGrp="1"/>
          </p:cNvSpPr>
          <p:nvPr>
            <p:ph type="body" sz="quarter" idx="12" hasCustomPrompt="1"/>
          </p:nvPr>
        </p:nvSpPr>
        <p:spPr>
          <a:xfrm>
            <a:off x="1104901"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18" name="Text Placeholder 7">
            <a:extLst>
              <a:ext uri="{FF2B5EF4-FFF2-40B4-BE49-F238E27FC236}">
                <a16:creationId xmlns:a16="http://schemas.microsoft.com/office/drawing/2014/main" id="{BE9F7FB4-6AA0-B491-27B8-845C8CCE95D1}"/>
              </a:ext>
            </a:extLst>
          </p:cNvPr>
          <p:cNvSpPr>
            <a:spLocks noGrp="1"/>
          </p:cNvSpPr>
          <p:nvPr>
            <p:ph type="body" sz="quarter" idx="30" hasCustomPrompt="1"/>
          </p:nvPr>
        </p:nvSpPr>
        <p:spPr>
          <a:xfrm>
            <a:off x="1104900"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19" name="Text Placeholder 7">
            <a:extLst>
              <a:ext uri="{FF2B5EF4-FFF2-40B4-BE49-F238E27FC236}">
                <a16:creationId xmlns:a16="http://schemas.microsoft.com/office/drawing/2014/main" id="{831C6138-3339-1502-9812-8B9B39AF6DD1}"/>
              </a:ext>
            </a:extLst>
          </p:cNvPr>
          <p:cNvSpPr>
            <a:spLocks noGrp="1"/>
          </p:cNvSpPr>
          <p:nvPr>
            <p:ph type="body" sz="quarter" idx="31" hasCustomPrompt="1"/>
          </p:nvPr>
        </p:nvSpPr>
        <p:spPr>
          <a:xfrm>
            <a:off x="1104901"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0" name="Picture Placeholder 2">
            <a:extLst>
              <a:ext uri="{FF2B5EF4-FFF2-40B4-BE49-F238E27FC236}">
                <a16:creationId xmlns:a16="http://schemas.microsoft.com/office/drawing/2014/main" id="{56B4F135-9336-3722-2593-739C386518BC}"/>
              </a:ext>
            </a:extLst>
          </p:cNvPr>
          <p:cNvSpPr>
            <a:spLocks noGrp="1"/>
          </p:cNvSpPr>
          <p:nvPr>
            <p:ph type="pic" sz="quarter" idx="32"/>
          </p:nvPr>
        </p:nvSpPr>
        <p:spPr>
          <a:xfrm>
            <a:off x="8153396"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dirty="0"/>
              <a:t>Click icon to add picture</a:t>
            </a:r>
          </a:p>
        </p:txBody>
      </p:sp>
      <p:sp>
        <p:nvSpPr>
          <p:cNvPr id="21" name="Text Placeholder 7">
            <a:extLst>
              <a:ext uri="{FF2B5EF4-FFF2-40B4-BE49-F238E27FC236}">
                <a16:creationId xmlns:a16="http://schemas.microsoft.com/office/drawing/2014/main" id="{016A6D24-C230-8F9B-A12F-04BF3B073AA1}"/>
              </a:ext>
            </a:extLst>
          </p:cNvPr>
          <p:cNvSpPr>
            <a:spLocks noGrp="1"/>
          </p:cNvSpPr>
          <p:nvPr>
            <p:ph type="body" sz="quarter" idx="33" hasCustomPrompt="1"/>
          </p:nvPr>
        </p:nvSpPr>
        <p:spPr>
          <a:xfrm>
            <a:off x="8153397"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6F5CC89-1592-52B8-63DE-F83AAF64EBD0}"/>
              </a:ext>
            </a:extLst>
          </p:cNvPr>
          <p:cNvSpPr>
            <a:spLocks noGrp="1"/>
          </p:cNvSpPr>
          <p:nvPr>
            <p:ph type="body" sz="quarter" idx="34" hasCustomPrompt="1"/>
          </p:nvPr>
        </p:nvSpPr>
        <p:spPr>
          <a:xfrm>
            <a:off x="8153396"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ext Placeholder 7">
            <a:extLst>
              <a:ext uri="{FF2B5EF4-FFF2-40B4-BE49-F238E27FC236}">
                <a16:creationId xmlns:a16="http://schemas.microsoft.com/office/drawing/2014/main" id="{71F14B17-DED6-D507-0F6F-0880EA7DD569}"/>
              </a:ext>
            </a:extLst>
          </p:cNvPr>
          <p:cNvSpPr>
            <a:spLocks noGrp="1"/>
          </p:cNvSpPr>
          <p:nvPr>
            <p:ph type="body" sz="quarter" idx="35" hasCustomPrompt="1"/>
          </p:nvPr>
        </p:nvSpPr>
        <p:spPr>
          <a:xfrm>
            <a:off x="8153397"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4" name="Picture Placeholder 2">
            <a:extLst>
              <a:ext uri="{FF2B5EF4-FFF2-40B4-BE49-F238E27FC236}">
                <a16:creationId xmlns:a16="http://schemas.microsoft.com/office/drawing/2014/main" id="{549A52FF-8F33-D50C-49C1-0A55140F3322}"/>
              </a:ext>
            </a:extLst>
          </p:cNvPr>
          <p:cNvSpPr>
            <a:spLocks noGrp="1"/>
          </p:cNvSpPr>
          <p:nvPr>
            <p:ph type="pic" sz="quarter" idx="36"/>
          </p:nvPr>
        </p:nvSpPr>
        <p:spPr>
          <a:xfrm>
            <a:off x="15163793"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dirty="0"/>
              <a:t>Click icon to add picture</a:t>
            </a:r>
          </a:p>
        </p:txBody>
      </p:sp>
      <p:sp>
        <p:nvSpPr>
          <p:cNvPr id="25" name="Text Placeholder 7">
            <a:extLst>
              <a:ext uri="{FF2B5EF4-FFF2-40B4-BE49-F238E27FC236}">
                <a16:creationId xmlns:a16="http://schemas.microsoft.com/office/drawing/2014/main" id="{C5D8802B-FD04-DC3F-D5E6-9A1D927089AB}"/>
              </a:ext>
            </a:extLst>
          </p:cNvPr>
          <p:cNvSpPr>
            <a:spLocks noGrp="1"/>
          </p:cNvSpPr>
          <p:nvPr>
            <p:ph type="body" sz="quarter" idx="37" hasCustomPrompt="1"/>
          </p:nvPr>
        </p:nvSpPr>
        <p:spPr>
          <a:xfrm>
            <a:off x="15163794"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6" name="Text Placeholder 7">
            <a:extLst>
              <a:ext uri="{FF2B5EF4-FFF2-40B4-BE49-F238E27FC236}">
                <a16:creationId xmlns:a16="http://schemas.microsoft.com/office/drawing/2014/main" id="{A4956259-B8C8-1248-4F09-69EFFCCA6C29}"/>
              </a:ext>
            </a:extLst>
          </p:cNvPr>
          <p:cNvSpPr>
            <a:spLocks noGrp="1"/>
          </p:cNvSpPr>
          <p:nvPr>
            <p:ph type="body" sz="quarter" idx="38" hasCustomPrompt="1"/>
          </p:nvPr>
        </p:nvSpPr>
        <p:spPr>
          <a:xfrm>
            <a:off x="15163793"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7" name="Text Placeholder 7">
            <a:extLst>
              <a:ext uri="{FF2B5EF4-FFF2-40B4-BE49-F238E27FC236}">
                <a16:creationId xmlns:a16="http://schemas.microsoft.com/office/drawing/2014/main" id="{3A510AB1-7D48-519B-BE8D-994DD848CCC0}"/>
              </a:ext>
            </a:extLst>
          </p:cNvPr>
          <p:cNvSpPr>
            <a:spLocks noGrp="1"/>
          </p:cNvSpPr>
          <p:nvPr>
            <p:ph type="body" sz="quarter" idx="39" hasCustomPrompt="1"/>
          </p:nvPr>
        </p:nvSpPr>
        <p:spPr>
          <a:xfrm>
            <a:off x="15163794"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8" name="Picture Placeholder 2">
            <a:extLst>
              <a:ext uri="{FF2B5EF4-FFF2-40B4-BE49-F238E27FC236}">
                <a16:creationId xmlns:a16="http://schemas.microsoft.com/office/drawing/2014/main" id="{0F3F011E-890F-E527-A5CB-421C1CE541C0}"/>
              </a:ext>
            </a:extLst>
          </p:cNvPr>
          <p:cNvSpPr>
            <a:spLocks noGrp="1"/>
          </p:cNvSpPr>
          <p:nvPr>
            <p:ph type="pic" sz="quarter" idx="40"/>
          </p:nvPr>
        </p:nvSpPr>
        <p:spPr>
          <a:xfrm>
            <a:off x="22212297"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dirty="0"/>
              <a:t>Click icon to add picture</a:t>
            </a:r>
          </a:p>
        </p:txBody>
      </p:sp>
      <p:sp>
        <p:nvSpPr>
          <p:cNvPr id="29" name="Text Placeholder 7">
            <a:extLst>
              <a:ext uri="{FF2B5EF4-FFF2-40B4-BE49-F238E27FC236}">
                <a16:creationId xmlns:a16="http://schemas.microsoft.com/office/drawing/2014/main" id="{D1CAB8F0-0055-E057-4C4A-7B3C6F7B9416}"/>
              </a:ext>
            </a:extLst>
          </p:cNvPr>
          <p:cNvSpPr>
            <a:spLocks noGrp="1"/>
          </p:cNvSpPr>
          <p:nvPr>
            <p:ph type="body" sz="quarter" idx="41" hasCustomPrompt="1"/>
          </p:nvPr>
        </p:nvSpPr>
        <p:spPr>
          <a:xfrm>
            <a:off x="22212298"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0" name="Text Placeholder 7">
            <a:extLst>
              <a:ext uri="{FF2B5EF4-FFF2-40B4-BE49-F238E27FC236}">
                <a16:creationId xmlns:a16="http://schemas.microsoft.com/office/drawing/2014/main" id="{D8F5B73D-560B-E470-3B25-EAD525666BEB}"/>
              </a:ext>
            </a:extLst>
          </p:cNvPr>
          <p:cNvSpPr>
            <a:spLocks noGrp="1"/>
          </p:cNvSpPr>
          <p:nvPr>
            <p:ph type="body" sz="quarter" idx="42" hasCustomPrompt="1"/>
          </p:nvPr>
        </p:nvSpPr>
        <p:spPr>
          <a:xfrm>
            <a:off x="22212297"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1" name="Text Placeholder 7">
            <a:extLst>
              <a:ext uri="{FF2B5EF4-FFF2-40B4-BE49-F238E27FC236}">
                <a16:creationId xmlns:a16="http://schemas.microsoft.com/office/drawing/2014/main" id="{1960F0BA-603E-23D9-F49B-C5B4462632DB}"/>
              </a:ext>
            </a:extLst>
          </p:cNvPr>
          <p:cNvSpPr>
            <a:spLocks noGrp="1"/>
          </p:cNvSpPr>
          <p:nvPr>
            <p:ph type="body" sz="quarter" idx="43" hasCustomPrompt="1"/>
          </p:nvPr>
        </p:nvSpPr>
        <p:spPr>
          <a:xfrm>
            <a:off x="22212298"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32" name="Picture Placeholder 2">
            <a:extLst>
              <a:ext uri="{FF2B5EF4-FFF2-40B4-BE49-F238E27FC236}">
                <a16:creationId xmlns:a16="http://schemas.microsoft.com/office/drawing/2014/main" id="{BBA2ABA5-D670-2BB6-7840-47F6198C0D4D}"/>
              </a:ext>
            </a:extLst>
          </p:cNvPr>
          <p:cNvSpPr>
            <a:spLocks noGrp="1"/>
          </p:cNvSpPr>
          <p:nvPr>
            <p:ph type="pic" sz="quarter" idx="44"/>
          </p:nvPr>
        </p:nvSpPr>
        <p:spPr>
          <a:xfrm>
            <a:off x="29298902"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dirty="0"/>
              <a:t>Click icon to add picture</a:t>
            </a:r>
          </a:p>
        </p:txBody>
      </p:sp>
      <p:sp>
        <p:nvSpPr>
          <p:cNvPr id="33" name="Text Placeholder 7">
            <a:extLst>
              <a:ext uri="{FF2B5EF4-FFF2-40B4-BE49-F238E27FC236}">
                <a16:creationId xmlns:a16="http://schemas.microsoft.com/office/drawing/2014/main" id="{CBEE0231-5854-76AF-A0C6-70879C2EA774}"/>
              </a:ext>
            </a:extLst>
          </p:cNvPr>
          <p:cNvSpPr>
            <a:spLocks noGrp="1"/>
          </p:cNvSpPr>
          <p:nvPr>
            <p:ph type="body" sz="quarter" idx="45" hasCustomPrompt="1"/>
          </p:nvPr>
        </p:nvSpPr>
        <p:spPr>
          <a:xfrm>
            <a:off x="29298903"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0376ABB2-52CB-85AB-C186-532F75164A98}"/>
              </a:ext>
            </a:extLst>
          </p:cNvPr>
          <p:cNvSpPr>
            <a:spLocks noGrp="1"/>
          </p:cNvSpPr>
          <p:nvPr>
            <p:ph type="body" sz="quarter" idx="46" hasCustomPrompt="1"/>
          </p:nvPr>
        </p:nvSpPr>
        <p:spPr>
          <a:xfrm>
            <a:off x="29298902"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5" name="Text Placeholder 7">
            <a:extLst>
              <a:ext uri="{FF2B5EF4-FFF2-40B4-BE49-F238E27FC236}">
                <a16:creationId xmlns:a16="http://schemas.microsoft.com/office/drawing/2014/main" id="{63880F57-14E0-B28C-BF79-E4DCF3B7D679}"/>
              </a:ext>
            </a:extLst>
          </p:cNvPr>
          <p:cNvSpPr>
            <a:spLocks noGrp="1"/>
          </p:cNvSpPr>
          <p:nvPr>
            <p:ph type="body" sz="quarter" idx="47" hasCustomPrompt="1"/>
          </p:nvPr>
        </p:nvSpPr>
        <p:spPr>
          <a:xfrm>
            <a:off x="29298903"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Tree>
    <p:extLst>
      <p:ext uri="{BB962C8B-B14F-4D97-AF65-F5344CB8AC3E}">
        <p14:creationId xmlns:p14="http://schemas.microsoft.com/office/powerpoint/2010/main" val="58904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ONG Layout">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3BFE9B15-7828-3FC3-BCF0-23F89A130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5" name="Rectangle 4">
            <a:extLst>
              <a:ext uri="{FF2B5EF4-FFF2-40B4-BE49-F238E27FC236}">
                <a16:creationId xmlns:a16="http://schemas.microsoft.com/office/drawing/2014/main" id="{CD79F16E-B355-8896-6563-603510529C31}"/>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20" name="Rectangle 19">
            <a:extLst>
              <a:ext uri="{FF2B5EF4-FFF2-40B4-BE49-F238E27FC236}">
                <a16:creationId xmlns:a16="http://schemas.microsoft.com/office/drawing/2014/main" id="{EC5A15EA-E928-94AA-543D-8EA2FF0183F9}"/>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9" name="Rectangle 8">
            <a:extLst>
              <a:ext uri="{FF2B5EF4-FFF2-40B4-BE49-F238E27FC236}">
                <a16:creationId xmlns:a16="http://schemas.microsoft.com/office/drawing/2014/main" id="{83F43A3E-D43D-124C-0C49-E1D720395FC6}"/>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7" name="Text Placeholder 4">
            <a:extLst>
              <a:ext uri="{FF2B5EF4-FFF2-40B4-BE49-F238E27FC236}">
                <a16:creationId xmlns:a16="http://schemas.microsoft.com/office/drawing/2014/main" id="{7CD9C284-B78C-1241-4B2A-F563F642D070}"/>
              </a:ext>
            </a:extLst>
          </p:cNvPr>
          <p:cNvSpPr>
            <a:spLocks noGrp="1"/>
          </p:cNvSpPr>
          <p:nvPr>
            <p:ph type="body" sz="quarter" idx="13" hasCustomPrompt="1"/>
          </p:nvPr>
        </p:nvSpPr>
        <p:spPr>
          <a:xfrm>
            <a:off x="6158753" y="1343456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8" name="Text Placeholder 4">
            <a:extLst>
              <a:ext uri="{FF2B5EF4-FFF2-40B4-BE49-F238E27FC236}">
                <a16:creationId xmlns:a16="http://schemas.microsoft.com/office/drawing/2014/main" id="{434FF7EA-90ED-54BC-F712-E8CE0FF23DFE}"/>
              </a:ext>
            </a:extLst>
          </p:cNvPr>
          <p:cNvSpPr>
            <a:spLocks noGrp="1"/>
          </p:cNvSpPr>
          <p:nvPr>
            <p:ph type="body" sz="quarter" idx="14" hasCustomPrompt="1"/>
          </p:nvPr>
        </p:nvSpPr>
        <p:spPr>
          <a:xfrm>
            <a:off x="6158754" y="5706208"/>
            <a:ext cx="24258494" cy="730701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sp>
        <p:nvSpPr>
          <p:cNvPr id="10" name="TextBox 9">
            <a:extLst>
              <a:ext uri="{FF2B5EF4-FFF2-40B4-BE49-F238E27FC236}">
                <a16:creationId xmlns:a16="http://schemas.microsoft.com/office/drawing/2014/main" id="{CD9D91CB-444B-B15F-7D27-F8959442EE8D}"/>
              </a:ext>
            </a:extLst>
          </p:cNvPr>
          <p:cNvSpPr txBox="1"/>
          <p:nvPr userDrawn="1"/>
        </p:nvSpPr>
        <p:spPr>
          <a:xfrm rot="10800000">
            <a:off x="17582278" y="12276665"/>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3" name="Straight Connector 12">
            <a:extLst>
              <a:ext uri="{FF2B5EF4-FFF2-40B4-BE49-F238E27FC236}">
                <a16:creationId xmlns:a16="http://schemas.microsoft.com/office/drawing/2014/main" id="{0A168394-A768-2D2C-2FE6-DB4613D6BDFB}"/>
              </a:ext>
            </a:extLst>
          </p:cNvPr>
          <p:cNvCxnSpPr>
            <a:cxnSpLocks/>
          </p:cNvCxnSpPr>
          <p:nvPr userDrawn="1"/>
        </p:nvCxnSpPr>
        <p:spPr>
          <a:xfrm>
            <a:off x="6158753"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F7CCAE-8B92-5A79-CBAF-C805450DD64B}"/>
              </a:ext>
            </a:extLst>
          </p:cNvPr>
          <p:cNvCxnSpPr>
            <a:cxnSpLocks/>
          </p:cNvCxnSpPr>
          <p:nvPr userDrawn="1"/>
        </p:nvCxnSpPr>
        <p:spPr>
          <a:xfrm>
            <a:off x="19022336"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9A1B02-4A67-4CC9-F283-AC371711F42A}"/>
              </a:ext>
            </a:extLst>
          </p:cNvPr>
          <p:cNvGrpSpPr/>
          <p:nvPr userDrawn="1"/>
        </p:nvGrpSpPr>
        <p:grpSpPr>
          <a:xfrm>
            <a:off x="6158753" y="3796809"/>
            <a:ext cx="24258494" cy="4508927"/>
            <a:chOff x="6158753" y="6234204"/>
            <a:chExt cx="24258494" cy="4508927"/>
          </a:xfrm>
        </p:grpSpPr>
        <p:sp>
          <p:nvSpPr>
            <p:cNvPr id="16" name="TextBox 15">
              <a:extLst>
                <a:ext uri="{FF2B5EF4-FFF2-40B4-BE49-F238E27FC236}">
                  <a16:creationId xmlns:a16="http://schemas.microsoft.com/office/drawing/2014/main" id="{DA3E7C50-8DF7-896F-E1BB-D5842FE7F8E9}"/>
                </a:ext>
              </a:extLst>
            </p:cNvPr>
            <p:cNvSpPr txBox="1"/>
            <p:nvPr userDrawn="1"/>
          </p:nvSpPr>
          <p:spPr>
            <a:xfrm>
              <a:off x="17553664" y="6234204"/>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7" name="Straight Connector 16">
              <a:extLst>
                <a:ext uri="{FF2B5EF4-FFF2-40B4-BE49-F238E27FC236}">
                  <a16:creationId xmlns:a16="http://schemas.microsoft.com/office/drawing/2014/main" id="{0C4E42D4-651A-0018-08AF-103C03C79F4C}"/>
                </a:ext>
              </a:extLst>
            </p:cNvPr>
            <p:cNvCxnSpPr>
              <a:cxnSpLocks/>
            </p:cNvCxnSpPr>
            <p:nvPr userDrawn="1"/>
          </p:nvCxnSpPr>
          <p:spPr>
            <a:xfrm>
              <a:off x="6158753"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DE2FD7-58D2-230B-D513-D6416CD17B37}"/>
                </a:ext>
              </a:extLst>
            </p:cNvPr>
            <p:cNvCxnSpPr>
              <a:cxnSpLocks/>
            </p:cNvCxnSpPr>
            <p:nvPr userDrawn="1"/>
          </p:nvCxnSpPr>
          <p:spPr>
            <a:xfrm>
              <a:off x="19022336"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3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HORT Layout">
    <p:spTree>
      <p:nvGrpSpPr>
        <p:cNvPr id="1" name=""/>
        <p:cNvGrpSpPr/>
        <p:nvPr/>
      </p:nvGrpSpPr>
      <p:grpSpPr>
        <a:xfrm>
          <a:off x="0" y="0"/>
          <a:ext cx="0" cy="0"/>
          <a:chOff x="0" y="0"/>
          <a:chExt cx="0" cy="0"/>
        </a:xfrm>
      </p:grpSpPr>
      <p:pic>
        <p:nvPicPr>
          <p:cNvPr id="2" name="Picture 1" descr="A green and white background&#10;&#10;Description automatically generated">
            <a:extLst>
              <a:ext uri="{FF2B5EF4-FFF2-40B4-BE49-F238E27FC236}">
                <a16:creationId xmlns:a16="http://schemas.microsoft.com/office/drawing/2014/main" id="{61701B74-047D-F92D-ADA0-7BF31D83E2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6" name="Rectangle 5">
            <a:extLst>
              <a:ext uri="{FF2B5EF4-FFF2-40B4-BE49-F238E27FC236}">
                <a16:creationId xmlns:a16="http://schemas.microsoft.com/office/drawing/2014/main" id="{A85FB945-6B24-57D3-B359-4FC5884B9E2A}"/>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7" name="Rectangle 6">
            <a:extLst>
              <a:ext uri="{FF2B5EF4-FFF2-40B4-BE49-F238E27FC236}">
                <a16:creationId xmlns:a16="http://schemas.microsoft.com/office/drawing/2014/main" id="{0E0A1354-6E59-B3D9-5AE9-EFF6955F88F2}"/>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8" name="Rectangle 7">
            <a:extLst>
              <a:ext uri="{FF2B5EF4-FFF2-40B4-BE49-F238E27FC236}">
                <a16:creationId xmlns:a16="http://schemas.microsoft.com/office/drawing/2014/main" id="{F0807B0F-0A81-6159-CB17-9A246F14A280}"/>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5" name="Rectangle 4">
            <a:extLst>
              <a:ext uri="{FF2B5EF4-FFF2-40B4-BE49-F238E27FC236}">
                <a16:creationId xmlns:a16="http://schemas.microsoft.com/office/drawing/2014/main" id="{A4688F64-F571-BC4C-9D1B-F87497A44084}"/>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27" name="Text Placeholder 4">
            <a:extLst>
              <a:ext uri="{FF2B5EF4-FFF2-40B4-BE49-F238E27FC236}">
                <a16:creationId xmlns:a16="http://schemas.microsoft.com/office/drawing/2014/main" id="{79BB071F-1DED-7BC0-205E-742D1CC39ADE}"/>
              </a:ext>
            </a:extLst>
          </p:cNvPr>
          <p:cNvSpPr>
            <a:spLocks noGrp="1"/>
          </p:cNvSpPr>
          <p:nvPr>
            <p:ph type="body" sz="quarter" idx="13" hasCustomPrompt="1"/>
          </p:nvPr>
        </p:nvSpPr>
        <p:spPr>
          <a:xfrm>
            <a:off x="6158753" y="1187833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28" name="Text Placeholder 4">
            <a:extLst>
              <a:ext uri="{FF2B5EF4-FFF2-40B4-BE49-F238E27FC236}">
                <a16:creationId xmlns:a16="http://schemas.microsoft.com/office/drawing/2014/main" id="{652C8912-97F2-5FEC-2170-801AFD44E796}"/>
              </a:ext>
            </a:extLst>
          </p:cNvPr>
          <p:cNvSpPr>
            <a:spLocks noGrp="1"/>
          </p:cNvSpPr>
          <p:nvPr>
            <p:ph type="body" sz="quarter" idx="14" hasCustomPrompt="1"/>
          </p:nvPr>
        </p:nvSpPr>
        <p:spPr>
          <a:xfrm>
            <a:off x="6158754" y="7053551"/>
            <a:ext cx="24258494" cy="440322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grpSp>
        <p:nvGrpSpPr>
          <p:cNvPr id="29" name="Group 28">
            <a:extLst>
              <a:ext uri="{FF2B5EF4-FFF2-40B4-BE49-F238E27FC236}">
                <a16:creationId xmlns:a16="http://schemas.microsoft.com/office/drawing/2014/main" id="{54182597-2C50-3A4E-9225-0ED4ED207042}"/>
              </a:ext>
            </a:extLst>
          </p:cNvPr>
          <p:cNvGrpSpPr/>
          <p:nvPr userDrawn="1"/>
        </p:nvGrpSpPr>
        <p:grpSpPr>
          <a:xfrm>
            <a:off x="6158753" y="5267062"/>
            <a:ext cx="24258494" cy="10102852"/>
            <a:chOff x="6158753" y="6264684"/>
            <a:chExt cx="24258494" cy="10102852"/>
          </a:xfrm>
        </p:grpSpPr>
        <p:grpSp>
          <p:nvGrpSpPr>
            <p:cNvPr id="30" name="Group 29">
              <a:extLst>
                <a:ext uri="{FF2B5EF4-FFF2-40B4-BE49-F238E27FC236}">
                  <a16:creationId xmlns:a16="http://schemas.microsoft.com/office/drawing/2014/main" id="{09B0E8CB-44E4-719C-A5CF-735DA9699441}"/>
                </a:ext>
              </a:extLst>
            </p:cNvPr>
            <p:cNvGrpSpPr/>
            <p:nvPr userDrawn="1"/>
          </p:nvGrpSpPr>
          <p:grpSpPr>
            <a:xfrm>
              <a:off x="17553664" y="6264684"/>
              <a:ext cx="1497286" cy="10102852"/>
              <a:chOff x="17553664" y="5634063"/>
              <a:chExt cx="1497286" cy="10102852"/>
            </a:xfrm>
          </p:grpSpPr>
          <p:sp>
            <p:nvSpPr>
              <p:cNvPr id="39" name="TextBox 38">
                <a:extLst>
                  <a:ext uri="{FF2B5EF4-FFF2-40B4-BE49-F238E27FC236}">
                    <a16:creationId xmlns:a16="http://schemas.microsoft.com/office/drawing/2014/main" id="{31D0B919-1FC7-23E4-68BE-05C833FAB722}"/>
                  </a:ext>
                </a:extLst>
              </p:cNvPr>
              <p:cNvSpPr txBox="1"/>
              <p:nvPr/>
            </p:nvSpPr>
            <p:spPr>
              <a:xfrm>
                <a:off x="17553664" y="5634063"/>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sp>
            <p:nvSpPr>
              <p:cNvPr id="40" name="TextBox 39">
                <a:extLst>
                  <a:ext uri="{FF2B5EF4-FFF2-40B4-BE49-F238E27FC236}">
                    <a16:creationId xmlns:a16="http://schemas.microsoft.com/office/drawing/2014/main" id="{4BD82AED-32A6-66BD-FAD0-B98CE3AFC77E}"/>
                  </a:ext>
                </a:extLst>
              </p:cNvPr>
              <p:cNvSpPr txBox="1"/>
              <p:nvPr/>
            </p:nvSpPr>
            <p:spPr>
              <a:xfrm rot="10800000">
                <a:off x="17582278" y="11227988"/>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grpSp>
        <p:cxnSp>
          <p:nvCxnSpPr>
            <p:cNvPr id="31" name="Straight Connector 30">
              <a:extLst>
                <a:ext uri="{FF2B5EF4-FFF2-40B4-BE49-F238E27FC236}">
                  <a16:creationId xmlns:a16="http://schemas.microsoft.com/office/drawing/2014/main" id="{191EC44D-F0B4-790F-3089-A3B3D01B77A7}"/>
                </a:ext>
              </a:extLst>
            </p:cNvPr>
            <p:cNvCxnSpPr>
              <a:cxnSpLocks/>
            </p:cNvCxnSpPr>
            <p:nvPr userDrawn="1"/>
          </p:nvCxnSpPr>
          <p:spPr>
            <a:xfrm>
              <a:off x="6158753"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DAC6E7-C5E7-D30C-B66F-007182DE7AC2}"/>
                </a:ext>
              </a:extLst>
            </p:cNvPr>
            <p:cNvCxnSpPr>
              <a:cxnSpLocks/>
            </p:cNvCxnSpPr>
            <p:nvPr userDrawn="1"/>
          </p:nvCxnSpPr>
          <p:spPr>
            <a:xfrm>
              <a:off x="19022336"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7AA061-58A0-8C4F-C050-0B149A72E614}"/>
                </a:ext>
              </a:extLst>
            </p:cNvPr>
            <p:cNvCxnSpPr>
              <a:cxnSpLocks/>
            </p:cNvCxnSpPr>
            <p:nvPr userDrawn="1"/>
          </p:nvCxnSpPr>
          <p:spPr>
            <a:xfrm>
              <a:off x="6158753"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16F238-457C-1E6C-1D73-143F4C3F6160}"/>
                </a:ext>
              </a:extLst>
            </p:cNvPr>
            <p:cNvCxnSpPr>
              <a:cxnSpLocks/>
            </p:cNvCxnSpPr>
            <p:nvPr userDrawn="1"/>
          </p:nvCxnSpPr>
          <p:spPr>
            <a:xfrm>
              <a:off x="19022336"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06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8" name="Picture 7" descr="A green curved lines with a bright light behind them&#10;&#10;Description automatically generated">
            <a:extLst>
              <a:ext uri="{FF2B5EF4-FFF2-40B4-BE49-F238E27FC236}">
                <a16:creationId xmlns:a16="http://schemas.microsoft.com/office/drawing/2014/main" id="{F807122B-A2F6-379E-64FD-A4985E493A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08" r="51136" b="926"/>
          <a:stretch/>
        </p:blipFill>
        <p:spPr>
          <a:xfrm>
            <a:off x="0" y="0"/>
            <a:ext cx="17150706" cy="20574000"/>
          </a:xfrm>
          <a:prstGeom prst="rect">
            <a:avLst/>
          </a:prstGeom>
        </p:spPr>
      </p:pic>
      <p:sp>
        <p:nvSpPr>
          <p:cNvPr id="3" name="Rectangle 2">
            <a:extLst>
              <a:ext uri="{FF2B5EF4-FFF2-40B4-BE49-F238E27FC236}">
                <a16:creationId xmlns:a16="http://schemas.microsoft.com/office/drawing/2014/main" id="{3EFDB0CE-6D06-5D9D-4F40-64EBE09315DF}"/>
              </a:ext>
            </a:extLst>
          </p:cNvPr>
          <p:cNvSpPr/>
          <p:nvPr userDrawn="1"/>
        </p:nvSpPr>
        <p:spPr>
          <a:xfrm>
            <a:off x="0" y="0"/>
            <a:ext cx="17150706" cy="2057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
        <p:nvSpPr>
          <p:cNvPr id="6" name="Rectangle 5">
            <a:extLst>
              <a:ext uri="{FF2B5EF4-FFF2-40B4-BE49-F238E27FC236}">
                <a16:creationId xmlns:a16="http://schemas.microsoft.com/office/drawing/2014/main" id="{5714B981-6D72-A82B-BB74-685EAD4F2156}"/>
              </a:ext>
            </a:extLst>
          </p:cNvPr>
          <p:cNvSpPr/>
          <p:nvPr userDrawn="1"/>
        </p:nvSpPr>
        <p:spPr>
          <a:xfrm>
            <a:off x="17204620" y="5394960"/>
            <a:ext cx="566928" cy="1517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Tree>
    <p:extLst>
      <p:ext uri="{BB962C8B-B14F-4D97-AF65-F5344CB8AC3E}">
        <p14:creationId xmlns:p14="http://schemas.microsoft.com/office/powerpoint/2010/main" val="3500587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3" descr="A close-up of green and white&#10;&#10;Description automatically generated">
            <a:extLst>
              <a:ext uri="{FF2B5EF4-FFF2-40B4-BE49-F238E27FC236}">
                <a16:creationId xmlns:a16="http://schemas.microsoft.com/office/drawing/2014/main" id="{F680AE5A-C426-36FD-E875-65C352F89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Text Placeholder 4">
            <a:extLst>
              <a:ext uri="{FF2B5EF4-FFF2-40B4-BE49-F238E27FC236}">
                <a16:creationId xmlns:a16="http://schemas.microsoft.com/office/drawing/2014/main" id="{986AD3F4-3771-EC4B-882B-5E3EA6379A9B}"/>
              </a:ext>
            </a:extLst>
          </p:cNvPr>
          <p:cNvSpPr>
            <a:spLocks noGrp="1"/>
          </p:cNvSpPr>
          <p:nvPr>
            <p:ph type="body" sz="quarter" idx="13" hasCustomPrompt="1"/>
          </p:nvPr>
        </p:nvSpPr>
        <p:spPr>
          <a:xfrm>
            <a:off x="1473866" y="1865236"/>
            <a:ext cx="18476688" cy="5943600"/>
          </a:xfrm>
          <a:prstGeom prst="rect">
            <a:avLst/>
          </a:prstGeom>
        </p:spPr>
        <p:txBody>
          <a:bodyPr anchor="b"/>
          <a:lstStyle>
            <a:lvl1pPr marL="0" indent="0" algn="l">
              <a:spcBef>
                <a:spcPts val="0"/>
              </a:spcBef>
              <a:buFontTx/>
              <a:buNone/>
              <a:defRPr lang="en-US" sz="9000" b="1" kern="0" cap="none" baseline="0" dirty="0" smtClean="0">
                <a:solidFill>
                  <a:schemeClr val="bg1"/>
                </a:solidFill>
                <a:latin typeface="NVIDIA Sans" panose="020B0503020203020204" pitchFamily="34" charset="0"/>
                <a:ea typeface="+mj-ea"/>
                <a:cs typeface="NVIDIA Sans" panose="020B0503020203020204" pitchFamily="34" charset="0"/>
              </a:defRPr>
            </a:lvl1pPr>
            <a:lvl2pPr marL="2562790" indent="0">
              <a:buFontTx/>
              <a:buNone/>
              <a:defRPr lang="en-US" sz="8000" b="1" kern="0" cap="all" baseline="0" dirty="0" smtClean="0">
                <a:solidFill>
                  <a:schemeClr val="tx1"/>
                </a:solidFill>
                <a:latin typeface="NVIDIA Sans" panose="020B0503020203020204" pitchFamily="34" charset="0"/>
                <a:ea typeface="+mj-ea"/>
                <a:cs typeface="+mj-cs"/>
              </a:defRPr>
            </a:lvl2pPr>
            <a:lvl3pPr marL="4883584" indent="0">
              <a:buFontTx/>
              <a:buNone/>
              <a:defRPr lang="en-US" sz="8000" b="1" kern="0" cap="all" baseline="0" dirty="0" smtClean="0">
                <a:solidFill>
                  <a:schemeClr val="tx1"/>
                </a:solidFill>
                <a:latin typeface="NVIDIA Sans" panose="020B0503020203020204" pitchFamily="34" charset="0"/>
                <a:ea typeface="+mj-ea"/>
                <a:cs typeface="+mj-cs"/>
              </a:defRPr>
            </a:lvl3pPr>
            <a:lvl4pPr marL="6933729" indent="0">
              <a:buFontTx/>
              <a:buNone/>
              <a:defRPr lang="en-US" sz="8000" b="1" kern="0" cap="all" baseline="0" dirty="0" smtClean="0">
                <a:solidFill>
                  <a:schemeClr val="tx1"/>
                </a:solidFill>
                <a:latin typeface="NVIDIA Sans" panose="020B0503020203020204" pitchFamily="34" charset="0"/>
                <a:ea typeface="+mj-ea"/>
                <a:cs typeface="+mj-cs"/>
              </a:defRPr>
            </a:lvl4pPr>
            <a:lvl5pPr marL="8471409" indent="0">
              <a:buFontTx/>
              <a:buNone/>
              <a:defRPr lang="en-US" sz="8000" b="1" kern="0" cap="all" baseline="0" dirty="0">
                <a:solidFill>
                  <a:schemeClr val="tx1"/>
                </a:solidFill>
                <a:latin typeface="NVIDIA Sans" panose="020B0503020203020204" pitchFamily="34" charset="0"/>
                <a:ea typeface="+mj-ea"/>
                <a:cs typeface="+mj-cs"/>
              </a:defRPr>
            </a:lvl5pPr>
          </a:lstStyle>
          <a:p>
            <a:pPr lvl="0"/>
            <a:r>
              <a:rPr lang="en-US" dirty="0"/>
              <a:t>Click To Add Text</a:t>
            </a:r>
          </a:p>
        </p:txBody>
      </p:sp>
      <p:sp>
        <p:nvSpPr>
          <p:cNvPr id="8" name="Rectangle 7">
            <a:extLst>
              <a:ext uri="{FF2B5EF4-FFF2-40B4-BE49-F238E27FC236}">
                <a16:creationId xmlns:a16="http://schemas.microsoft.com/office/drawing/2014/main" id="{991690F0-C869-92D8-B1E3-3151C511786C}"/>
              </a:ext>
            </a:extLst>
          </p:cNvPr>
          <p:cNvSpPr/>
          <p:nvPr userDrawn="1"/>
        </p:nvSpPr>
        <p:spPr>
          <a:xfrm>
            <a:off x="-1" y="0"/>
            <a:ext cx="566928" cy="74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a:solidFill>
                <a:schemeClr val="tx1"/>
              </a:solidFill>
              <a:latin typeface="NVIDIA Sans" panose="020B0503020203020204" pitchFamily="34" charset="0"/>
            </a:endParaRPr>
          </a:p>
        </p:txBody>
      </p:sp>
    </p:spTree>
    <p:extLst>
      <p:ext uri="{BB962C8B-B14F-4D97-AF65-F5344CB8AC3E}">
        <p14:creationId xmlns:p14="http://schemas.microsoft.com/office/powerpoint/2010/main" val="155322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bar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68417-0A49-4E97-BD32-9EE897037421}"/>
              </a:ext>
            </a:extLst>
          </p:cNvPr>
          <p:cNvSpPr/>
          <p:nvPr userDrawn="1"/>
        </p:nvSpPr>
        <p:spPr>
          <a:xfrm>
            <a:off x="0" y="0"/>
            <a:ext cx="36576000" cy="20574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5CE798D4-9140-2EC5-6DC9-6C6A5F5737E4}"/>
              </a:ext>
            </a:extLst>
          </p:cNvPr>
          <p:cNvSpPr>
            <a:spLocks noGrp="1"/>
          </p:cNvSpPr>
          <p:nvPr>
            <p:ph type="body" sz="quarter" idx="10" hasCustomPrompt="1"/>
          </p:nvPr>
        </p:nvSpPr>
        <p:spPr>
          <a:xfrm>
            <a:off x="7634260" y="10771999"/>
            <a:ext cx="22733876" cy="5476186"/>
          </a:xfrm>
          <a:prstGeom prst="rect">
            <a:avLst/>
          </a:prstGeom>
        </p:spPr>
        <p:txBody>
          <a:bodyPr/>
          <a:lstStyle>
            <a:lvl1pPr marL="0" indent="0" algn="l">
              <a:lnSpc>
                <a:spcPct val="90000"/>
              </a:lnSpc>
              <a:spcBef>
                <a:spcPts val="0"/>
              </a:spcBef>
              <a:buFontTx/>
              <a:buNone/>
              <a:defRPr sz="4400" cap="none" baseline="0">
                <a:solidFill>
                  <a:schemeClr val="tx1"/>
                </a:solidFill>
                <a:latin typeface="NVIDIA Sans Medium" panose="020B0603020203020204" pitchFamily="34" charset="0"/>
                <a:cs typeface="NVIDIA Sans Medium" panose="020B06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Edit Text Style</a:t>
            </a:r>
          </a:p>
        </p:txBody>
      </p:sp>
      <p:sp>
        <p:nvSpPr>
          <p:cNvPr id="10" name="Title 1">
            <a:extLst>
              <a:ext uri="{FF2B5EF4-FFF2-40B4-BE49-F238E27FC236}">
                <a16:creationId xmlns:a16="http://schemas.microsoft.com/office/drawing/2014/main" id="{9FAAD9D4-FB4F-9DA0-9C5E-7AD5B9D1B73A}"/>
              </a:ext>
            </a:extLst>
          </p:cNvPr>
          <p:cNvSpPr>
            <a:spLocks noGrp="1"/>
          </p:cNvSpPr>
          <p:nvPr>
            <p:ph type="title" hasCustomPrompt="1"/>
          </p:nvPr>
        </p:nvSpPr>
        <p:spPr>
          <a:xfrm>
            <a:off x="7634260" y="9024760"/>
            <a:ext cx="22733877" cy="1754266"/>
          </a:xfrm>
          <a:prstGeom prst="rect">
            <a:avLst/>
          </a:prstGeom>
        </p:spPr>
        <p:txBody>
          <a:bodyPr/>
          <a:lstStyle>
            <a:lvl1pPr algn="l">
              <a:defRPr sz="12000" b="0" cap="none">
                <a:solidFill>
                  <a:schemeClr val="tx1"/>
                </a:solidFill>
                <a:latin typeface="NVIDIA Sans Light" panose="020B0303020203020204" pitchFamily="34" charset="0"/>
                <a:cs typeface="NVIDIA Sans Light" panose="020B0303020203020204" pitchFamily="34" charset="0"/>
              </a:defRPr>
            </a:lvl1pPr>
          </a:lstStyle>
          <a:p>
            <a:r>
              <a:rPr lang="en-US" dirty="0"/>
              <a:t>Click to add text</a:t>
            </a:r>
          </a:p>
        </p:txBody>
      </p:sp>
      <p:pic>
        <p:nvPicPr>
          <p:cNvPr id="11" name="Picture 10" descr="A close up of a logo&#10;&#10;Description automatically generated">
            <a:extLst>
              <a:ext uri="{FF2B5EF4-FFF2-40B4-BE49-F238E27FC236}">
                <a16:creationId xmlns:a16="http://schemas.microsoft.com/office/drawing/2014/main" id="{71DC9D6B-A1D3-6E9D-3F5B-25ABC3B87F48}"/>
              </a:ext>
            </a:extLst>
          </p:cNvPr>
          <p:cNvPicPr>
            <a:picLocks noChangeAspect="1"/>
          </p:cNvPicPr>
          <p:nvPr userDrawn="1"/>
        </p:nvPicPr>
        <p:blipFill>
          <a:blip r:embed="rId2"/>
          <a:stretch>
            <a:fillRect/>
          </a:stretch>
        </p:blipFill>
        <p:spPr>
          <a:xfrm>
            <a:off x="7193140" y="6248046"/>
            <a:ext cx="2357259" cy="2357256"/>
          </a:xfrm>
          <a:prstGeom prst="rect">
            <a:avLst/>
          </a:prstGeom>
        </p:spPr>
      </p:pic>
    </p:spTree>
    <p:extLst>
      <p:ext uri="{BB962C8B-B14F-4D97-AF65-F5344CB8AC3E}">
        <p14:creationId xmlns:p14="http://schemas.microsoft.com/office/powerpoint/2010/main" val="51440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95372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A green and white background&#10;&#10;Description automatically generated">
            <a:extLst>
              <a:ext uri="{FF2B5EF4-FFF2-40B4-BE49-F238E27FC236}">
                <a16:creationId xmlns:a16="http://schemas.microsoft.com/office/drawing/2014/main" id="{59444DC2-EE0C-D166-FB2A-0933A4B04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pic>
        <p:nvPicPr>
          <p:cNvPr id="2" name="Picture 1" descr="A picture containing graphics, logo, symbol, graphic design&#10;&#10;Description automatically generated">
            <a:extLst>
              <a:ext uri="{FF2B5EF4-FFF2-40B4-BE49-F238E27FC236}">
                <a16:creationId xmlns:a16="http://schemas.microsoft.com/office/drawing/2014/main" id="{87420809-691A-F871-A519-00D11CF11A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817"/>
          <a:stretch/>
        </p:blipFill>
        <p:spPr>
          <a:xfrm>
            <a:off x="816126" y="773531"/>
            <a:ext cx="7377380" cy="2882310"/>
          </a:xfrm>
          <a:prstGeom prst="rect">
            <a:avLst/>
          </a:prstGeom>
        </p:spPr>
      </p:pic>
    </p:spTree>
    <p:extLst>
      <p:ext uri="{BB962C8B-B14F-4D97-AF65-F5344CB8AC3E}">
        <p14:creationId xmlns:p14="http://schemas.microsoft.com/office/powerpoint/2010/main" val="357715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23444"/>
            <a:ext cx="31546800" cy="2133963"/>
          </a:xfrm>
          <a:ln>
            <a:noFill/>
          </a:ln>
        </p:spPr>
        <p:txBody>
          <a:bodyPr>
            <a:normAutofit/>
          </a:bodyPr>
          <a:lstStyle>
            <a:lvl1pPr algn="ctr">
              <a:defRPr sz="13200" b="1" i="0">
                <a:latin typeface="Helvetica" charset="0"/>
                <a:ea typeface="Helvetica" charset="0"/>
                <a:cs typeface="Helvetica" charset="0"/>
              </a:defRPr>
            </a:lvl1pPr>
          </a:lstStyle>
          <a:p>
            <a:r>
              <a:rPr lang="en-US" dirty="0"/>
              <a:t>Click To Edit Master Title Style</a:t>
            </a:r>
          </a:p>
        </p:txBody>
      </p:sp>
      <p:sp>
        <p:nvSpPr>
          <p:cNvPr id="3" name="Content Placeholder 2"/>
          <p:cNvSpPr>
            <a:spLocks noGrp="1"/>
          </p:cNvSpPr>
          <p:nvPr>
            <p:ph idx="1"/>
          </p:nvPr>
        </p:nvSpPr>
        <p:spPr>
          <a:xfrm>
            <a:off x="2514600" y="4498334"/>
            <a:ext cx="31546800" cy="14032557"/>
          </a:xfrm>
        </p:spPr>
        <p:txBody>
          <a:bodyPr>
            <a:normAutofit/>
          </a:bodyPr>
          <a:lstStyle>
            <a:lvl1pPr>
              <a:defRPr sz="10800">
                <a:latin typeface="Helvetica" charset="0"/>
                <a:ea typeface="Helvetica" charset="0"/>
                <a:cs typeface="Helvetica" charset="0"/>
              </a:defRPr>
            </a:lvl1pPr>
            <a:lvl2pPr>
              <a:defRPr sz="9600">
                <a:latin typeface="Helvetica" charset="0"/>
                <a:ea typeface="Helvetica" charset="0"/>
                <a:cs typeface="Helvetica" charset="0"/>
              </a:defRPr>
            </a:lvl2pPr>
            <a:lvl3pPr>
              <a:defRPr sz="8400">
                <a:latin typeface="Helvetica" charset="0"/>
                <a:ea typeface="Helvetica" charset="0"/>
                <a:cs typeface="Helvetica" charset="0"/>
              </a:defRPr>
            </a:lvl3pPr>
            <a:lvl4pPr>
              <a:defRPr sz="7200">
                <a:latin typeface="Helvetica" charset="0"/>
                <a:ea typeface="Helvetica" charset="0"/>
                <a:cs typeface="Helvetica" charset="0"/>
              </a:defRPr>
            </a:lvl4pPr>
            <a:lvl5pPr>
              <a:defRPr sz="72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D7065C7-4A24-D642-9F9E-1F3494B16E89}" type="slidenum">
              <a:rPr lang="en-US" smtClean="0"/>
              <a:pPr/>
              <a:t>‹#›</a:t>
            </a:fld>
            <a:endParaRPr lang="en-US" dirty="0"/>
          </a:p>
        </p:txBody>
      </p:sp>
      <p:cxnSp>
        <p:nvCxnSpPr>
          <p:cNvPr id="9" name="Straight Connector 8">
            <a:extLst>
              <a:ext uri="{FF2B5EF4-FFF2-40B4-BE49-F238E27FC236}">
                <a16:creationId xmlns:a16="http://schemas.microsoft.com/office/drawing/2014/main" id="{DD4C7458-53A1-914C-A73E-60B2F931FF9F}"/>
              </a:ext>
            </a:extLst>
          </p:cNvPr>
          <p:cNvCxnSpPr>
            <a:cxnSpLocks/>
          </p:cNvCxnSpPr>
          <p:nvPr userDrawn="1"/>
        </p:nvCxnSpPr>
        <p:spPr>
          <a:xfrm>
            <a:off x="2514600" y="2757405"/>
            <a:ext cx="31546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1860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B5A3B7-671E-C83C-D30C-891E7AC206A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B591E553-3F88-CE75-0B41-84F0FCE66A2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D74C6155-7E24-522A-D9BC-0187CC5320D6}"/>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45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ING_Title, Subtitle,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F5163-CB61-79FB-F160-F5D40ECCE6F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6" name="Content Placeholder 2">
            <a:extLst>
              <a:ext uri="{FF2B5EF4-FFF2-40B4-BE49-F238E27FC236}">
                <a16:creationId xmlns:a16="http://schemas.microsoft.com/office/drawing/2014/main" id="{0A4DE4CF-0F8A-C449-EB63-E6FB16955E7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B67495D-7B41-2537-BC39-7393489E5BF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84427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TIAL_Co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B3E37-708E-211E-579F-07C9AF797CE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7" name="Content Placeholder 2">
            <a:extLst>
              <a:ext uri="{FF2B5EF4-FFF2-40B4-BE49-F238E27FC236}">
                <a16:creationId xmlns:a16="http://schemas.microsoft.com/office/drawing/2014/main" id="{700FC4D5-AB7A-23D7-9D7B-80DEBB4B5F2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E46F2B23-740A-C60D-727C-DC63D8F8D8F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65395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6812F5-ABE3-E984-84D2-2BCF62F7495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C8D5FFB6-C6A8-037E-5413-097EB66C5C6C}"/>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22EAC335-6BA5-09DF-D45A-2D1E4919D600}"/>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87F3906-FA1F-F5DB-AEEC-275E973390EF}"/>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003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IDENTIAL_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2BC1FA-1DB5-2C7E-04B8-FED750886E98}"/>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A2AEF98B-5FB8-3A4F-796B-DD99AF3F272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8251F2F2-6278-B4DF-1110-A1875E182B4B}"/>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7B4011BA-8847-33A7-3882-701220150547}"/>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517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0"/>
            <a:ext cx="31546800" cy="2514600"/>
          </a:xfrm>
          <a:prstGeom prst="rect">
            <a:avLst/>
          </a:prstGeom>
        </p:spPr>
        <p:txBody>
          <a:bodyPr vert="horz" lIns="91440" tIns="45720" rIns="91440" bIns="45720" rtlCol="0" anchor="b">
            <a:normAutofit/>
          </a:bodyPr>
          <a:lstStyle/>
          <a:p>
            <a:r>
              <a:rPr lang="en-US" dirty="0"/>
              <a:t>Click To Add Title</a:t>
            </a:r>
          </a:p>
        </p:txBody>
      </p:sp>
    </p:spTree>
    <p:extLst>
      <p:ext uri="{BB962C8B-B14F-4D97-AF65-F5344CB8AC3E}">
        <p14:creationId xmlns:p14="http://schemas.microsoft.com/office/powerpoint/2010/main" val="83240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18" r:id="rId4"/>
    <p:sldLayoutId id="2147483681" r:id="rId5"/>
    <p:sldLayoutId id="2147483680" r:id="rId6"/>
    <p:sldLayoutId id="2147483682" r:id="rId7"/>
    <p:sldLayoutId id="2147483683" r:id="rId8"/>
    <p:sldLayoutId id="2147483705" r:id="rId9"/>
    <p:sldLayoutId id="2147483685" r:id="rId10"/>
    <p:sldLayoutId id="2147483686" r:id="rId11"/>
    <p:sldLayoutId id="2147483687" r:id="rId12"/>
    <p:sldLayoutId id="2147483691" r:id="rId13"/>
    <p:sldLayoutId id="2147483688" r:id="rId14"/>
    <p:sldLayoutId id="2147483690" r:id="rId15"/>
    <p:sldLayoutId id="2147483689" r:id="rId16"/>
    <p:sldLayoutId id="2147483692" r:id="rId17"/>
    <p:sldLayoutId id="2147483693" r:id="rId18"/>
    <p:sldLayoutId id="2147483709" r:id="rId19"/>
    <p:sldLayoutId id="2147483723"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695" r:id="rId29"/>
    <p:sldLayoutId id="2147483721" r:id="rId30"/>
    <p:sldLayoutId id="2147483694" r:id="rId31"/>
    <p:sldLayoutId id="2147483719" r:id="rId32"/>
    <p:sldLayoutId id="2147483724" r:id="rId33"/>
    <p:sldLayoutId id="2147483720" r:id="rId34"/>
    <p:sldLayoutId id="2147483672" r:id="rId35"/>
    <p:sldLayoutId id="2147483708" r:id="rId36"/>
    <p:sldLayoutId id="2147483725" r:id="rId37"/>
    <p:sldLayoutId id="2147483679" r:id="rId38"/>
    <p:sldLayoutId id="2147483676" r:id="rId39"/>
    <p:sldLayoutId id="2147483684" r:id="rId40"/>
    <p:sldLayoutId id="2147483727" r:id="rId4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2743200" rtl="0" eaLnBrk="1" latinLnBrk="0" hangingPunct="1">
        <a:lnSpc>
          <a:spcPct val="90000"/>
        </a:lnSpc>
        <a:spcBef>
          <a:spcPct val="0"/>
        </a:spcBef>
        <a:buNone/>
        <a:defRPr sz="7200" b="1" kern="1200" cap="none" baseline="0">
          <a:solidFill>
            <a:schemeClr val="bg1"/>
          </a:solidFill>
          <a:latin typeface="NVIDIA Sans" panose="020B0503020203020204" pitchFamily="34" charset="0"/>
          <a:ea typeface="+mj-ea"/>
          <a:cs typeface="NVIDIA Sans" panose="020B0503020203020204" pitchFamily="34" charset="0"/>
        </a:defRPr>
      </a:lvl1pPr>
    </p:titleStyle>
    <p:bodyStyle>
      <a:lvl1pPr marL="685800" indent="-685800" algn="l" defTabSz="2743200" rtl="0" eaLnBrk="1" latinLnBrk="0" hangingPunct="1">
        <a:lnSpc>
          <a:spcPct val="90000"/>
        </a:lnSpc>
        <a:spcBef>
          <a:spcPts val="3000"/>
        </a:spcBef>
        <a:buFont typeface="NVIDIA Sans" panose="020B0503020203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NVIDIA Sans" panose="020B0503020203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NVIDIA Sans" panose="020B0503020203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0.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0.png"/><Relationship Id="rId7" Type="http://schemas.openxmlformats.org/officeDocument/2006/relationships/image" Target="../media/image320.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C5838-5B15-4295-A6AB-336C44034843}"/>
              </a:ext>
            </a:extLst>
          </p:cNvPr>
          <p:cNvSpPr>
            <a:spLocks noGrp="1"/>
          </p:cNvSpPr>
          <p:nvPr>
            <p:ph type="ctrTitle"/>
          </p:nvPr>
        </p:nvSpPr>
        <p:spPr>
          <a:xfrm>
            <a:off x="0" y="2983577"/>
            <a:ext cx="36576000" cy="4937760"/>
          </a:xfrm>
        </p:spPr>
        <p:txBody>
          <a:bodyPr>
            <a:normAutofit/>
          </a:bodyPr>
          <a:lstStyle/>
          <a:p>
            <a:pPr algn="ctr"/>
            <a:r>
              <a:rPr lang="en-US" sz="11500" dirty="0" err="1"/>
              <a:t>PrIDE</a:t>
            </a:r>
            <a:r>
              <a:rPr lang="en-US" sz="11500" dirty="0"/>
              <a:t>: Achieving Secure RowHammer Mitigation </a:t>
            </a:r>
            <a:br>
              <a:rPr lang="en-US" sz="11500" dirty="0"/>
            </a:br>
            <a:r>
              <a:rPr lang="en-US" sz="11500" dirty="0"/>
              <a:t>Using Low Cost In-DRAM Trackers</a:t>
            </a:r>
          </a:p>
        </p:txBody>
      </p:sp>
      <p:sp>
        <p:nvSpPr>
          <p:cNvPr id="10" name="Subtitle 9">
            <a:extLst>
              <a:ext uri="{FF2B5EF4-FFF2-40B4-BE49-F238E27FC236}">
                <a16:creationId xmlns:a16="http://schemas.microsoft.com/office/drawing/2014/main" id="{4C4E44C6-E88C-4CDE-9E6A-035AA5A6FA95}"/>
              </a:ext>
            </a:extLst>
          </p:cNvPr>
          <p:cNvSpPr>
            <a:spLocks noGrp="1"/>
          </p:cNvSpPr>
          <p:nvPr>
            <p:ph type="subTitle" idx="1"/>
          </p:nvPr>
        </p:nvSpPr>
        <p:spPr>
          <a:xfrm>
            <a:off x="1513012" y="5890467"/>
            <a:ext cx="34709028" cy="6725621"/>
          </a:xfrm>
        </p:spPr>
        <p:txBody>
          <a:bodyPr>
            <a:normAutofit/>
          </a:bodyPr>
          <a:lstStyle/>
          <a:p>
            <a:endParaRPr lang="en-US" sz="6000" dirty="0"/>
          </a:p>
          <a:p>
            <a:endParaRPr lang="en-US" sz="8800" dirty="0"/>
          </a:p>
          <a:p>
            <a:pPr algn="ctr"/>
            <a:endParaRPr lang="en-US" sz="2000" dirty="0"/>
          </a:p>
          <a:p>
            <a:pPr algn="ctr"/>
            <a:r>
              <a:rPr lang="en-US" sz="8800" dirty="0" err="1"/>
              <a:t>Aamer</a:t>
            </a:r>
            <a:r>
              <a:rPr lang="en-US" sz="8800" dirty="0"/>
              <a:t> Jaleel (NVIDIA), Gururaj </a:t>
            </a:r>
            <a:r>
              <a:rPr lang="en-US" sz="8800" dirty="0" err="1"/>
              <a:t>Saileshwar</a:t>
            </a:r>
            <a:r>
              <a:rPr lang="en-US" sz="8800" dirty="0"/>
              <a:t> (Toronto), </a:t>
            </a:r>
          </a:p>
          <a:p>
            <a:pPr algn="ctr"/>
            <a:r>
              <a:rPr lang="en-US" sz="8800" dirty="0"/>
              <a:t>Steve Keckler (NVIDIA), Moinuddin Qureshi (GT)</a:t>
            </a:r>
          </a:p>
        </p:txBody>
      </p:sp>
      <p:pic>
        <p:nvPicPr>
          <p:cNvPr id="1026" name="Picture 2" descr="Georgia Institute of Technology | University System of Georgia">
            <a:extLst>
              <a:ext uri="{FF2B5EF4-FFF2-40B4-BE49-F238E27FC236}">
                <a16:creationId xmlns:a16="http://schemas.microsoft.com/office/drawing/2014/main" id="{D6A4334A-C8A8-5FE1-711E-7F92FA2F62D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8405" y1="61224" x2="28405" y2="61224"/>
                        <a14:foregroundMark x1="36965" y1="67347" x2="36965" y2="67347"/>
                        <a14:foregroundMark x1="42412" y1="63776" x2="42412" y2="63776"/>
                        <a14:foregroundMark x1="49416" y1="63776" x2="49416" y2="63776"/>
                        <a14:foregroundMark x1="58755" y1="70918" x2="58755" y2="70918"/>
                        <a14:foregroundMark x1="63424" y1="67347" x2="63424" y2="67347"/>
                        <a14:foregroundMark x1="71206" y1="63776" x2="71206" y2="63776"/>
                        <a14:foregroundMark x1="63813" y1="59184" x2="63813" y2="59184"/>
                        <a14:foregroundMark x1="63813" y1="86735" x2="63813" y2="86735"/>
                        <a14:foregroundMark x1="59533" y1="82653" x2="59533" y2="82653"/>
                        <a14:foregroundMark x1="50195" y1="81122" x2="50195" y2="81122"/>
                        <a14:foregroundMark x1="42412" y1="77551" x2="42412" y2="77551"/>
                        <a14:backgroundMark x1="35019" y1="65816" x2="35019" y2="65816"/>
                        <a14:backgroundMark x1="69650" y1="69898" x2="69650" y2="69898"/>
                        <a14:backgroundMark x1="62646" y1="67857" x2="62646" y2="67857"/>
                        <a14:backgroundMark x1="70817" y1="64796" x2="70817" y2="64796"/>
                        <a14:backgroundMark x1="50584" y1="83673" x2="50584" y2="83673"/>
                        <a14:backgroundMark x1="58755" y1="82653" x2="58755" y2="82653"/>
                      </a14:backgroundRemoval>
                    </a14:imgEffect>
                  </a14:imgLayer>
                </a14:imgProps>
              </a:ext>
              <a:ext uri="{28A0092B-C50C-407E-A947-70E740481C1C}">
                <a14:useLocalDpi xmlns:a14="http://schemas.microsoft.com/office/drawing/2010/main" val="0"/>
              </a:ext>
            </a:extLst>
          </a:blip>
          <a:srcRect/>
          <a:stretch>
            <a:fillRect/>
          </a:stretch>
        </p:blipFill>
        <p:spPr bwMode="auto">
          <a:xfrm>
            <a:off x="25692389" y="12422342"/>
            <a:ext cx="32639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Toronto">
            <a:extLst>
              <a:ext uri="{FF2B5EF4-FFF2-40B4-BE49-F238E27FC236}">
                <a16:creationId xmlns:a16="http://schemas.microsoft.com/office/drawing/2014/main" id="{E5511030-310C-036B-67B9-1CD4E2D86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5461" y="11756286"/>
            <a:ext cx="6805078" cy="38213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graphics, logo, symbol, graphic design&#10;&#10;Description automatically generated">
            <a:extLst>
              <a:ext uri="{FF2B5EF4-FFF2-40B4-BE49-F238E27FC236}">
                <a16:creationId xmlns:a16="http://schemas.microsoft.com/office/drawing/2014/main" id="{3CEEBBF1-069A-30C2-B134-80623B7A7B8C}"/>
              </a:ext>
            </a:extLst>
          </p:cNvPr>
          <p:cNvPicPr>
            <a:picLocks noChangeAspect="1"/>
          </p:cNvPicPr>
          <p:nvPr/>
        </p:nvPicPr>
        <p:blipFill rotWithShape="1">
          <a:blip r:embed="rId6">
            <a:extLst>
              <a:ext uri="{28A0092B-C50C-407E-A947-70E740481C1C}">
                <a14:useLocalDpi xmlns:a14="http://schemas.microsoft.com/office/drawing/2010/main" val="0"/>
              </a:ext>
            </a:extLst>
          </a:blip>
          <a:srcRect r="11817"/>
          <a:stretch/>
        </p:blipFill>
        <p:spPr>
          <a:xfrm>
            <a:off x="3535910" y="12132574"/>
            <a:ext cx="7377380" cy="2882310"/>
          </a:xfrm>
          <a:prstGeom prst="rect">
            <a:avLst/>
          </a:prstGeom>
        </p:spPr>
      </p:pic>
      <p:pic>
        <p:nvPicPr>
          <p:cNvPr id="3" name="Picture 2">
            <a:extLst>
              <a:ext uri="{FF2B5EF4-FFF2-40B4-BE49-F238E27FC236}">
                <a16:creationId xmlns:a16="http://schemas.microsoft.com/office/drawing/2014/main" id="{B2AA12D5-6156-5A42-2913-774E82E1E385}"/>
              </a:ext>
            </a:extLst>
          </p:cNvPr>
          <p:cNvPicPr>
            <a:picLocks noChangeAspect="1"/>
          </p:cNvPicPr>
          <p:nvPr/>
        </p:nvPicPr>
        <p:blipFill>
          <a:blip r:embed="rId7"/>
          <a:stretch>
            <a:fillRect/>
          </a:stretch>
        </p:blipFill>
        <p:spPr>
          <a:xfrm>
            <a:off x="13754100" y="16451037"/>
            <a:ext cx="9067800" cy="3362218"/>
          </a:xfrm>
          <a:prstGeom prst="rect">
            <a:avLst/>
          </a:prstGeom>
        </p:spPr>
      </p:pic>
    </p:spTree>
    <p:extLst>
      <p:ext uri="{BB962C8B-B14F-4D97-AF65-F5344CB8AC3E}">
        <p14:creationId xmlns:p14="http://schemas.microsoft.com/office/powerpoint/2010/main" val="3888653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a:xfrm>
            <a:off x="937260" y="0"/>
            <a:ext cx="34701480" cy="2514601"/>
          </a:xfrm>
        </p:spPr>
        <p:txBody>
          <a:bodyPr>
            <a:normAutofit/>
          </a:bodyPr>
          <a:lstStyle/>
          <a:p>
            <a:r>
              <a:rPr lang="en-US" sz="8000" dirty="0"/>
              <a:t>Towards An Access Pattern Independent Tracker</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sp>
        <p:nvSpPr>
          <p:cNvPr id="29" name="Rectangle 28">
            <a:extLst>
              <a:ext uri="{FF2B5EF4-FFF2-40B4-BE49-F238E27FC236}">
                <a16:creationId xmlns:a16="http://schemas.microsoft.com/office/drawing/2014/main" id="{DF71763B-D713-458A-9A17-0D4EB89B94D1}"/>
              </a:ext>
            </a:extLst>
          </p:cNvPr>
          <p:cNvSpPr/>
          <p:nvPr/>
        </p:nvSpPr>
        <p:spPr>
          <a:xfrm rot="5400000" flipH="1">
            <a:off x="17074509" y="3333091"/>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1" name="TextBox 40">
            <a:extLst>
              <a:ext uri="{FF2B5EF4-FFF2-40B4-BE49-F238E27FC236}">
                <a16:creationId xmlns:a16="http://schemas.microsoft.com/office/drawing/2014/main" id="{6A53BAAA-0BD5-293E-EF19-CE45B00652F4}"/>
              </a:ext>
            </a:extLst>
          </p:cNvPr>
          <p:cNvSpPr txBox="1"/>
          <p:nvPr/>
        </p:nvSpPr>
        <p:spPr>
          <a:xfrm flipH="1">
            <a:off x="16683736" y="9111024"/>
            <a:ext cx="8192895" cy="1200329"/>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nvGrpSpPr>
          <p:cNvPr id="6" name="Group 5">
            <a:extLst>
              <a:ext uri="{FF2B5EF4-FFF2-40B4-BE49-F238E27FC236}">
                <a16:creationId xmlns:a16="http://schemas.microsoft.com/office/drawing/2014/main" id="{FC8A4377-4CD3-B848-CBC6-FBE72BC8FFF3}"/>
              </a:ext>
            </a:extLst>
          </p:cNvPr>
          <p:cNvGrpSpPr/>
          <p:nvPr/>
        </p:nvGrpSpPr>
        <p:grpSpPr>
          <a:xfrm>
            <a:off x="96484" y="8285437"/>
            <a:ext cx="13650535" cy="7291365"/>
            <a:chOff x="96484" y="8285437"/>
            <a:chExt cx="13650535" cy="7291365"/>
          </a:xfrm>
        </p:grpSpPr>
        <p:cxnSp>
          <p:nvCxnSpPr>
            <p:cNvPr id="80" name="Straight Arrow Connector 79">
              <a:extLst>
                <a:ext uri="{FF2B5EF4-FFF2-40B4-BE49-F238E27FC236}">
                  <a16:creationId xmlns:a16="http://schemas.microsoft.com/office/drawing/2014/main" id="{CF130871-3E3D-686C-1F9F-FB66483B03C2}"/>
                </a:ext>
              </a:extLst>
            </p:cNvPr>
            <p:cNvCxnSpPr>
              <a:cxnSpLocks/>
            </p:cNvCxnSpPr>
            <p:nvPr/>
          </p:nvCxnSpPr>
          <p:spPr>
            <a:xfrm>
              <a:off x="6129961" y="9682310"/>
              <a:ext cx="7617058"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F280A4B-D78B-156B-2B72-D71FC8AF7F20}"/>
                </a:ext>
              </a:extLst>
            </p:cNvPr>
            <p:cNvGrpSpPr/>
            <p:nvPr/>
          </p:nvGrpSpPr>
          <p:grpSpPr>
            <a:xfrm>
              <a:off x="96484" y="8285437"/>
              <a:ext cx="13530062" cy="7291365"/>
              <a:chOff x="96484" y="8285437"/>
              <a:chExt cx="13530062" cy="7291365"/>
            </a:xfrm>
          </p:grpSpPr>
          <p:grpSp>
            <p:nvGrpSpPr>
              <p:cNvPr id="7" name="Group 6">
                <a:extLst>
                  <a:ext uri="{FF2B5EF4-FFF2-40B4-BE49-F238E27FC236}">
                    <a16:creationId xmlns:a16="http://schemas.microsoft.com/office/drawing/2014/main" id="{1D60B44A-B0EE-EFCD-EEFE-03015975A16F}"/>
                  </a:ext>
                </a:extLst>
              </p:cNvPr>
              <p:cNvGrpSpPr/>
              <p:nvPr/>
            </p:nvGrpSpPr>
            <p:grpSpPr>
              <a:xfrm>
                <a:off x="6602908" y="8285437"/>
                <a:ext cx="6858241" cy="923330"/>
                <a:chOff x="7627489" y="7969556"/>
                <a:chExt cx="6858241" cy="923330"/>
              </a:xfrm>
            </p:grpSpPr>
            <p:sp>
              <p:nvSpPr>
                <p:cNvPr id="76" name="TextBox 75">
                  <a:extLst>
                    <a:ext uri="{FF2B5EF4-FFF2-40B4-BE49-F238E27FC236}">
                      <a16:creationId xmlns:a16="http://schemas.microsoft.com/office/drawing/2014/main" id="{68C515B1-6035-3A29-080A-D4A10A4709D1}"/>
                    </a:ext>
                  </a:extLst>
                </p:cNvPr>
                <p:cNvSpPr txBox="1"/>
                <p:nvPr/>
              </p:nvSpPr>
              <p:spPr>
                <a:xfrm>
                  <a:off x="8760316" y="7969556"/>
                  <a:ext cx="5725414" cy="9233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nSpc>
                      <a:spcPct val="90000"/>
                    </a:lnSpc>
                  </a:pPr>
                  <a:r>
                    <a:rPr lang="en-US" sz="6000" b="1" dirty="0">
                      <a:solidFill>
                        <a:schemeClr val="bg1"/>
                      </a:solidFill>
                      <a:latin typeface="Trebuchet MS" panose="020B0603020202020204" pitchFamily="34" charset="0"/>
                    </a:rPr>
                    <a:t>Insertion Policy</a:t>
                  </a:r>
                </a:p>
              </p:txBody>
            </p:sp>
            <p:sp>
              <p:nvSpPr>
                <p:cNvPr id="79" name="Oval 78">
                  <a:extLst>
                    <a:ext uri="{FF2B5EF4-FFF2-40B4-BE49-F238E27FC236}">
                      <a16:creationId xmlns:a16="http://schemas.microsoft.com/office/drawing/2014/main" id="{68A23650-446A-8D06-44B7-76C49F7C81B7}"/>
                    </a:ext>
                  </a:extLst>
                </p:cNvPr>
                <p:cNvSpPr/>
                <p:nvPr/>
              </p:nvSpPr>
              <p:spPr>
                <a:xfrm>
                  <a:off x="7627489" y="8029484"/>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1</a:t>
                  </a:r>
                </a:p>
              </p:txBody>
            </p:sp>
          </p:grpSp>
          <p:sp>
            <p:nvSpPr>
              <p:cNvPr id="44" name="Thought Bubble: Cloud 43">
                <a:extLst>
                  <a:ext uri="{FF2B5EF4-FFF2-40B4-BE49-F238E27FC236}">
                    <a16:creationId xmlns:a16="http://schemas.microsoft.com/office/drawing/2014/main" id="{50855A38-9151-E91E-0348-EED1AE05ED15}"/>
                  </a:ext>
                </a:extLst>
              </p:cNvPr>
              <p:cNvSpPr/>
              <p:nvPr/>
            </p:nvSpPr>
            <p:spPr>
              <a:xfrm>
                <a:off x="96484" y="11637552"/>
                <a:ext cx="13530062" cy="3939250"/>
              </a:xfrm>
              <a:prstGeom prst="cloudCallout">
                <a:avLst>
                  <a:gd name="adj1" fmla="val 21233"/>
                  <a:gd name="adj2" fmla="val -87908"/>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All DRAM activations are inserted into the Tracker</a:t>
                </a:r>
              </a:p>
              <a:p>
                <a:pPr algn="ctr"/>
                <a:r>
                  <a:rPr lang="en-US" sz="5400" dirty="0">
                    <a:solidFill>
                      <a:schemeClr val="bg1"/>
                    </a:solidFill>
                  </a:rPr>
                  <a:t>(even if the address exists)</a:t>
                </a:r>
              </a:p>
            </p:txBody>
          </p:sp>
        </p:grpSp>
      </p:grpSp>
      <p:grpSp>
        <p:nvGrpSpPr>
          <p:cNvPr id="9" name="Group 8">
            <a:extLst>
              <a:ext uri="{FF2B5EF4-FFF2-40B4-BE49-F238E27FC236}">
                <a16:creationId xmlns:a16="http://schemas.microsoft.com/office/drawing/2014/main" id="{38544D4E-9C1C-7567-E07A-AAD1C17D3EBB}"/>
              </a:ext>
            </a:extLst>
          </p:cNvPr>
          <p:cNvGrpSpPr/>
          <p:nvPr/>
        </p:nvGrpSpPr>
        <p:grpSpPr>
          <a:xfrm>
            <a:off x="16924683" y="12723117"/>
            <a:ext cx="18345685" cy="6017575"/>
            <a:chOff x="16924683" y="12723117"/>
            <a:chExt cx="18345685" cy="6017575"/>
          </a:xfrm>
        </p:grpSpPr>
        <p:grpSp>
          <p:nvGrpSpPr>
            <p:cNvPr id="88" name="Group 87">
              <a:extLst>
                <a:ext uri="{FF2B5EF4-FFF2-40B4-BE49-F238E27FC236}">
                  <a16:creationId xmlns:a16="http://schemas.microsoft.com/office/drawing/2014/main" id="{7533254F-0DCC-E442-F778-F13EF0F856A2}"/>
                </a:ext>
              </a:extLst>
            </p:cNvPr>
            <p:cNvGrpSpPr/>
            <p:nvPr/>
          </p:nvGrpSpPr>
          <p:grpSpPr>
            <a:xfrm>
              <a:off x="29124768" y="13219379"/>
              <a:ext cx="6145600" cy="1643527"/>
              <a:chOff x="19084775" y="14298859"/>
              <a:chExt cx="6145600" cy="1643527"/>
            </a:xfrm>
          </p:grpSpPr>
          <p:sp>
            <p:nvSpPr>
              <p:cNvPr id="33" name="Oval 32">
                <a:extLst>
                  <a:ext uri="{FF2B5EF4-FFF2-40B4-BE49-F238E27FC236}">
                    <a16:creationId xmlns:a16="http://schemas.microsoft.com/office/drawing/2014/main" id="{4F6BB421-780B-728F-FF95-9D7303C2FE6C}"/>
                  </a:ext>
                </a:extLst>
              </p:cNvPr>
              <p:cNvSpPr/>
              <p:nvPr/>
            </p:nvSpPr>
            <p:spPr>
              <a:xfrm>
                <a:off x="19084775" y="1471888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a:t>
                </a:r>
              </a:p>
            </p:txBody>
          </p:sp>
          <p:sp>
            <p:nvSpPr>
              <p:cNvPr id="34" name="TextBox 33">
                <a:extLst>
                  <a:ext uri="{FF2B5EF4-FFF2-40B4-BE49-F238E27FC236}">
                    <a16:creationId xmlns:a16="http://schemas.microsoft.com/office/drawing/2014/main" id="{2CE0692C-F486-FF46-8A7F-AC7DD8222D5F}"/>
                  </a:ext>
                </a:extLst>
              </p:cNvPr>
              <p:cNvSpPr txBox="1"/>
              <p:nvPr/>
            </p:nvSpPr>
            <p:spPr>
              <a:xfrm>
                <a:off x="20135712" y="14298859"/>
                <a:ext cx="5094663"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Eviction Policy</a:t>
                </a:r>
              </a:p>
              <a:p>
                <a:pPr algn="ctr">
                  <a:lnSpc>
                    <a:spcPct val="90000"/>
                  </a:lnSpc>
                </a:pPr>
                <a:r>
                  <a:rPr lang="en-US" sz="5600" b="1" dirty="0">
                    <a:solidFill>
                      <a:schemeClr val="bg1"/>
                    </a:solidFill>
                    <a:latin typeface="Trebuchet MS" panose="020B0603020202020204" pitchFamily="34" charset="0"/>
                  </a:rPr>
                  <a:t>(FIFO)</a:t>
                </a:r>
              </a:p>
            </p:txBody>
          </p:sp>
        </p:grpSp>
        <p:grpSp>
          <p:nvGrpSpPr>
            <p:cNvPr id="40" name="Group 39">
              <a:extLst>
                <a:ext uri="{FF2B5EF4-FFF2-40B4-BE49-F238E27FC236}">
                  <a16:creationId xmlns:a16="http://schemas.microsoft.com/office/drawing/2014/main" id="{9D338E70-D599-B965-783D-4765D914CD30}"/>
                </a:ext>
              </a:extLst>
            </p:cNvPr>
            <p:cNvGrpSpPr/>
            <p:nvPr/>
          </p:nvGrpSpPr>
          <p:grpSpPr>
            <a:xfrm>
              <a:off x="25959439" y="12723117"/>
              <a:ext cx="2794801" cy="1303795"/>
              <a:chOff x="25959439" y="12782286"/>
              <a:chExt cx="2794801" cy="2794801"/>
            </a:xfrm>
          </p:grpSpPr>
          <p:cxnSp>
            <p:nvCxnSpPr>
              <p:cNvPr id="38" name="Straight Arrow Connector 37">
                <a:extLst>
                  <a:ext uri="{FF2B5EF4-FFF2-40B4-BE49-F238E27FC236}">
                    <a16:creationId xmlns:a16="http://schemas.microsoft.com/office/drawing/2014/main" id="{F16B7CA4-F29E-7D65-02C6-F9376BE797C1}"/>
                  </a:ext>
                </a:extLst>
              </p:cNvPr>
              <p:cNvCxnSpPr>
                <a:cxnSpLocks/>
              </p:cNvCxnSpPr>
              <p:nvPr/>
            </p:nvCxnSpPr>
            <p:spPr>
              <a:xfrm rot="5400000">
                <a:off x="24623323" y="14179687"/>
                <a:ext cx="2794801"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F67F24-C739-4E95-7CD4-B4F4FB1D36BA}"/>
                  </a:ext>
                </a:extLst>
              </p:cNvPr>
              <p:cNvCxnSpPr>
                <a:cxnSpLocks/>
              </p:cNvCxnSpPr>
              <p:nvPr/>
            </p:nvCxnSpPr>
            <p:spPr>
              <a:xfrm>
                <a:off x="25959439" y="15504182"/>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hought Bubble: Cloud 44">
              <a:extLst>
                <a:ext uri="{FF2B5EF4-FFF2-40B4-BE49-F238E27FC236}">
                  <a16:creationId xmlns:a16="http://schemas.microsoft.com/office/drawing/2014/main" id="{D05A5B8D-69DA-35F6-44C7-AE730480AA5F}"/>
                </a:ext>
              </a:extLst>
            </p:cNvPr>
            <p:cNvSpPr/>
            <p:nvPr/>
          </p:nvSpPr>
          <p:spPr>
            <a:xfrm>
              <a:off x="16924683" y="15159556"/>
              <a:ext cx="13530062" cy="3581136"/>
            </a:xfrm>
            <a:prstGeom prst="cloudCallout">
              <a:avLst>
                <a:gd name="adj1" fmla="val 41017"/>
                <a:gd name="adj2" fmla="val -60257"/>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When the tracker is full, the oldest entry is evicted.</a:t>
              </a:r>
            </a:p>
          </p:txBody>
        </p:sp>
      </p:grpSp>
      <p:grpSp>
        <p:nvGrpSpPr>
          <p:cNvPr id="10" name="Group 9">
            <a:extLst>
              <a:ext uri="{FF2B5EF4-FFF2-40B4-BE49-F238E27FC236}">
                <a16:creationId xmlns:a16="http://schemas.microsoft.com/office/drawing/2014/main" id="{9FAB4AF3-1A6F-E7B9-3E9A-2599D86707ED}"/>
              </a:ext>
            </a:extLst>
          </p:cNvPr>
          <p:cNvGrpSpPr/>
          <p:nvPr/>
        </p:nvGrpSpPr>
        <p:grpSpPr>
          <a:xfrm>
            <a:off x="8932348" y="3495932"/>
            <a:ext cx="26986860" cy="3097862"/>
            <a:chOff x="8932348" y="3495932"/>
            <a:chExt cx="26986860" cy="3097862"/>
          </a:xfrm>
        </p:grpSpPr>
        <p:grpSp>
          <p:nvGrpSpPr>
            <p:cNvPr id="11" name="Group 10">
              <a:extLst>
                <a:ext uri="{FF2B5EF4-FFF2-40B4-BE49-F238E27FC236}">
                  <a16:creationId xmlns:a16="http://schemas.microsoft.com/office/drawing/2014/main" id="{DEDFD283-AD80-6293-25D8-24945E8CAFEE}"/>
                </a:ext>
              </a:extLst>
            </p:cNvPr>
            <p:cNvGrpSpPr/>
            <p:nvPr/>
          </p:nvGrpSpPr>
          <p:grpSpPr>
            <a:xfrm>
              <a:off x="29124768" y="4487813"/>
              <a:ext cx="6794440" cy="1643527"/>
              <a:chOff x="19084775" y="14298859"/>
              <a:chExt cx="6794440" cy="1643527"/>
            </a:xfrm>
          </p:grpSpPr>
          <p:sp>
            <p:nvSpPr>
              <p:cNvPr id="31" name="Oval 30">
                <a:extLst>
                  <a:ext uri="{FF2B5EF4-FFF2-40B4-BE49-F238E27FC236}">
                    <a16:creationId xmlns:a16="http://schemas.microsoft.com/office/drawing/2014/main" id="{74F742A3-DD46-60A4-F60E-3B799AC30142}"/>
                  </a:ext>
                </a:extLst>
              </p:cNvPr>
              <p:cNvSpPr/>
              <p:nvPr/>
            </p:nvSpPr>
            <p:spPr>
              <a:xfrm>
                <a:off x="19084775" y="1471888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3</a:t>
                </a:r>
              </a:p>
            </p:txBody>
          </p:sp>
          <p:sp>
            <p:nvSpPr>
              <p:cNvPr id="32" name="TextBox 31">
                <a:extLst>
                  <a:ext uri="{FF2B5EF4-FFF2-40B4-BE49-F238E27FC236}">
                    <a16:creationId xmlns:a16="http://schemas.microsoft.com/office/drawing/2014/main" id="{749532A6-C693-9391-61D5-A1606C4CD002}"/>
                  </a:ext>
                </a:extLst>
              </p:cNvPr>
              <p:cNvSpPr txBox="1"/>
              <p:nvPr/>
            </p:nvSpPr>
            <p:spPr>
              <a:xfrm>
                <a:off x="20181821" y="14298859"/>
                <a:ext cx="5697394"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Mitigation Policy</a:t>
                </a:r>
              </a:p>
              <a:p>
                <a:pPr algn="ctr">
                  <a:lnSpc>
                    <a:spcPct val="90000"/>
                  </a:lnSpc>
                </a:pPr>
                <a:r>
                  <a:rPr lang="en-US" sz="5600" b="1" dirty="0">
                    <a:solidFill>
                      <a:schemeClr val="bg1"/>
                    </a:solidFill>
                    <a:latin typeface="Trebuchet MS" panose="020B0603020202020204" pitchFamily="34" charset="0"/>
                  </a:rPr>
                  <a:t>(FIFO)</a:t>
                </a:r>
              </a:p>
            </p:txBody>
          </p:sp>
        </p:grpSp>
        <p:grpSp>
          <p:nvGrpSpPr>
            <p:cNvPr id="39" name="Group 38">
              <a:extLst>
                <a:ext uri="{FF2B5EF4-FFF2-40B4-BE49-F238E27FC236}">
                  <a16:creationId xmlns:a16="http://schemas.microsoft.com/office/drawing/2014/main" id="{6C13D686-9EBE-F452-C8D8-D72024E2B6A9}"/>
                </a:ext>
              </a:extLst>
            </p:cNvPr>
            <p:cNvGrpSpPr/>
            <p:nvPr/>
          </p:nvGrpSpPr>
          <p:grpSpPr>
            <a:xfrm flipV="1">
              <a:off x="25959439" y="5289999"/>
              <a:ext cx="2794801" cy="1303795"/>
              <a:chOff x="25959439" y="1984176"/>
              <a:chExt cx="2794801" cy="2794801"/>
            </a:xfrm>
          </p:grpSpPr>
          <p:cxnSp>
            <p:nvCxnSpPr>
              <p:cNvPr id="12" name="Straight Arrow Connector 11">
                <a:extLst>
                  <a:ext uri="{FF2B5EF4-FFF2-40B4-BE49-F238E27FC236}">
                    <a16:creationId xmlns:a16="http://schemas.microsoft.com/office/drawing/2014/main" id="{53CD5596-073C-C0B3-9309-5FAC6A73BDC9}"/>
                  </a:ext>
                </a:extLst>
              </p:cNvPr>
              <p:cNvCxnSpPr>
                <a:cxnSpLocks/>
              </p:cNvCxnSpPr>
              <p:nvPr/>
            </p:nvCxnSpPr>
            <p:spPr>
              <a:xfrm rot="5400000">
                <a:off x="24623323" y="3381577"/>
                <a:ext cx="2794801"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63D273-1A20-F271-2A90-29D144C64E44}"/>
                  </a:ext>
                </a:extLst>
              </p:cNvPr>
              <p:cNvCxnSpPr>
                <a:cxnSpLocks/>
              </p:cNvCxnSpPr>
              <p:nvPr/>
            </p:nvCxnSpPr>
            <p:spPr>
              <a:xfrm>
                <a:off x="25959439" y="4706072"/>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Thought Bubble: Cloud 45">
              <a:extLst>
                <a:ext uri="{FF2B5EF4-FFF2-40B4-BE49-F238E27FC236}">
                  <a16:creationId xmlns:a16="http://schemas.microsoft.com/office/drawing/2014/main" id="{1E4DE620-A216-5D67-6CB8-9FBE4EE2C305}"/>
                </a:ext>
              </a:extLst>
            </p:cNvPr>
            <p:cNvSpPr/>
            <p:nvPr/>
          </p:nvSpPr>
          <p:spPr>
            <a:xfrm>
              <a:off x="8932348" y="3495932"/>
              <a:ext cx="17027091" cy="2445964"/>
            </a:xfrm>
            <a:prstGeom prst="cloudCallout">
              <a:avLst>
                <a:gd name="adj1" fmla="val 61407"/>
                <a:gd name="adj2" fmla="val 7521"/>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mitigation time, the oldest entry is selected for mitigation</a:t>
              </a:r>
            </a:p>
          </p:txBody>
        </p:sp>
      </p:grpSp>
      <p:sp>
        <p:nvSpPr>
          <p:cNvPr id="4" name="TextBox 3">
            <a:extLst>
              <a:ext uri="{FF2B5EF4-FFF2-40B4-BE49-F238E27FC236}">
                <a16:creationId xmlns:a16="http://schemas.microsoft.com/office/drawing/2014/main" id="{F8EB6FE2-7334-1E1C-BBBF-30457DC8B220}"/>
              </a:ext>
            </a:extLst>
          </p:cNvPr>
          <p:cNvSpPr txBox="1"/>
          <p:nvPr/>
        </p:nvSpPr>
        <p:spPr>
          <a:xfrm>
            <a:off x="39357464" y="17634857"/>
            <a:ext cx="184731" cy="707886"/>
          </a:xfrm>
          <a:prstGeom prst="rect">
            <a:avLst/>
          </a:prstGeom>
          <a:noFill/>
        </p:spPr>
        <p:txBody>
          <a:bodyPr wrap="square" rtlCol="0">
            <a:spAutoFit/>
          </a:bodyPr>
          <a:lstStyle/>
          <a:p>
            <a:pPr algn="ctr"/>
            <a:endParaRPr lang="en-US" sz="4000" dirty="0" err="1">
              <a:solidFill>
                <a:schemeClr val="bg1"/>
              </a:solidFill>
              <a:latin typeface="NVIDIA Sans" panose="020B0503020203020204" pitchFamily="34" charset="0"/>
              <a:cs typeface="NVIDIA Sans" panose="020B0503020203020204" pitchFamily="34" charset="0"/>
            </a:endParaRPr>
          </a:p>
        </p:txBody>
      </p:sp>
      <p:sp>
        <p:nvSpPr>
          <p:cNvPr id="35" name="Rectangle 34">
            <a:extLst>
              <a:ext uri="{FF2B5EF4-FFF2-40B4-BE49-F238E27FC236}">
                <a16:creationId xmlns:a16="http://schemas.microsoft.com/office/drawing/2014/main" id="{8BA341ED-C2EE-5AB8-E47B-50F90F8B2D56}"/>
              </a:ext>
            </a:extLst>
          </p:cNvPr>
          <p:cNvSpPr/>
          <p:nvPr/>
        </p:nvSpPr>
        <p:spPr>
          <a:xfrm rot="5400000" flipH="1">
            <a:off x="12662069" y="9295868"/>
            <a:ext cx="6055670" cy="794418"/>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36" name="Rectangle 35">
            <a:extLst>
              <a:ext uri="{FF2B5EF4-FFF2-40B4-BE49-F238E27FC236}">
                <a16:creationId xmlns:a16="http://schemas.microsoft.com/office/drawing/2014/main" id="{E4ADD5AC-6C62-BAAD-D290-D5C1A6EF8BD6}"/>
              </a:ext>
            </a:extLst>
          </p:cNvPr>
          <p:cNvSpPr/>
          <p:nvPr/>
        </p:nvSpPr>
        <p:spPr>
          <a:xfrm rot="5400000" flipH="1">
            <a:off x="12367558" y="9276828"/>
            <a:ext cx="6661237" cy="794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 </a:t>
            </a:r>
            <a:r>
              <a:rPr lang="en-US" sz="5400" dirty="0" err="1">
                <a:solidFill>
                  <a:schemeClr val="bg1"/>
                </a:solidFill>
              </a:rPr>
              <a:t>RowAddress</a:t>
            </a:r>
            <a:endParaRPr lang="en-US" sz="5400" dirty="0">
              <a:solidFill>
                <a:schemeClr val="bg1"/>
              </a:solidFill>
            </a:endParaRPr>
          </a:p>
        </p:txBody>
      </p:sp>
    </p:spTree>
    <p:extLst>
      <p:ext uri="{BB962C8B-B14F-4D97-AF65-F5344CB8AC3E}">
        <p14:creationId xmlns:p14="http://schemas.microsoft.com/office/powerpoint/2010/main" val="179885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7200" dirty="0"/>
              <a:t>Towards An Access Pattern Independent Tracker</a:t>
            </a:r>
            <a:endParaRPr lang="en-US" sz="780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grpSp>
        <p:nvGrpSpPr>
          <p:cNvPr id="5" name="Group 4">
            <a:extLst>
              <a:ext uri="{FF2B5EF4-FFF2-40B4-BE49-F238E27FC236}">
                <a16:creationId xmlns:a16="http://schemas.microsoft.com/office/drawing/2014/main" id="{1C865FD9-FCCB-C00C-5064-28CD1EA574CA}"/>
              </a:ext>
            </a:extLst>
          </p:cNvPr>
          <p:cNvGrpSpPr/>
          <p:nvPr/>
        </p:nvGrpSpPr>
        <p:grpSpPr>
          <a:xfrm>
            <a:off x="1204452" y="5467349"/>
            <a:ext cx="34217631" cy="8692708"/>
            <a:chOff x="1204452" y="5467349"/>
            <a:chExt cx="34217631" cy="8692708"/>
          </a:xfrm>
        </p:grpSpPr>
        <p:cxnSp>
          <p:nvCxnSpPr>
            <p:cNvPr id="6" name="Straight Arrow Connector 5">
              <a:extLst>
                <a:ext uri="{FF2B5EF4-FFF2-40B4-BE49-F238E27FC236}">
                  <a16:creationId xmlns:a16="http://schemas.microsoft.com/office/drawing/2014/main" id="{87AADF71-EE49-2418-6D3F-317454272216}"/>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4747C2B-4A80-71D2-3EE2-81BEB6CB3B83}"/>
                </a:ext>
              </a:extLst>
            </p:cNvPr>
            <p:cNvGrpSpPr/>
            <p:nvPr/>
          </p:nvGrpSpPr>
          <p:grpSpPr>
            <a:xfrm rot="5400000" flipH="1">
              <a:off x="17070945" y="2143423"/>
              <a:ext cx="6062808" cy="12710660"/>
              <a:chOff x="18725837" y="4389120"/>
              <a:chExt cx="6062808" cy="12710660"/>
            </a:xfrm>
          </p:grpSpPr>
          <p:sp>
            <p:nvSpPr>
              <p:cNvPr id="14" name="Rectangle 13">
                <a:extLst>
                  <a:ext uri="{FF2B5EF4-FFF2-40B4-BE49-F238E27FC236}">
                    <a16:creationId xmlns:a16="http://schemas.microsoft.com/office/drawing/2014/main" id="{2C76281C-0423-73E0-8963-5B959253A7E5}"/>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6899B8B7-6BBB-22B5-7E6C-C1A67669B830}"/>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AD8FF43C-D0F8-C921-28A5-36C470933177}"/>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C08CF2BF-921C-B06D-A630-A1A93B76491D}"/>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589CF393-3257-7DF0-9A6B-246D8AAEA2A6}"/>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0035EF71-0EF0-E52A-F7E3-7B92B26C2ED2}"/>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F56DC99F-3691-A071-DB4B-3F57C38837F4}"/>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E1E92EC1-C4FE-C230-6B6F-F902411FAEFF}"/>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845F604C-FCBF-3B64-F723-A6C7F54323B6}"/>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9543B3F1-7EE7-00CF-3728-1F8ADF10739E}"/>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36D68CF7-452C-7801-5955-B2190EA27914}"/>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E305739F-D635-AC31-1DF2-ADF2243F5BFD}"/>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6" name="Rectangle 25">
                <a:extLst>
                  <a:ext uri="{FF2B5EF4-FFF2-40B4-BE49-F238E27FC236}">
                    <a16:creationId xmlns:a16="http://schemas.microsoft.com/office/drawing/2014/main" id="{48FB1529-8EE5-5D91-D487-95BF1F62908C}"/>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82F9EA5B-EBC6-4063-B032-66A7A9FEDEA8}"/>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C86F4BAF-5C36-0B58-482C-0C79AAB92C69}"/>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67E74331-DC74-6CAF-A241-C977ACFCA998}"/>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0" name="TextBox 29">
                <a:extLst>
                  <a:ext uri="{FF2B5EF4-FFF2-40B4-BE49-F238E27FC236}">
                    <a16:creationId xmlns:a16="http://schemas.microsoft.com/office/drawing/2014/main" id="{68B83F14-8E52-B5BB-C218-B3E3A99A5652}"/>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9" name="Straight Arrow Connector 8">
              <a:extLst>
                <a:ext uri="{FF2B5EF4-FFF2-40B4-BE49-F238E27FC236}">
                  <a16:creationId xmlns:a16="http://schemas.microsoft.com/office/drawing/2014/main" id="{CDC180EE-CABB-FD68-4E01-32962AF6A543}"/>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4B3035-A5A7-A39F-D2FE-63FD9975098F}"/>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482241EC-E2BE-7D25-61F2-C02CBDF117BA}"/>
                </a:ext>
              </a:extLst>
            </p:cNvPr>
            <p:cNvSpPr/>
            <p:nvPr/>
          </p:nvSpPr>
          <p:spPr>
            <a:xfrm>
              <a:off x="4015596" y="8047859"/>
              <a:ext cx="593503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Insertion</a:t>
              </a:r>
            </a:p>
          </p:txBody>
        </p:sp>
        <p:sp>
          <p:nvSpPr>
            <p:cNvPr id="12" name="Rounded Rectangle 11">
              <a:extLst>
                <a:ext uri="{FF2B5EF4-FFF2-40B4-BE49-F238E27FC236}">
                  <a16:creationId xmlns:a16="http://schemas.microsoft.com/office/drawing/2014/main" id="{413980C1-3C42-B0B5-0199-9B05B96D90D9}"/>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3" name="Rounded Rectangle 12">
              <a:extLst>
                <a:ext uri="{FF2B5EF4-FFF2-40B4-BE49-F238E27FC236}">
                  <a16:creationId xmlns:a16="http://schemas.microsoft.com/office/drawing/2014/main" id="{91948A41-C07D-4589-B2E1-8435A19810E4}"/>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endParaRPr lang="en-US" sz="4400" b="1" dirty="0">
                <a:solidFill>
                  <a:schemeClr val="tx1"/>
                </a:solidFill>
                <a:latin typeface="Trebuchet MS" panose="020B0603020202020204" pitchFamily="34" charset="0"/>
              </a:endParaRPr>
            </a:p>
          </p:txBody>
        </p:sp>
      </p:grpSp>
      <p:sp>
        <p:nvSpPr>
          <p:cNvPr id="4" name="Rectangle: Rounded Corners 41">
            <a:extLst>
              <a:ext uri="{FF2B5EF4-FFF2-40B4-BE49-F238E27FC236}">
                <a16:creationId xmlns:a16="http://schemas.microsoft.com/office/drawing/2014/main" id="{3EB6051F-610F-6B95-3E97-E69FA0C515BF}"/>
              </a:ext>
            </a:extLst>
          </p:cNvPr>
          <p:cNvSpPr/>
          <p:nvPr/>
        </p:nvSpPr>
        <p:spPr>
          <a:xfrm>
            <a:off x="1492204" y="18091265"/>
            <a:ext cx="34467260" cy="1654216"/>
          </a:xfrm>
          <a:prstGeom prst="roundRect">
            <a:avLst/>
          </a:prstGeom>
          <a:solidFill>
            <a:srgbClr val="FFFD78"/>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rPr>
              <a:t>PROBLEM: Retention Failures Due to Thrashing Access Patterns</a:t>
            </a:r>
          </a:p>
        </p:txBody>
      </p:sp>
    </p:spTree>
    <p:extLst>
      <p:ext uri="{BB962C8B-B14F-4D97-AF65-F5344CB8AC3E}">
        <p14:creationId xmlns:p14="http://schemas.microsoft.com/office/powerpoint/2010/main" val="2695613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solidFill>
                  <a:srgbClr val="FF0000"/>
                </a:solidFill>
              </a:rPr>
              <a:t>Proposal:</a:t>
            </a:r>
            <a:r>
              <a:rPr lang="en-US" sz="8800" dirty="0"/>
              <a:t>  Probabilistic In-DRAM Tracker (</a:t>
            </a:r>
            <a:r>
              <a:rPr lang="en-US" sz="8800" dirty="0" err="1"/>
              <a:t>PrIDE</a:t>
            </a:r>
            <a:r>
              <a:rPr lang="en-US" sz="8800" dirty="0"/>
              <a:t>)</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grpSp>
        <p:nvGrpSpPr>
          <p:cNvPr id="5" name="Group 4">
            <a:extLst>
              <a:ext uri="{FF2B5EF4-FFF2-40B4-BE49-F238E27FC236}">
                <a16:creationId xmlns:a16="http://schemas.microsoft.com/office/drawing/2014/main" id="{1C865FD9-FCCB-C00C-5064-28CD1EA574CA}"/>
              </a:ext>
            </a:extLst>
          </p:cNvPr>
          <p:cNvGrpSpPr/>
          <p:nvPr/>
        </p:nvGrpSpPr>
        <p:grpSpPr>
          <a:xfrm>
            <a:off x="1204452" y="5467349"/>
            <a:ext cx="34217631" cy="8692708"/>
            <a:chOff x="1204452" y="5467349"/>
            <a:chExt cx="34217631" cy="8692708"/>
          </a:xfrm>
        </p:grpSpPr>
        <p:cxnSp>
          <p:nvCxnSpPr>
            <p:cNvPr id="6" name="Straight Arrow Connector 5">
              <a:extLst>
                <a:ext uri="{FF2B5EF4-FFF2-40B4-BE49-F238E27FC236}">
                  <a16:creationId xmlns:a16="http://schemas.microsoft.com/office/drawing/2014/main" id="{87AADF71-EE49-2418-6D3F-317454272216}"/>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Rounded Corners 3">
              <a:extLst>
                <a:ext uri="{FF2B5EF4-FFF2-40B4-BE49-F238E27FC236}">
                  <a16:creationId xmlns:a16="http://schemas.microsoft.com/office/drawing/2014/main" id="{8E0A2F96-E663-7695-31B1-9BEAF322CB23}"/>
                </a:ext>
              </a:extLst>
            </p:cNvPr>
            <p:cNvSpPr/>
            <p:nvPr/>
          </p:nvSpPr>
          <p:spPr>
            <a:xfrm>
              <a:off x="6851165"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p:txBody>
        </p:sp>
        <p:grpSp>
          <p:nvGrpSpPr>
            <p:cNvPr id="8" name="Group 7">
              <a:extLst>
                <a:ext uri="{FF2B5EF4-FFF2-40B4-BE49-F238E27FC236}">
                  <a16:creationId xmlns:a16="http://schemas.microsoft.com/office/drawing/2014/main" id="{C4747C2B-4A80-71D2-3EE2-81BEB6CB3B83}"/>
                </a:ext>
              </a:extLst>
            </p:cNvPr>
            <p:cNvGrpSpPr/>
            <p:nvPr/>
          </p:nvGrpSpPr>
          <p:grpSpPr>
            <a:xfrm rot="5400000" flipH="1">
              <a:off x="17070945" y="2143423"/>
              <a:ext cx="6062808" cy="12710660"/>
              <a:chOff x="18725837" y="4389120"/>
              <a:chExt cx="6062808" cy="12710660"/>
            </a:xfrm>
          </p:grpSpPr>
          <p:sp>
            <p:nvSpPr>
              <p:cNvPr id="14" name="Rectangle 13">
                <a:extLst>
                  <a:ext uri="{FF2B5EF4-FFF2-40B4-BE49-F238E27FC236}">
                    <a16:creationId xmlns:a16="http://schemas.microsoft.com/office/drawing/2014/main" id="{2C76281C-0423-73E0-8963-5B959253A7E5}"/>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6899B8B7-6BBB-22B5-7E6C-C1A67669B830}"/>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AD8FF43C-D0F8-C921-28A5-36C470933177}"/>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C08CF2BF-921C-B06D-A630-A1A93B76491D}"/>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589CF393-3257-7DF0-9A6B-246D8AAEA2A6}"/>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0035EF71-0EF0-E52A-F7E3-7B92B26C2ED2}"/>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F56DC99F-3691-A071-DB4B-3F57C38837F4}"/>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E1E92EC1-C4FE-C230-6B6F-F902411FAEFF}"/>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845F604C-FCBF-3B64-F723-A6C7F54323B6}"/>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9543B3F1-7EE7-00CF-3728-1F8ADF10739E}"/>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36D68CF7-452C-7801-5955-B2190EA27914}"/>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E305739F-D635-AC31-1DF2-ADF2243F5BFD}"/>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6" name="Rectangle 25">
                <a:extLst>
                  <a:ext uri="{FF2B5EF4-FFF2-40B4-BE49-F238E27FC236}">
                    <a16:creationId xmlns:a16="http://schemas.microsoft.com/office/drawing/2014/main" id="{48FB1529-8EE5-5D91-D487-95BF1F62908C}"/>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82F9EA5B-EBC6-4063-B032-66A7A9FEDEA8}"/>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C86F4BAF-5C36-0B58-482C-0C79AAB92C69}"/>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67E74331-DC74-6CAF-A241-C977ACFCA998}"/>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0" name="TextBox 29">
                <a:extLst>
                  <a:ext uri="{FF2B5EF4-FFF2-40B4-BE49-F238E27FC236}">
                    <a16:creationId xmlns:a16="http://schemas.microsoft.com/office/drawing/2014/main" id="{68B83F14-8E52-B5BB-C218-B3E3A99A5652}"/>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9" name="Straight Arrow Connector 8">
              <a:extLst>
                <a:ext uri="{FF2B5EF4-FFF2-40B4-BE49-F238E27FC236}">
                  <a16:creationId xmlns:a16="http://schemas.microsoft.com/office/drawing/2014/main" id="{CDC180EE-CABB-FD68-4E01-32962AF6A543}"/>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4B3035-A5A7-A39F-D2FE-63FD9975098F}"/>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482241EC-E2BE-7D25-61F2-C02CBDF117BA}"/>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2" name="Rounded Rectangle 11">
              <a:extLst>
                <a:ext uri="{FF2B5EF4-FFF2-40B4-BE49-F238E27FC236}">
                  <a16:creationId xmlns:a16="http://schemas.microsoft.com/office/drawing/2014/main" id="{413980C1-3C42-B0B5-0199-9B05B96D90D9}"/>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3" name="Rounded Rectangle 12">
              <a:extLst>
                <a:ext uri="{FF2B5EF4-FFF2-40B4-BE49-F238E27FC236}">
                  <a16:creationId xmlns:a16="http://schemas.microsoft.com/office/drawing/2014/main" id="{91948A41-C07D-4589-B2E1-8435A19810E4}"/>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p:sp>
        <p:nvSpPr>
          <p:cNvPr id="4" name="Rectangle: Rounded Corners 41">
            <a:extLst>
              <a:ext uri="{FF2B5EF4-FFF2-40B4-BE49-F238E27FC236}">
                <a16:creationId xmlns:a16="http://schemas.microsoft.com/office/drawing/2014/main" id="{13741E4A-2B2F-F932-9BA1-6C69C97A35DD}"/>
              </a:ext>
            </a:extLst>
          </p:cNvPr>
          <p:cNvSpPr/>
          <p:nvPr/>
        </p:nvSpPr>
        <p:spPr>
          <a:xfrm>
            <a:off x="1492204" y="18091265"/>
            <a:ext cx="34467260" cy="1654216"/>
          </a:xfrm>
          <a:prstGeom prst="roundRect">
            <a:avLst/>
          </a:prstGeom>
          <a:solidFill>
            <a:srgbClr val="FFFD78"/>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solidFill>
                  <a:srgbClr val="FF0000"/>
                </a:solidFill>
              </a:rPr>
              <a:t>What is the Sampling Rate?</a:t>
            </a:r>
            <a:endParaRPr lang="en-US" sz="8800" b="1" i="1" dirty="0">
              <a:solidFill>
                <a:srgbClr val="FF0000"/>
              </a:solidFill>
            </a:endParaRPr>
          </a:p>
        </p:txBody>
      </p:sp>
      <p:sp>
        <p:nvSpPr>
          <p:cNvPr id="32" name="TextBox 31">
            <a:extLst>
              <a:ext uri="{FF2B5EF4-FFF2-40B4-BE49-F238E27FC236}">
                <a16:creationId xmlns:a16="http://schemas.microsoft.com/office/drawing/2014/main" id="{9E8DD014-3A4C-389F-5EB6-170B951D1039}"/>
              </a:ext>
            </a:extLst>
          </p:cNvPr>
          <p:cNvSpPr txBox="1"/>
          <p:nvPr/>
        </p:nvSpPr>
        <p:spPr>
          <a:xfrm>
            <a:off x="7585854" y="9556540"/>
            <a:ext cx="1402948" cy="10895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7200" b="1" dirty="0">
                <a:solidFill>
                  <a:schemeClr val="bg1"/>
                </a:solidFill>
                <a:latin typeface="Trebuchet MS" panose="020B0603020202020204" pitchFamily="34" charset="0"/>
              </a:rPr>
              <a:t>‘p’</a:t>
            </a:r>
          </a:p>
        </p:txBody>
      </p:sp>
    </p:spTree>
    <p:extLst>
      <p:ext uri="{BB962C8B-B14F-4D97-AF65-F5344CB8AC3E}">
        <p14:creationId xmlns:p14="http://schemas.microsoft.com/office/powerpoint/2010/main" val="4272503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hought Bubble: Cloud 166">
            <a:extLst>
              <a:ext uri="{FF2B5EF4-FFF2-40B4-BE49-F238E27FC236}">
                <a16:creationId xmlns:a16="http://schemas.microsoft.com/office/drawing/2014/main" id="{85CD3C28-3BDB-9D1D-5EE1-976DAD92E396}"/>
              </a:ext>
            </a:extLst>
          </p:cNvPr>
          <p:cNvSpPr/>
          <p:nvPr/>
        </p:nvSpPr>
        <p:spPr>
          <a:xfrm>
            <a:off x="5920269" y="13854819"/>
            <a:ext cx="15305948" cy="4648178"/>
          </a:xfrm>
          <a:prstGeom prst="cloudCallout">
            <a:avLst>
              <a:gd name="adj1" fmla="val -21433"/>
              <a:gd name="adj2" fmla="val -7815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dirty="0">
                <a:solidFill>
                  <a:schemeClr val="bg1"/>
                </a:solidFill>
              </a:rPr>
              <a:t>Refresh DRAM rows (~4-8 rows)</a:t>
            </a:r>
          </a:p>
        </p:txBody>
      </p:sp>
      <p:sp>
        <p:nvSpPr>
          <p:cNvPr id="2" name="Title 1">
            <a:extLst>
              <a:ext uri="{FF2B5EF4-FFF2-40B4-BE49-F238E27FC236}">
                <a16:creationId xmlns:a16="http://schemas.microsoft.com/office/drawing/2014/main" id="{BEE709B1-38D2-B36A-9A43-D381CB95E54F}"/>
              </a:ext>
            </a:extLst>
          </p:cNvPr>
          <p:cNvSpPr>
            <a:spLocks noGrp="1"/>
          </p:cNvSpPr>
          <p:nvPr>
            <p:ph type="title"/>
          </p:nvPr>
        </p:nvSpPr>
        <p:spPr/>
        <p:txBody>
          <a:bodyPr>
            <a:normAutofit/>
          </a:bodyPr>
          <a:lstStyle/>
          <a:p>
            <a:r>
              <a:rPr lang="en-US" sz="8800" dirty="0"/>
              <a:t>DRAM Refresh and Row Hammer Mitigation</a:t>
            </a:r>
          </a:p>
        </p:txBody>
      </p:sp>
      <p:grpSp>
        <p:nvGrpSpPr>
          <p:cNvPr id="169" name="Group 168">
            <a:extLst>
              <a:ext uri="{FF2B5EF4-FFF2-40B4-BE49-F238E27FC236}">
                <a16:creationId xmlns:a16="http://schemas.microsoft.com/office/drawing/2014/main" id="{3A05D15A-68DC-2BDF-D4B7-610FE1D10244}"/>
              </a:ext>
            </a:extLst>
          </p:cNvPr>
          <p:cNvGrpSpPr/>
          <p:nvPr/>
        </p:nvGrpSpPr>
        <p:grpSpPr>
          <a:xfrm>
            <a:off x="1100378" y="4059751"/>
            <a:ext cx="34747200" cy="1527762"/>
            <a:chOff x="550189" y="3062263"/>
            <a:chExt cx="17373600" cy="763881"/>
          </a:xfrm>
        </p:grpSpPr>
        <p:cxnSp>
          <p:nvCxnSpPr>
            <p:cNvPr id="6" name="Straight Connector 5">
              <a:extLst>
                <a:ext uri="{FF2B5EF4-FFF2-40B4-BE49-F238E27FC236}">
                  <a16:creationId xmlns:a16="http://schemas.microsoft.com/office/drawing/2014/main" id="{13A8E79B-CEC7-8D9F-C4B0-AB92B74D00D6}"/>
                </a:ext>
              </a:extLst>
            </p:cNvPr>
            <p:cNvCxnSpPr>
              <a:cxnSpLocks/>
            </p:cNvCxnSpPr>
            <p:nvPr/>
          </p:nvCxnSpPr>
          <p:spPr>
            <a:xfrm>
              <a:off x="550189" y="3826144"/>
              <a:ext cx="17373600" cy="0"/>
            </a:xfrm>
            <a:prstGeom prst="line">
              <a:avLst/>
            </a:prstGeom>
            <a:ln w="1524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13E4CA-E951-798C-1546-294F8228916C}"/>
                </a:ext>
              </a:extLst>
            </p:cNvPr>
            <p:cNvSpPr txBox="1"/>
            <p:nvPr/>
          </p:nvSpPr>
          <p:spPr>
            <a:xfrm>
              <a:off x="5375329" y="3062263"/>
              <a:ext cx="7537352" cy="5032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600" dirty="0">
                  <a:solidFill>
                    <a:schemeClr val="bg1"/>
                  </a:solidFill>
                  <a:latin typeface="Trebuchet MS" panose="020B0603020202020204" pitchFamily="34" charset="0"/>
                </a:rPr>
                <a:t>DRAM Retention Period (tREFW = 32ms)</a:t>
              </a:r>
            </a:p>
          </p:txBody>
        </p:sp>
      </p:grpSp>
      <p:grpSp>
        <p:nvGrpSpPr>
          <p:cNvPr id="170" name="Group 169">
            <a:extLst>
              <a:ext uri="{FF2B5EF4-FFF2-40B4-BE49-F238E27FC236}">
                <a16:creationId xmlns:a16="http://schemas.microsoft.com/office/drawing/2014/main" id="{B1A24F78-2250-98DB-D89B-CB0E0F0E9380}"/>
              </a:ext>
            </a:extLst>
          </p:cNvPr>
          <p:cNvGrpSpPr/>
          <p:nvPr/>
        </p:nvGrpSpPr>
        <p:grpSpPr>
          <a:xfrm>
            <a:off x="1774556" y="5231052"/>
            <a:ext cx="33299400" cy="1708128"/>
            <a:chOff x="887278" y="3647913"/>
            <a:chExt cx="16649700" cy="854064"/>
          </a:xfrm>
        </p:grpSpPr>
        <p:grpSp>
          <p:nvGrpSpPr>
            <p:cNvPr id="107" name="Group 106">
              <a:extLst>
                <a:ext uri="{FF2B5EF4-FFF2-40B4-BE49-F238E27FC236}">
                  <a16:creationId xmlns:a16="http://schemas.microsoft.com/office/drawing/2014/main" id="{EEF34493-2C3F-A169-5C6F-433C55ED895C}"/>
                </a:ext>
              </a:extLst>
            </p:cNvPr>
            <p:cNvGrpSpPr/>
            <p:nvPr/>
          </p:nvGrpSpPr>
          <p:grpSpPr>
            <a:xfrm>
              <a:off x="887278" y="3647913"/>
              <a:ext cx="16649700" cy="356461"/>
              <a:chOff x="887278" y="3647913"/>
              <a:chExt cx="16649700" cy="356461"/>
            </a:xfrm>
          </p:grpSpPr>
          <p:cxnSp>
            <p:nvCxnSpPr>
              <p:cNvPr id="11" name="Straight Connector 10">
                <a:extLst>
                  <a:ext uri="{FF2B5EF4-FFF2-40B4-BE49-F238E27FC236}">
                    <a16:creationId xmlns:a16="http://schemas.microsoft.com/office/drawing/2014/main" id="{36780EE2-42FB-DA36-C72D-AF6672228601}"/>
                  </a:ext>
                </a:extLst>
              </p:cNvPr>
              <p:cNvCxnSpPr/>
              <p:nvPr/>
            </p:nvCxnSpPr>
            <p:spPr>
              <a:xfrm>
                <a:off x="887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36471D-6DCC-F239-63A6-8D0259AAEF66}"/>
                  </a:ext>
                </a:extLst>
              </p:cNvPr>
              <p:cNvCxnSpPr/>
              <p:nvPr/>
            </p:nvCxnSpPr>
            <p:spPr>
              <a:xfrm>
                <a:off x="1062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AEA467-DD2B-6964-AD7C-3A1DBA6BBFE4}"/>
                  </a:ext>
                </a:extLst>
              </p:cNvPr>
              <p:cNvCxnSpPr/>
              <p:nvPr/>
            </p:nvCxnSpPr>
            <p:spPr>
              <a:xfrm>
                <a:off x="1237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A4FC7D-1344-390C-CF29-648AAFFF8A6D}"/>
                  </a:ext>
                </a:extLst>
              </p:cNvPr>
              <p:cNvCxnSpPr/>
              <p:nvPr/>
            </p:nvCxnSpPr>
            <p:spPr>
              <a:xfrm>
                <a:off x="1413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47392D-A200-BFA4-6E40-1EA3CC9EE5D6}"/>
                  </a:ext>
                </a:extLst>
              </p:cNvPr>
              <p:cNvCxnSpPr/>
              <p:nvPr/>
            </p:nvCxnSpPr>
            <p:spPr>
              <a:xfrm>
                <a:off x="1588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82EE1A-5633-B334-52E5-2CD996510FC7}"/>
                  </a:ext>
                </a:extLst>
              </p:cNvPr>
              <p:cNvCxnSpPr/>
              <p:nvPr/>
            </p:nvCxnSpPr>
            <p:spPr>
              <a:xfrm>
                <a:off x="1763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46EA72-1A7A-630C-44A5-57843A98339D}"/>
                  </a:ext>
                </a:extLst>
              </p:cNvPr>
              <p:cNvCxnSpPr/>
              <p:nvPr/>
            </p:nvCxnSpPr>
            <p:spPr>
              <a:xfrm>
                <a:off x="1938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3DA997-7432-AEF8-867C-74ED9D4B92E2}"/>
                  </a:ext>
                </a:extLst>
              </p:cNvPr>
              <p:cNvCxnSpPr/>
              <p:nvPr/>
            </p:nvCxnSpPr>
            <p:spPr>
              <a:xfrm>
                <a:off x="2114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860A39-18C0-6E97-7627-CE5742D8074B}"/>
                  </a:ext>
                </a:extLst>
              </p:cNvPr>
              <p:cNvCxnSpPr/>
              <p:nvPr/>
            </p:nvCxnSpPr>
            <p:spPr>
              <a:xfrm>
                <a:off x="2289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047A9F-58EC-B4BA-AE9A-394FFA30BB27}"/>
                  </a:ext>
                </a:extLst>
              </p:cNvPr>
              <p:cNvCxnSpPr/>
              <p:nvPr/>
            </p:nvCxnSpPr>
            <p:spPr>
              <a:xfrm>
                <a:off x="2464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15B8F2-E988-8B38-3BE6-73BC4DEAA189}"/>
                  </a:ext>
                </a:extLst>
              </p:cNvPr>
              <p:cNvCxnSpPr/>
              <p:nvPr/>
            </p:nvCxnSpPr>
            <p:spPr>
              <a:xfrm>
                <a:off x="2639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E55387-A039-C7D7-3C08-7C1CB04FE6D7}"/>
                  </a:ext>
                </a:extLst>
              </p:cNvPr>
              <p:cNvCxnSpPr/>
              <p:nvPr/>
            </p:nvCxnSpPr>
            <p:spPr>
              <a:xfrm>
                <a:off x="2815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823913-33C5-CC5A-ECB1-387A63CF1E58}"/>
                  </a:ext>
                </a:extLst>
              </p:cNvPr>
              <p:cNvCxnSpPr/>
              <p:nvPr/>
            </p:nvCxnSpPr>
            <p:spPr>
              <a:xfrm>
                <a:off x="2990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D98B50-1213-7395-47A4-5DC927C907D2}"/>
                  </a:ext>
                </a:extLst>
              </p:cNvPr>
              <p:cNvCxnSpPr/>
              <p:nvPr/>
            </p:nvCxnSpPr>
            <p:spPr>
              <a:xfrm>
                <a:off x="3165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5F4F33-A5D8-8B2A-EBF8-C1C084ECEFD1}"/>
                  </a:ext>
                </a:extLst>
              </p:cNvPr>
              <p:cNvCxnSpPr/>
              <p:nvPr/>
            </p:nvCxnSpPr>
            <p:spPr>
              <a:xfrm>
                <a:off x="3340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5F415B-E618-1916-584E-57F2EE7CED8A}"/>
                  </a:ext>
                </a:extLst>
              </p:cNvPr>
              <p:cNvCxnSpPr/>
              <p:nvPr/>
            </p:nvCxnSpPr>
            <p:spPr>
              <a:xfrm>
                <a:off x="3516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DA2FDA-32A9-3A32-C6B3-16E5A4D52102}"/>
                  </a:ext>
                </a:extLst>
              </p:cNvPr>
              <p:cNvCxnSpPr/>
              <p:nvPr/>
            </p:nvCxnSpPr>
            <p:spPr>
              <a:xfrm>
                <a:off x="3691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0FCF72-0BD2-33D8-139E-A9EE885D45FE}"/>
                  </a:ext>
                </a:extLst>
              </p:cNvPr>
              <p:cNvCxnSpPr/>
              <p:nvPr/>
            </p:nvCxnSpPr>
            <p:spPr>
              <a:xfrm>
                <a:off x="3866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2D68AD-1441-FF2A-2FFC-E1CA6B8797C6}"/>
                  </a:ext>
                </a:extLst>
              </p:cNvPr>
              <p:cNvCxnSpPr/>
              <p:nvPr/>
            </p:nvCxnSpPr>
            <p:spPr>
              <a:xfrm>
                <a:off x="4041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62A676-17EC-4612-9514-325745D1F3D3}"/>
                  </a:ext>
                </a:extLst>
              </p:cNvPr>
              <p:cNvCxnSpPr/>
              <p:nvPr/>
            </p:nvCxnSpPr>
            <p:spPr>
              <a:xfrm>
                <a:off x="4217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053044-64FF-FA5C-F2CC-4A38CCADE672}"/>
                  </a:ext>
                </a:extLst>
              </p:cNvPr>
              <p:cNvCxnSpPr/>
              <p:nvPr/>
            </p:nvCxnSpPr>
            <p:spPr>
              <a:xfrm>
                <a:off x="4392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917054-6D01-632C-9EA6-F224D831F47D}"/>
                  </a:ext>
                </a:extLst>
              </p:cNvPr>
              <p:cNvCxnSpPr/>
              <p:nvPr/>
            </p:nvCxnSpPr>
            <p:spPr>
              <a:xfrm>
                <a:off x="4567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7B316C-A9F0-C3EC-C3E7-F3AAA4F9A39D}"/>
                  </a:ext>
                </a:extLst>
              </p:cNvPr>
              <p:cNvCxnSpPr/>
              <p:nvPr/>
            </p:nvCxnSpPr>
            <p:spPr>
              <a:xfrm>
                <a:off x="4742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64CDB8-776B-22F5-2172-95E0F279B99F}"/>
                  </a:ext>
                </a:extLst>
              </p:cNvPr>
              <p:cNvCxnSpPr/>
              <p:nvPr/>
            </p:nvCxnSpPr>
            <p:spPr>
              <a:xfrm>
                <a:off x="4918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59FDA4-5340-A354-091C-13EAB3C73FF8}"/>
                  </a:ext>
                </a:extLst>
              </p:cNvPr>
              <p:cNvCxnSpPr/>
              <p:nvPr/>
            </p:nvCxnSpPr>
            <p:spPr>
              <a:xfrm>
                <a:off x="5093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DE4D21-DDED-9625-7A6D-988B561D5B69}"/>
                  </a:ext>
                </a:extLst>
              </p:cNvPr>
              <p:cNvCxnSpPr/>
              <p:nvPr/>
            </p:nvCxnSpPr>
            <p:spPr>
              <a:xfrm>
                <a:off x="5268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60312C-F1F4-6366-2BC9-A842E8B17FD6}"/>
                  </a:ext>
                </a:extLst>
              </p:cNvPr>
              <p:cNvCxnSpPr/>
              <p:nvPr/>
            </p:nvCxnSpPr>
            <p:spPr>
              <a:xfrm>
                <a:off x="5444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591EA5-6410-E9D2-BBE4-1F1F8494B464}"/>
                  </a:ext>
                </a:extLst>
              </p:cNvPr>
              <p:cNvCxnSpPr/>
              <p:nvPr/>
            </p:nvCxnSpPr>
            <p:spPr>
              <a:xfrm>
                <a:off x="5619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9469FB-3C1B-696E-A8AC-A15FB7E05705}"/>
                  </a:ext>
                </a:extLst>
              </p:cNvPr>
              <p:cNvCxnSpPr/>
              <p:nvPr/>
            </p:nvCxnSpPr>
            <p:spPr>
              <a:xfrm>
                <a:off x="5794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FED1E3-E1A1-7CB0-831F-CEFC6F42674A}"/>
                  </a:ext>
                </a:extLst>
              </p:cNvPr>
              <p:cNvCxnSpPr/>
              <p:nvPr/>
            </p:nvCxnSpPr>
            <p:spPr>
              <a:xfrm>
                <a:off x="5969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B2288-896F-9A42-C655-BD9B30FF7C49}"/>
                  </a:ext>
                </a:extLst>
              </p:cNvPr>
              <p:cNvCxnSpPr/>
              <p:nvPr/>
            </p:nvCxnSpPr>
            <p:spPr>
              <a:xfrm>
                <a:off x="6145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EE0D69-4D67-7DE2-A5A2-0F530A596EB1}"/>
                  </a:ext>
                </a:extLst>
              </p:cNvPr>
              <p:cNvCxnSpPr/>
              <p:nvPr/>
            </p:nvCxnSpPr>
            <p:spPr>
              <a:xfrm>
                <a:off x="6320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8CF0A2-3FA1-4FD8-3504-D075BB0F9E13}"/>
                  </a:ext>
                </a:extLst>
              </p:cNvPr>
              <p:cNvCxnSpPr/>
              <p:nvPr/>
            </p:nvCxnSpPr>
            <p:spPr>
              <a:xfrm>
                <a:off x="6495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FF2ECF-E3AD-BD6E-306A-88775327AACF}"/>
                  </a:ext>
                </a:extLst>
              </p:cNvPr>
              <p:cNvCxnSpPr/>
              <p:nvPr/>
            </p:nvCxnSpPr>
            <p:spPr>
              <a:xfrm>
                <a:off x="6670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51FCFF-75A5-B1D6-A03E-AB36228B51CC}"/>
                  </a:ext>
                </a:extLst>
              </p:cNvPr>
              <p:cNvCxnSpPr/>
              <p:nvPr/>
            </p:nvCxnSpPr>
            <p:spPr>
              <a:xfrm>
                <a:off x="6846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6C4B99-DF6D-5608-242D-16F2784B852E}"/>
                  </a:ext>
                </a:extLst>
              </p:cNvPr>
              <p:cNvCxnSpPr/>
              <p:nvPr/>
            </p:nvCxnSpPr>
            <p:spPr>
              <a:xfrm>
                <a:off x="7021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0462C5-CAB8-D4E3-929C-A98A18923509}"/>
                  </a:ext>
                </a:extLst>
              </p:cNvPr>
              <p:cNvCxnSpPr/>
              <p:nvPr/>
            </p:nvCxnSpPr>
            <p:spPr>
              <a:xfrm>
                <a:off x="7196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39557C-E758-68CA-007F-BE142F7C550D}"/>
                  </a:ext>
                </a:extLst>
              </p:cNvPr>
              <p:cNvCxnSpPr/>
              <p:nvPr/>
            </p:nvCxnSpPr>
            <p:spPr>
              <a:xfrm>
                <a:off x="7371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BAA127C-341B-0ABC-8199-581E83EF3EDC}"/>
                  </a:ext>
                </a:extLst>
              </p:cNvPr>
              <p:cNvCxnSpPr/>
              <p:nvPr/>
            </p:nvCxnSpPr>
            <p:spPr>
              <a:xfrm>
                <a:off x="7547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E5D93-FF69-0CCD-A418-3B64DB6C30AB}"/>
                  </a:ext>
                </a:extLst>
              </p:cNvPr>
              <p:cNvCxnSpPr/>
              <p:nvPr/>
            </p:nvCxnSpPr>
            <p:spPr>
              <a:xfrm>
                <a:off x="7722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284CE7-04B8-E1F1-433A-FF1818C61D8A}"/>
                  </a:ext>
                </a:extLst>
              </p:cNvPr>
              <p:cNvCxnSpPr/>
              <p:nvPr/>
            </p:nvCxnSpPr>
            <p:spPr>
              <a:xfrm>
                <a:off x="7897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38A2C9-D741-D227-F30A-9283C2791837}"/>
                  </a:ext>
                </a:extLst>
              </p:cNvPr>
              <p:cNvCxnSpPr/>
              <p:nvPr/>
            </p:nvCxnSpPr>
            <p:spPr>
              <a:xfrm>
                <a:off x="8072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720452-5916-8E37-CC3E-A6DAB201F264}"/>
                  </a:ext>
                </a:extLst>
              </p:cNvPr>
              <p:cNvCxnSpPr/>
              <p:nvPr/>
            </p:nvCxnSpPr>
            <p:spPr>
              <a:xfrm>
                <a:off x="8248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5446B4-EDB9-6058-21E5-FAE029A83FFC}"/>
                  </a:ext>
                </a:extLst>
              </p:cNvPr>
              <p:cNvCxnSpPr/>
              <p:nvPr/>
            </p:nvCxnSpPr>
            <p:spPr>
              <a:xfrm>
                <a:off x="8423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5378A6-F09A-7EBC-E2D0-FE6299800E77}"/>
                  </a:ext>
                </a:extLst>
              </p:cNvPr>
              <p:cNvCxnSpPr/>
              <p:nvPr/>
            </p:nvCxnSpPr>
            <p:spPr>
              <a:xfrm>
                <a:off x="8598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488AF3-5E45-23A3-3675-E13443182D0C}"/>
                  </a:ext>
                </a:extLst>
              </p:cNvPr>
              <p:cNvCxnSpPr/>
              <p:nvPr/>
            </p:nvCxnSpPr>
            <p:spPr>
              <a:xfrm>
                <a:off x="8773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BF5CBC-10D5-6AD2-783C-1492A2E5A594}"/>
                  </a:ext>
                </a:extLst>
              </p:cNvPr>
              <p:cNvCxnSpPr/>
              <p:nvPr/>
            </p:nvCxnSpPr>
            <p:spPr>
              <a:xfrm>
                <a:off x="89492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E8062A3-D279-D1F0-3893-3D619A69118C}"/>
                  </a:ext>
                </a:extLst>
              </p:cNvPr>
              <p:cNvCxnSpPr/>
              <p:nvPr/>
            </p:nvCxnSpPr>
            <p:spPr>
              <a:xfrm>
                <a:off x="91244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025D1E-1D6A-C625-3763-A0114942F179}"/>
                  </a:ext>
                </a:extLst>
              </p:cNvPr>
              <p:cNvCxnSpPr/>
              <p:nvPr/>
            </p:nvCxnSpPr>
            <p:spPr>
              <a:xfrm>
                <a:off x="92997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B93CB-7B5F-4CAA-B1D7-9645AFEDFD5D}"/>
                  </a:ext>
                </a:extLst>
              </p:cNvPr>
              <p:cNvCxnSpPr/>
              <p:nvPr/>
            </p:nvCxnSpPr>
            <p:spPr>
              <a:xfrm>
                <a:off x="94750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84F246-A996-DE24-4462-54CC240BE077}"/>
                  </a:ext>
                </a:extLst>
              </p:cNvPr>
              <p:cNvCxnSpPr/>
              <p:nvPr/>
            </p:nvCxnSpPr>
            <p:spPr>
              <a:xfrm>
                <a:off x="9650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CD8AFA-89CB-E5B0-FE75-6A3AB5D5D85A}"/>
                  </a:ext>
                </a:extLst>
              </p:cNvPr>
              <p:cNvCxnSpPr/>
              <p:nvPr/>
            </p:nvCxnSpPr>
            <p:spPr>
              <a:xfrm>
                <a:off x="9825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73B8C2-6B47-E1D8-738F-709745996667}"/>
                  </a:ext>
                </a:extLst>
              </p:cNvPr>
              <p:cNvCxnSpPr/>
              <p:nvPr/>
            </p:nvCxnSpPr>
            <p:spPr>
              <a:xfrm>
                <a:off x="10000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79ACA1-35AF-9C93-5798-36FEA1C976AF}"/>
                  </a:ext>
                </a:extLst>
              </p:cNvPr>
              <p:cNvCxnSpPr/>
              <p:nvPr/>
            </p:nvCxnSpPr>
            <p:spPr>
              <a:xfrm>
                <a:off x="10176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509ED1-6A9C-E372-A0EC-3E5E4E002074}"/>
                  </a:ext>
                </a:extLst>
              </p:cNvPr>
              <p:cNvCxnSpPr/>
              <p:nvPr/>
            </p:nvCxnSpPr>
            <p:spPr>
              <a:xfrm>
                <a:off x="10351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27D6E56-027C-C1D0-5B63-0243C68E7443}"/>
                  </a:ext>
                </a:extLst>
              </p:cNvPr>
              <p:cNvCxnSpPr/>
              <p:nvPr/>
            </p:nvCxnSpPr>
            <p:spPr>
              <a:xfrm>
                <a:off x="10526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F552950-7F50-173C-4BCE-DF626DF189B4}"/>
                  </a:ext>
                </a:extLst>
              </p:cNvPr>
              <p:cNvCxnSpPr/>
              <p:nvPr/>
            </p:nvCxnSpPr>
            <p:spPr>
              <a:xfrm>
                <a:off x="10701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B080DB-B9D1-04E1-7A24-7A073CAC23FF}"/>
                  </a:ext>
                </a:extLst>
              </p:cNvPr>
              <p:cNvCxnSpPr/>
              <p:nvPr/>
            </p:nvCxnSpPr>
            <p:spPr>
              <a:xfrm>
                <a:off x="10877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2A597B-ECC9-64DB-DE20-B46E8BFAEF6F}"/>
                  </a:ext>
                </a:extLst>
              </p:cNvPr>
              <p:cNvCxnSpPr/>
              <p:nvPr/>
            </p:nvCxnSpPr>
            <p:spPr>
              <a:xfrm>
                <a:off x="11052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583DDE-41A0-0029-2985-1097E98DE7B3}"/>
                  </a:ext>
                </a:extLst>
              </p:cNvPr>
              <p:cNvCxnSpPr/>
              <p:nvPr/>
            </p:nvCxnSpPr>
            <p:spPr>
              <a:xfrm>
                <a:off x="11227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0F4A70-382C-4997-3DDF-E312785C460A}"/>
                  </a:ext>
                </a:extLst>
              </p:cNvPr>
              <p:cNvCxnSpPr/>
              <p:nvPr/>
            </p:nvCxnSpPr>
            <p:spPr>
              <a:xfrm>
                <a:off x="11402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177C49-A954-00C7-546F-C56FCBC8E785}"/>
                  </a:ext>
                </a:extLst>
              </p:cNvPr>
              <p:cNvCxnSpPr/>
              <p:nvPr/>
            </p:nvCxnSpPr>
            <p:spPr>
              <a:xfrm>
                <a:off x="11578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3603F4-1F7B-C26C-C449-04F1054B3459}"/>
                  </a:ext>
                </a:extLst>
              </p:cNvPr>
              <p:cNvCxnSpPr/>
              <p:nvPr/>
            </p:nvCxnSpPr>
            <p:spPr>
              <a:xfrm>
                <a:off x="11753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92ADADF-EDF8-1E18-550A-02839EC9D5F0}"/>
                  </a:ext>
                </a:extLst>
              </p:cNvPr>
              <p:cNvCxnSpPr/>
              <p:nvPr/>
            </p:nvCxnSpPr>
            <p:spPr>
              <a:xfrm>
                <a:off x="11928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A54A5D-BB1D-F357-54DB-428EF618E577}"/>
                  </a:ext>
                </a:extLst>
              </p:cNvPr>
              <p:cNvCxnSpPr/>
              <p:nvPr/>
            </p:nvCxnSpPr>
            <p:spPr>
              <a:xfrm>
                <a:off x="12103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6A7112-3E9F-20DA-127C-9F911041DA0E}"/>
                  </a:ext>
                </a:extLst>
              </p:cNvPr>
              <p:cNvCxnSpPr/>
              <p:nvPr/>
            </p:nvCxnSpPr>
            <p:spPr>
              <a:xfrm>
                <a:off x="12279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BA5A69-D1D8-A875-7743-DB5CCD081BB5}"/>
                  </a:ext>
                </a:extLst>
              </p:cNvPr>
              <p:cNvCxnSpPr/>
              <p:nvPr/>
            </p:nvCxnSpPr>
            <p:spPr>
              <a:xfrm>
                <a:off x="12454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E62256-2775-716C-3EE6-014967896678}"/>
                  </a:ext>
                </a:extLst>
              </p:cNvPr>
              <p:cNvCxnSpPr/>
              <p:nvPr/>
            </p:nvCxnSpPr>
            <p:spPr>
              <a:xfrm>
                <a:off x="12629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CFE3AB-C213-433D-4EAB-9601EEDDB9C7}"/>
                  </a:ext>
                </a:extLst>
              </p:cNvPr>
              <p:cNvCxnSpPr/>
              <p:nvPr/>
            </p:nvCxnSpPr>
            <p:spPr>
              <a:xfrm>
                <a:off x="12804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1B2A16-AE12-FDB7-34DB-D357D155E92F}"/>
                  </a:ext>
                </a:extLst>
              </p:cNvPr>
              <p:cNvCxnSpPr/>
              <p:nvPr/>
            </p:nvCxnSpPr>
            <p:spPr>
              <a:xfrm>
                <a:off x="12980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1464421-F08C-078E-E812-0F47F258D150}"/>
                  </a:ext>
                </a:extLst>
              </p:cNvPr>
              <p:cNvCxnSpPr/>
              <p:nvPr/>
            </p:nvCxnSpPr>
            <p:spPr>
              <a:xfrm>
                <a:off x="13155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6B1E40-BDF5-0799-1A79-70432DC34525}"/>
                  </a:ext>
                </a:extLst>
              </p:cNvPr>
              <p:cNvCxnSpPr/>
              <p:nvPr/>
            </p:nvCxnSpPr>
            <p:spPr>
              <a:xfrm>
                <a:off x="13330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45A8B4-8D46-77BE-797C-4DB1CD15011F}"/>
                  </a:ext>
                </a:extLst>
              </p:cNvPr>
              <p:cNvCxnSpPr/>
              <p:nvPr/>
            </p:nvCxnSpPr>
            <p:spPr>
              <a:xfrm>
                <a:off x="13505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11DEBB-DC39-D976-1E99-5FCAE963C71F}"/>
                  </a:ext>
                </a:extLst>
              </p:cNvPr>
              <p:cNvCxnSpPr/>
              <p:nvPr/>
            </p:nvCxnSpPr>
            <p:spPr>
              <a:xfrm>
                <a:off x="13681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4B0B12B-4563-DCB7-0FB1-4A786849129D}"/>
                  </a:ext>
                </a:extLst>
              </p:cNvPr>
              <p:cNvCxnSpPr/>
              <p:nvPr/>
            </p:nvCxnSpPr>
            <p:spPr>
              <a:xfrm>
                <a:off x="13856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B1A79C8-AB35-9FFE-D528-D0CCE1E7E71F}"/>
                  </a:ext>
                </a:extLst>
              </p:cNvPr>
              <p:cNvCxnSpPr/>
              <p:nvPr/>
            </p:nvCxnSpPr>
            <p:spPr>
              <a:xfrm>
                <a:off x="14031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C21C6FE-DAE5-F337-1F3D-ECEF26836CA1}"/>
                  </a:ext>
                </a:extLst>
              </p:cNvPr>
              <p:cNvCxnSpPr/>
              <p:nvPr/>
            </p:nvCxnSpPr>
            <p:spPr>
              <a:xfrm>
                <a:off x="14207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F1DD5C-E88E-0027-F853-1E5FDE6F3D4B}"/>
                  </a:ext>
                </a:extLst>
              </p:cNvPr>
              <p:cNvCxnSpPr/>
              <p:nvPr/>
            </p:nvCxnSpPr>
            <p:spPr>
              <a:xfrm>
                <a:off x="14382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3BEFE27-73AC-1B72-B8B9-71F3CF70B205}"/>
                  </a:ext>
                </a:extLst>
              </p:cNvPr>
              <p:cNvCxnSpPr/>
              <p:nvPr/>
            </p:nvCxnSpPr>
            <p:spPr>
              <a:xfrm>
                <a:off x="14557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4463704-454C-02D1-6BAB-51FEFE99C110}"/>
                  </a:ext>
                </a:extLst>
              </p:cNvPr>
              <p:cNvCxnSpPr/>
              <p:nvPr/>
            </p:nvCxnSpPr>
            <p:spPr>
              <a:xfrm>
                <a:off x="14732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674312F-CE6F-BD58-D908-68C28383AB6F}"/>
                  </a:ext>
                </a:extLst>
              </p:cNvPr>
              <p:cNvCxnSpPr/>
              <p:nvPr/>
            </p:nvCxnSpPr>
            <p:spPr>
              <a:xfrm>
                <a:off x="14908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1B0E36F-903D-8EAD-606F-8ABF81E3E303}"/>
                  </a:ext>
                </a:extLst>
              </p:cNvPr>
              <p:cNvCxnSpPr/>
              <p:nvPr/>
            </p:nvCxnSpPr>
            <p:spPr>
              <a:xfrm>
                <a:off x="15083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CF5CAE-49DE-3AD9-066B-29AF4BC85B95}"/>
                  </a:ext>
                </a:extLst>
              </p:cNvPr>
              <p:cNvCxnSpPr/>
              <p:nvPr/>
            </p:nvCxnSpPr>
            <p:spPr>
              <a:xfrm>
                <a:off x="15258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6D50B1-CE1C-C0A1-0E1D-CEBB3D31E374}"/>
                  </a:ext>
                </a:extLst>
              </p:cNvPr>
              <p:cNvCxnSpPr/>
              <p:nvPr/>
            </p:nvCxnSpPr>
            <p:spPr>
              <a:xfrm>
                <a:off x="15433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2151AD-F216-691D-5910-3036DBFED9D4}"/>
                  </a:ext>
                </a:extLst>
              </p:cNvPr>
              <p:cNvCxnSpPr/>
              <p:nvPr/>
            </p:nvCxnSpPr>
            <p:spPr>
              <a:xfrm>
                <a:off x="15609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4BCF10-90E3-1E18-87D0-F00D5D0512C8}"/>
                  </a:ext>
                </a:extLst>
              </p:cNvPr>
              <p:cNvCxnSpPr/>
              <p:nvPr/>
            </p:nvCxnSpPr>
            <p:spPr>
              <a:xfrm>
                <a:off x="15784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155648-B4A2-58BB-7BCE-0713E845DC05}"/>
                  </a:ext>
                </a:extLst>
              </p:cNvPr>
              <p:cNvCxnSpPr/>
              <p:nvPr/>
            </p:nvCxnSpPr>
            <p:spPr>
              <a:xfrm>
                <a:off x="15959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776D9EC-FF6D-E08A-8659-0DD445750CCA}"/>
                  </a:ext>
                </a:extLst>
              </p:cNvPr>
              <p:cNvCxnSpPr/>
              <p:nvPr/>
            </p:nvCxnSpPr>
            <p:spPr>
              <a:xfrm>
                <a:off x="16134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7E26B6-08B9-A4D2-4AB2-6EED16553354}"/>
                  </a:ext>
                </a:extLst>
              </p:cNvPr>
              <p:cNvCxnSpPr/>
              <p:nvPr/>
            </p:nvCxnSpPr>
            <p:spPr>
              <a:xfrm>
                <a:off x="16310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E5A5BF-868F-B7CA-D049-021686B382A8}"/>
                  </a:ext>
                </a:extLst>
              </p:cNvPr>
              <p:cNvCxnSpPr/>
              <p:nvPr/>
            </p:nvCxnSpPr>
            <p:spPr>
              <a:xfrm>
                <a:off x="16485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4AA2EDC-7952-DB02-2AEA-E17116177FF7}"/>
                  </a:ext>
                </a:extLst>
              </p:cNvPr>
              <p:cNvCxnSpPr/>
              <p:nvPr/>
            </p:nvCxnSpPr>
            <p:spPr>
              <a:xfrm>
                <a:off x="16660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4AAECD-3B01-6A41-8541-7047DDF0BF4A}"/>
                  </a:ext>
                </a:extLst>
              </p:cNvPr>
              <p:cNvCxnSpPr/>
              <p:nvPr/>
            </p:nvCxnSpPr>
            <p:spPr>
              <a:xfrm>
                <a:off x="16835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794843-68D8-AE2B-9A77-AD5A1CA66279}"/>
                  </a:ext>
                </a:extLst>
              </p:cNvPr>
              <p:cNvCxnSpPr/>
              <p:nvPr/>
            </p:nvCxnSpPr>
            <p:spPr>
              <a:xfrm>
                <a:off x="17011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F2B8E6-3414-94BA-DE2D-C86E1EF4890C}"/>
                  </a:ext>
                </a:extLst>
              </p:cNvPr>
              <p:cNvCxnSpPr/>
              <p:nvPr/>
            </p:nvCxnSpPr>
            <p:spPr>
              <a:xfrm>
                <a:off x="17186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448CFE-02B4-DBDD-103F-F54E1D6ADCBB}"/>
                  </a:ext>
                </a:extLst>
              </p:cNvPr>
              <p:cNvCxnSpPr/>
              <p:nvPr/>
            </p:nvCxnSpPr>
            <p:spPr>
              <a:xfrm>
                <a:off x="17361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0096F6-BBF2-AA70-9494-598EAB9ED8E5}"/>
                  </a:ext>
                </a:extLst>
              </p:cNvPr>
              <p:cNvCxnSpPr/>
              <p:nvPr/>
            </p:nvCxnSpPr>
            <p:spPr>
              <a:xfrm>
                <a:off x="17536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0AAF8C35-5704-9B9C-E937-8336E79FE7ED}"/>
                </a:ext>
              </a:extLst>
            </p:cNvPr>
            <p:cNvSpPr txBox="1"/>
            <p:nvPr/>
          </p:nvSpPr>
          <p:spPr>
            <a:xfrm>
              <a:off x="5543007" y="4123412"/>
              <a:ext cx="7202004" cy="3785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800" dirty="0">
                  <a:solidFill>
                    <a:schemeClr val="bg1"/>
                  </a:solidFill>
                  <a:latin typeface="Trebuchet MS" panose="020B0603020202020204" pitchFamily="34" charset="0"/>
                </a:rPr>
                <a:t>Retention Period Divided into 8192 intervals (tREFI)</a:t>
              </a:r>
            </a:p>
          </p:txBody>
        </p:sp>
      </p:grpSp>
      <p:grpSp>
        <p:nvGrpSpPr>
          <p:cNvPr id="171" name="Group 170">
            <a:extLst>
              <a:ext uri="{FF2B5EF4-FFF2-40B4-BE49-F238E27FC236}">
                <a16:creationId xmlns:a16="http://schemas.microsoft.com/office/drawing/2014/main" id="{7729B0B7-B832-7EC4-353E-51ED757980CE}"/>
              </a:ext>
            </a:extLst>
          </p:cNvPr>
          <p:cNvGrpSpPr/>
          <p:nvPr/>
        </p:nvGrpSpPr>
        <p:grpSpPr>
          <a:xfrm>
            <a:off x="500108" y="4317107"/>
            <a:ext cx="35427484" cy="7660244"/>
            <a:chOff x="250054" y="3190941"/>
            <a:chExt cx="17713742" cy="3830122"/>
          </a:xfrm>
        </p:grpSpPr>
        <p:grpSp>
          <p:nvGrpSpPr>
            <p:cNvPr id="121" name="Group 120">
              <a:extLst>
                <a:ext uri="{FF2B5EF4-FFF2-40B4-BE49-F238E27FC236}">
                  <a16:creationId xmlns:a16="http://schemas.microsoft.com/office/drawing/2014/main" id="{718E8BB4-B028-29E8-BFCB-55F42963B114}"/>
                </a:ext>
              </a:extLst>
            </p:cNvPr>
            <p:cNvGrpSpPr/>
            <p:nvPr/>
          </p:nvGrpSpPr>
          <p:grpSpPr>
            <a:xfrm>
              <a:off x="250054" y="3190941"/>
              <a:ext cx="2389824" cy="1474343"/>
              <a:chOff x="3532032" y="5141185"/>
              <a:chExt cx="6120820" cy="3776091"/>
            </a:xfrm>
          </p:grpSpPr>
          <p:sp>
            <p:nvSpPr>
              <p:cNvPr id="115" name="Oval 114">
                <a:extLst>
                  <a:ext uri="{FF2B5EF4-FFF2-40B4-BE49-F238E27FC236}">
                    <a16:creationId xmlns:a16="http://schemas.microsoft.com/office/drawing/2014/main" id="{7FEE8F9E-98A5-D569-F103-D7CBCFD0D900}"/>
                  </a:ext>
                </a:extLst>
              </p:cNvPr>
              <p:cNvSpPr/>
              <p:nvPr/>
            </p:nvSpPr>
            <p:spPr>
              <a:xfrm>
                <a:off x="3721918" y="5435711"/>
                <a:ext cx="2743200" cy="2743200"/>
              </a:xfrm>
              <a:prstGeom prst="ellipse">
                <a:avLst/>
              </a:prstGeom>
              <a:solidFill>
                <a:schemeClr val="tx1"/>
              </a:solidFill>
              <a:ln>
                <a:noFill/>
              </a:ln>
              <a:scene3d>
                <a:camera prst="orthographicFront"/>
                <a:lightRig rig="threePt" dir="t"/>
              </a:scene3d>
              <a:sp3d prstMaterial="clear">
                <a:bevelT w="1371600" h="1371600"/>
                <a:bevelB w="1371600" h="137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120" name="Group 119">
                <a:extLst>
                  <a:ext uri="{FF2B5EF4-FFF2-40B4-BE49-F238E27FC236}">
                    <a16:creationId xmlns:a16="http://schemas.microsoft.com/office/drawing/2014/main" id="{AE9729AD-4A72-2CA3-1DF4-AF4738C94BB8}"/>
                  </a:ext>
                </a:extLst>
              </p:cNvPr>
              <p:cNvGrpSpPr/>
              <p:nvPr/>
            </p:nvGrpSpPr>
            <p:grpSpPr>
              <a:xfrm>
                <a:off x="3532032" y="5141185"/>
                <a:ext cx="6120820" cy="3776091"/>
                <a:chOff x="3532032" y="5141185"/>
                <a:chExt cx="6120820" cy="3776091"/>
              </a:xfrm>
            </p:grpSpPr>
            <p:sp>
              <p:nvSpPr>
                <p:cNvPr id="116" name="Circle: Hollow 115">
                  <a:extLst>
                    <a:ext uri="{FF2B5EF4-FFF2-40B4-BE49-F238E27FC236}">
                      <a16:creationId xmlns:a16="http://schemas.microsoft.com/office/drawing/2014/main" id="{056E1DC2-6F7C-B8B6-B2C7-B7BF4964CF47}"/>
                    </a:ext>
                  </a:extLst>
                </p:cNvPr>
                <p:cNvSpPr/>
                <p:nvPr/>
              </p:nvSpPr>
              <p:spPr>
                <a:xfrm>
                  <a:off x="3532032" y="5141185"/>
                  <a:ext cx="3332252" cy="3332252"/>
                </a:xfrm>
                <a:prstGeom prst="donut">
                  <a:avLst>
                    <a:gd name="adj" fmla="val 1473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9" name="Rectangle: Top Corners Rounded 118">
                  <a:extLst>
                    <a:ext uri="{FF2B5EF4-FFF2-40B4-BE49-F238E27FC236}">
                      <a16:creationId xmlns:a16="http://schemas.microsoft.com/office/drawing/2014/main" id="{20FD6E8A-EF43-2A67-C77E-5B502C26C460}"/>
                    </a:ext>
                  </a:extLst>
                </p:cNvPr>
                <p:cNvSpPr/>
                <p:nvPr/>
              </p:nvSpPr>
              <p:spPr>
                <a:xfrm rot="7100960">
                  <a:off x="7458474" y="6722899"/>
                  <a:ext cx="876299" cy="35124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ysClr val="windowText" lastClr="000000"/>
                    </a:solidFill>
                  </a:endParaRPr>
                </a:p>
              </p:txBody>
            </p:sp>
          </p:grpSp>
        </p:grpSp>
        <p:cxnSp>
          <p:nvCxnSpPr>
            <p:cNvPr id="123" name="Straight Connector 122">
              <a:extLst>
                <a:ext uri="{FF2B5EF4-FFF2-40B4-BE49-F238E27FC236}">
                  <a16:creationId xmlns:a16="http://schemas.microsoft.com/office/drawing/2014/main" id="{5CB63DC8-CD25-B275-76BF-2114AF467492}"/>
                </a:ext>
              </a:extLst>
            </p:cNvPr>
            <p:cNvCxnSpPr>
              <a:cxnSpLocks/>
            </p:cNvCxnSpPr>
            <p:nvPr/>
          </p:nvCxnSpPr>
          <p:spPr>
            <a:xfrm>
              <a:off x="590196" y="6835514"/>
              <a:ext cx="17373600" cy="0"/>
            </a:xfrm>
            <a:prstGeom prst="line">
              <a:avLst/>
            </a:prstGeom>
            <a:ln w="15240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1EA11FA-E2DD-3CE0-1582-93408CE5D8E9}"/>
                </a:ext>
              </a:extLst>
            </p:cNvPr>
            <p:cNvCxnSpPr/>
            <p:nvPr/>
          </p:nvCxnSpPr>
          <p:spPr>
            <a:xfrm>
              <a:off x="4907102"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2DFB2F7-457F-B8D2-055A-466A90525DE4}"/>
                </a:ext>
              </a:extLst>
            </p:cNvPr>
            <p:cNvCxnSpPr/>
            <p:nvPr/>
          </p:nvCxnSpPr>
          <p:spPr>
            <a:xfrm>
              <a:off x="9276996"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B6EF873-2A99-4DB5-B39E-3BF979DCDE88}"/>
                </a:ext>
              </a:extLst>
            </p:cNvPr>
            <p:cNvCxnSpPr/>
            <p:nvPr/>
          </p:nvCxnSpPr>
          <p:spPr>
            <a:xfrm>
              <a:off x="13694679"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 name="Thought Bubble: Cloud 7">
            <a:extLst>
              <a:ext uri="{FF2B5EF4-FFF2-40B4-BE49-F238E27FC236}">
                <a16:creationId xmlns:a16="http://schemas.microsoft.com/office/drawing/2014/main" id="{D22339F5-AA9F-56AD-24EF-A09F55E94727}"/>
              </a:ext>
            </a:extLst>
          </p:cNvPr>
          <p:cNvSpPr/>
          <p:nvPr/>
        </p:nvSpPr>
        <p:spPr>
          <a:xfrm>
            <a:off x="5920270" y="13854819"/>
            <a:ext cx="15305948" cy="4648178"/>
          </a:xfrm>
          <a:prstGeom prst="cloudCallout">
            <a:avLst>
              <a:gd name="adj1" fmla="val 26862"/>
              <a:gd name="adj2" fmla="val -7651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800" dirty="0">
                <a:solidFill>
                  <a:schemeClr val="bg1"/>
                </a:solidFill>
              </a:rPr>
              <a:t>Refresh DRAM rows (~4-8 rows)</a:t>
            </a:r>
          </a:p>
          <a:p>
            <a:pPr marL="571500" indent="-571500">
              <a:buFont typeface="Arial" panose="020B0604020202020204" pitchFamily="34" charset="0"/>
              <a:buChar char="•"/>
            </a:pPr>
            <a:r>
              <a:rPr lang="en-US" sz="4800" dirty="0">
                <a:solidFill>
                  <a:schemeClr val="bg1"/>
                </a:solidFill>
              </a:rPr>
              <a:t>Consult Tracker for mitigations</a:t>
            </a:r>
          </a:p>
          <a:p>
            <a:pPr marL="571500" indent="-571500">
              <a:buFont typeface="Arial" panose="020B0604020202020204" pitchFamily="34" charset="0"/>
              <a:buChar char="•"/>
            </a:pPr>
            <a:endParaRPr lang="en-US" sz="3600" dirty="0">
              <a:solidFill>
                <a:schemeClr val="bg1"/>
              </a:solidFill>
            </a:endParaRPr>
          </a:p>
        </p:txBody>
      </p:sp>
      <p:pic>
        <p:nvPicPr>
          <p:cNvPr id="3" name="Picture 2">
            <a:extLst>
              <a:ext uri="{FF2B5EF4-FFF2-40B4-BE49-F238E27FC236}">
                <a16:creationId xmlns:a16="http://schemas.microsoft.com/office/drawing/2014/main" id="{99B8BCE8-F7A8-60CC-7EF1-BED0F43A9AF3}"/>
              </a:ext>
            </a:extLst>
          </p:cNvPr>
          <p:cNvPicPr>
            <a:picLocks noChangeAspect="1"/>
          </p:cNvPicPr>
          <p:nvPr/>
        </p:nvPicPr>
        <p:blipFill>
          <a:blip r:embed="rId3"/>
          <a:stretch>
            <a:fillRect/>
          </a:stretch>
        </p:blipFill>
        <p:spPr>
          <a:xfrm>
            <a:off x="17814576" y="14097387"/>
            <a:ext cx="1410904" cy="3121316"/>
          </a:xfrm>
          <a:prstGeom prst="rect">
            <a:avLst/>
          </a:prstGeom>
          <a:solidFill>
            <a:schemeClr val="tx1"/>
          </a:solidFill>
        </p:spPr>
      </p:pic>
      <p:sp>
        <p:nvSpPr>
          <p:cNvPr id="4" name="Rectangle: Rounded Corners 90">
            <a:extLst>
              <a:ext uri="{FF2B5EF4-FFF2-40B4-BE49-F238E27FC236}">
                <a16:creationId xmlns:a16="http://schemas.microsoft.com/office/drawing/2014/main" id="{68664F9D-D2EC-F0EF-3CA8-84BC31967DB7}"/>
              </a:ext>
            </a:extLst>
          </p:cNvPr>
          <p:cNvSpPr/>
          <p:nvPr/>
        </p:nvSpPr>
        <p:spPr>
          <a:xfrm>
            <a:off x="1492204" y="19035055"/>
            <a:ext cx="34467260" cy="1215384"/>
          </a:xfrm>
          <a:prstGeom prst="roundRect">
            <a:avLst>
              <a:gd name="adj" fmla="val 38687"/>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Row Hammer Mitigations Issued During Refresh </a:t>
            </a:r>
            <a:r>
              <a:rPr lang="en-US" sz="6000" b="1" dirty="0">
                <a:solidFill>
                  <a:schemeClr val="bg1"/>
                </a:solidFill>
                <a:sym typeface="Wingdings" pitchFamily="2" charset="2"/>
              </a:rPr>
              <a:t> Mitigation Rate = </a:t>
            </a:r>
            <a:r>
              <a:rPr lang="en-US" sz="6000" b="1" dirty="0">
                <a:solidFill>
                  <a:schemeClr val="bg1"/>
                </a:solidFill>
              </a:rPr>
              <a:t>1 / 79 ACTs</a:t>
            </a:r>
          </a:p>
        </p:txBody>
      </p:sp>
      <p:grpSp>
        <p:nvGrpSpPr>
          <p:cNvPr id="109" name="Group 108">
            <a:extLst>
              <a:ext uri="{FF2B5EF4-FFF2-40B4-BE49-F238E27FC236}">
                <a16:creationId xmlns:a16="http://schemas.microsoft.com/office/drawing/2014/main" id="{2D12D72C-49F2-7C4F-EC8C-BC15B6BFAC31}"/>
              </a:ext>
            </a:extLst>
          </p:cNvPr>
          <p:cNvGrpSpPr/>
          <p:nvPr/>
        </p:nvGrpSpPr>
        <p:grpSpPr>
          <a:xfrm>
            <a:off x="8546475" y="12202029"/>
            <a:ext cx="19603554" cy="1561442"/>
            <a:chOff x="4273237" y="7133402"/>
            <a:chExt cx="9801777" cy="780721"/>
          </a:xfrm>
        </p:grpSpPr>
        <p:sp>
          <p:nvSpPr>
            <p:cNvPr id="111" name="Right Brace 110">
              <a:extLst>
                <a:ext uri="{FF2B5EF4-FFF2-40B4-BE49-F238E27FC236}">
                  <a16:creationId xmlns:a16="http://schemas.microsoft.com/office/drawing/2014/main" id="{FE10EA3E-EF3A-9D76-A2B0-BFD4BD8738B0}"/>
                </a:ext>
              </a:extLst>
            </p:cNvPr>
            <p:cNvSpPr/>
            <p:nvPr/>
          </p:nvSpPr>
          <p:spPr>
            <a:xfrm rot="5400000" flipV="1">
              <a:off x="4558680"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2" name="TextBox 111">
              <a:extLst>
                <a:ext uri="{FF2B5EF4-FFF2-40B4-BE49-F238E27FC236}">
                  <a16:creationId xmlns:a16="http://schemas.microsoft.com/office/drawing/2014/main" id="{E176D6CF-D2D7-A12C-2D4A-FEC6DEE6D2C5}"/>
                </a:ext>
              </a:extLst>
            </p:cNvPr>
            <p:cNvSpPr txBox="1"/>
            <p:nvPr/>
          </p:nvSpPr>
          <p:spPr>
            <a:xfrm>
              <a:off x="4273237"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13" name="Right Brace 112">
              <a:extLst>
                <a:ext uri="{FF2B5EF4-FFF2-40B4-BE49-F238E27FC236}">
                  <a16:creationId xmlns:a16="http://schemas.microsoft.com/office/drawing/2014/main" id="{039B9731-0BAB-0FD3-2ABF-CC87651012E9}"/>
                </a:ext>
              </a:extLst>
            </p:cNvPr>
            <p:cNvSpPr/>
            <p:nvPr/>
          </p:nvSpPr>
          <p:spPr>
            <a:xfrm rot="5400000" flipV="1">
              <a:off x="8951334"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4" name="TextBox 113">
              <a:extLst>
                <a:ext uri="{FF2B5EF4-FFF2-40B4-BE49-F238E27FC236}">
                  <a16:creationId xmlns:a16="http://schemas.microsoft.com/office/drawing/2014/main" id="{95385E75-9C3C-7289-F0DC-1AEE0C9E2510}"/>
                </a:ext>
              </a:extLst>
            </p:cNvPr>
            <p:cNvSpPr txBox="1"/>
            <p:nvPr/>
          </p:nvSpPr>
          <p:spPr>
            <a:xfrm>
              <a:off x="8740570"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17" name="Right Brace 116">
              <a:extLst>
                <a:ext uri="{FF2B5EF4-FFF2-40B4-BE49-F238E27FC236}">
                  <a16:creationId xmlns:a16="http://schemas.microsoft.com/office/drawing/2014/main" id="{C241BA53-7988-B2E2-8256-D0B731E02F78}"/>
                </a:ext>
              </a:extLst>
            </p:cNvPr>
            <p:cNvSpPr/>
            <p:nvPr/>
          </p:nvSpPr>
          <p:spPr>
            <a:xfrm rot="5400000" flipV="1">
              <a:off x="13346257"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8" name="TextBox 117">
              <a:extLst>
                <a:ext uri="{FF2B5EF4-FFF2-40B4-BE49-F238E27FC236}">
                  <a16:creationId xmlns:a16="http://schemas.microsoft.com/office/drawing/2014/main" id="{3AABF263-E8EB-1183-CA09-0BE56A7945B4}"/>
                </a:ext>
              </a:extLst>
            </p:cNvPr>
            <p:cNvSpPr txBox="1"/>
            <p:nvPr/>
          </p:nvSpPr>
          <p:spPr>
            <a:xfrm>
              <a:off x="13135493"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grpSp>
      <p:sp>
        <p:nvSpPr>
          <p:cNvPr id="128" name="Right Brace 127">
            <a:extLst>
              <a:ext uri="{FF2B5EF4-FFF2-40B4-BE49-F238E27FC236}">
                <a16:creationId xmlns:a16="http://schemas.microsoft.com/office/drawing/2014/main" id="{7D8CEC71-2EFE-6C96-3873-A46979F802EF}"/>
              </a:ext>
            </a:extLst>
          </p:cNvPr>
          <p:cNvSpPr/>
          <p:nvPr/>
        </p:nvSpPr>
        <p:spPr>
          <a:xfrm rot="16200000">
            <a:off x="4867502"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3" name="TextBox 132">
            <a:extLst>
              <a:ext uri="{FF2B5EF4-FFF2-40B4-BE49-F238E27FC236}">
                <a16:creationId xmlns:a16="http://schemas.microsoft.com/office/drawing/2014/main" id="{8FF62102-7174-138D-5334-E01178B2500B}"/>
              </a:ext>
            </a:extLst>
          </p:cNvPr>
          <p:cNvSpPr txBox="1"/>
          <p:nvPr/>
        </p:nvSpPr>
        <p:spPr>
          <a:xfrm>
            <a:off x="4427208"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sp>
        <p:nvSpPr>
          <p:cNvPr id="143" name="Right Brace 142">
            <a:extLst>
              <a:ext uri="{FF2B5EF4-FFF2-40B4-BE49-F238E27FC236}">
                <a16:creationId xmlns:a16="http://schemas.microsoft.com/office/drawing/2014/main" id="{20964B22-BFF1-014C-5248-72507589DD58}"/>
              </a:ext>
            </a:extLst>
          </p:cNvPr>
          <p:cNvSpPr/>
          <p:nvPr/>
        </p:nvSpPr>
        <p:spPr>
          <a:xfrm rot="16200000">
            <a:off x="13652810"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4" name="TextBox 143">
            <a:extLst>
              <a:ext uri="{FF2B5EF4-FFF2-40B4-BE49-F238E27FC236}">
                <a16:creationId xmlns:a16="http://schemas.microsoft.com/office/drawing/2014/main" id="{C1C660B2-1854-E1D1-6482-468A60A0165B}"/>
              </a:ext>
            </a:extLst>
          </p:cNvPr>
          <p:cNvSpPr txBox="1"/>
          <p:nvPr/>
        </p:nvSpPr>
        <p:spPr>
          <a:xfrm>
            <a:off x="13212516"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sp>
        <p:nvSpPr>
          <p:cNvPr id="145" name="Right Brace 144">
            <a:extLst>
              <a:ext uri="{FF2B5EF4-FFF2-40B4-BE49-F238E27FC236}">
                <a16:creationId xmlns:a16="http://schemas.microsoft.com/office/drawing/2014/main" id="{EF7A551A-C322-9E69-3B3F-EF74C85D6478}"/>
              </a:ext>
            </a:extLst>
          </p:cNvPr>
          <p:cNvSpPr/>
          <p:nvPr/>
        </p:nvSpPr>
        <p:spPr>
          <a:xfrm rot="16200000">
            <a:off x="22442656"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6" name="TextBox 145">
            <a:extLst>
              <a:ext uri="{FF2B5EF4-FFF2-40B4-BE49-F238E27FC236}">
                <a16:creationId xmlns:a16="http://schemas.microsoft.com/office/drawing/2014/main" id="{F20EE4D9-C3CE-D4ED-64FD-E830B107475A}"/>
              </a:ext>
            </a:extLst>
          </p:cNvPr>
          <p:cNvSpPr txBox="1"/>
          <p:nvPr/>
        </p:nvSpPr>
        <p:spPr>
          <a:xfrm>
            <a:off x="22002362"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grpSp>
        <p:nvGrpSpPr>
          <p:cNvPr id="147" name="Group 146">
            <a:extLst>
              <a:ext uri="{FF2B5EF4-FFF2-40B4-BE49-F238E27FC236}">
                <a16:creationId xmlns:a16="http://schemas.microsoft.com/office/drawing/2014/main" id="{E9A9799D-D150-0244-AFF6-5B884FB45669}"/>
              </a:ext>
            </a:extLst>
          </p:cNvPr>
          <p:cNvGrpSpPr/>
          <p:nvPr/>
        </p:nvGrpSpPr>
        <p:grpSpPr>
          <a:xfrm>
            <a:off x="1152357" y="10481166"/>
            <a:ext cx="7608780" cy="862634"/>
            <a:chOff x="576178" y="6346122"/>
            <a:chExt cx="3804390" cy="431317"/>
          </a:xfrm>
        </p:grpSpPr>
        <p:cxnSp>
          <p:nvCxnSpPr>
            <p:cNvPr id="148" name="Straight Arrow Connector 147">
              <a:extLst>
                <a:ext uri="{FF2B5EF4-FFF2-40B4-BE49-F238E27FC236}">
                  <a16:creationId xmlns:a16="http://schemas.microsoft.com/office/drawing/2014/main" id="{21B1CD55-31FF-DBCB-3BC1-F8D3945F532E}"/>
                </a:ext>
              </a:extLst>
            </p:cNvPr>
            <p:cNvCxnSpPr>
              <a:cxnSpLocks/>
            </p:cNvCxnSpPr>
            <p:nvPr/>
          </p:nvCxnSpPr>
          <p:spPr>
            <a:xfrm>
              <a:off x="576178" y="6588402"/>
              <a:ext cx="3804390" cy="0"/>
            </a:xfrm>
            <a:prstGeom prst="straightConnector1">
              <a:avLst/>
            </a:prstGeom>
            <a:ln w="139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02310D0D-9A3F-0883-145C-E3A05BE80659}"/>
                </a:ext>
              </a:extLst>
            </p:cNvPr>
            <p:cNvSpPr/>
            <p:nvPr/>
          </p:nvSpPr>
          <p:spPr>
            <a:xfrm>
              <a:off x="1385458" y="6346122"/>
              <a:ext cx="2507567" cy="431317"/>
            </a:xfrm>
            <a:prstGeom prst="rect">
              <a:avLst/>
            </a:prstGeom>
            <a:solidFill>
              <a:schemeClr val="tx1"/>
            </a:solid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rPr>
                <a:t>~79 ACTs</a:t>
              </a:r>
            </a:p>
          </p:txBody>
        </p:sp>
      </p:grpSp>
    </p:spTree>
    <p:extLst>
      <p:ext uri="{BB962C8B-B14F-4D97-AF65-F5344CB8AC3E}">
        <p14:creationId xmlns:p14="http://schemas.microsoft.com/office/powerpoint/2010/main" val="698334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solidFill>
                  <a:srgbClr val="FF0000"/>
                </a:solidFill>
              </a:rPr>
              <a:t>Proposal:</a:t>
            </a:r>
            <a:r>
              <a:rPr lang="en-US" sz="8800" dirty="0"/>
              <a:t>  Probabilistic In-DRAM Tracker (</a:t>
            </a:r>
            <a:r>
              <a:rPr lang="en-US" sz="8800" dirty="0" err="1"/>
              <a:t>PrIDE</a:t>
            </a:r>
            <a:r>
              <a:rPr lang="en-US" sz="8800" dirty="0"/>
              <a:t>)</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D05655-52AD-74DE-46BC-FBEE6B83051F}"/>
                  </a:ext>
                </a:extLst>
              </p:cNvPr>
              <p:cNvSpPr txBox="1"/>
              <p:nvPr/>
            </p:nvSpPr>
            <p:spPr>
              <a:xfrm>
                <a:off x="1254043" y="15900978"/>
                <a:ext cx="34067916" cy="35269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9600" b="1" u="sng" dirty="0">
                    <a:solidFill>
                      <a:schemeClr val="bg1"/>
                    </a:solidFill>
                    <a:latin typeface="Trebuchet MS" panose="020B0603020202020204" pitchFamily="34" charset="0"/>
                  </a:rPr>
                  <a:t>Insight:</a:t>
                </a:r>
                <a:r>
                  <a:rPr lang="en-US" sz="9600" b="1" dirty="0">
                    <a:solidFill>
                      <a:schemeClr val="bg1"/>
                    </a:solidFill>
                    <a:latin typeface="Trebuchet MS" panose="020B0603020202020204" pitchFamily="34" charset="0"/>
                  </a:rPr>
                  <a:t>  Tracker Insertion Rate Must Match Mitigation Rate</a:t>
                </a:r>
              </a:p>
              <a:p>
                <a:pPr algn="ctr">
                  <a:lnSpc>
                    <a:spcPct val="90000"/>
                  </a:lnSpc>
                </a:pPr>
                <a:endParaRPr lang="en-US" sz="3600" b="1" dirty="0">
                  <a:solidFill>
                    <a:schemeClr val="bg1"/>
                  </a:solidFill>
                  <a:latin typeface="Trebuchet MS" panose="020B0603020202020204" pitchFamily="34" charset="0"/>
                </a:endParaRPr>
              </a:p>
              <a:p>
                <a:pPr algn="ctr">
                  <a:lnSpc>
                    <a:spcPct val="90000"/>
                  </a:lnSpc>
                </a:pPr>
                <a:r>
                  <a:rPr lang="en-US" sz="7200" b="1" dirty="0">
                    <a:solidFill>
                      <a:schemeClr val="bg1"/>
                    </a:solidFill>
                    <a:latin typeface="Trebuchet MS" panose="020B0603020202020204" pitchFamily="34" charset="0"/>
                  </a:rPr>
                  <a:t> ‘p’ = </a:t>
                </a:r>
                <a14:m>
                  <m:oMath xmlns:m="http://schemas.openxmlformats.org/officeDocument/2006/math">
                    <m:f>
                      <m:fPr>
                        <m:ctrlPr>
                          <a:rPr lang="en-US" sz="7200" b="1" i="1" smtClean="0">
                            <a:solidFill>
                              <a:schemeClr val="bg1"/>
                            </a:solidFill>
                            <a:latin typeface="Cambria Math" panose="02040503050406030204" pitchFamily="18" charset="0"/>
                          </a:rPr>
                        </m:ctrlPr>
                      </m:fPr>
                      <m:num>
                        <m:r>
                          <a:rPr lang="en-US" sz="7200" b="1" i="1" smtClean="0">
                            <a:solidFill>
                              <a:schemeClr val="bg1"/>
                            </a:solidFill>
                            <a:latin typeface="Cambria Math" panose="02040503050406030204" pitchFamily="18" charset="0"/>
                          </a:rPr>
                          <m:t>𝟏</m:t>
                        </m:r>
                      </m:num>
                      <m:den>
                        <m:r>
                          <a:rPr lang="en-US" sz="7200" b="1" i="1" smtClean="0">
                            <a:solidFill>
                              <a:schemeClr val="bg1"/>
                            </a:solidFill>
                            <a:latin typeface="Cambria Math" panose="02040503050406030204" pitchFamily="18" charset="0"/>
                          </a:rPr>
                          <m:t>𝑴𝒂𝒙</m:t>
                        </m:r>
                        <m:r>
                          <a:rPr lang="en-US" sz="7200" b="1" i="1" smtClean="0">
                            <a:solidFill>
                              <a:schemeClr val="bg1"/>
                            </a:solidFill>
                            <a:latin typeface="Cambria Math" panose="02040503050406030204" pitchFamily="18" charset="0"/>
                          </a:rPr>
                          <m:t> </m:t>
                        </m:r>
                        <m:r>
                          <a:rPr lang="en-US" sz="7200" b="1" i="1" smtClean="0">
                            <a:solidFill>
                              <a:schemeClr val="bg1"/>
                            </a:solidFill>
                            <a:latin typeface="Cambria Math" panose="02040503050406030204" pitchFamily="18" charset="0"/>
                          </a:rPr>
                          <m:t>𝑨𝑪𝑻𝒔</m:t>
                        </m:r>
                        <m:r>
                          <a:rPr lang="en-US" sz="7200" b="1" i="1" smtClean="0">
                            <a:solidFill>
                              <a:schemeClr val="bg1"/>
                            </a:solidFill>
                            <a:latin typeface="Cambria Math" panose="02040503050406030204" pitchFamily="18" charset="0"/>
                          </a:rPr>
                          <m:t> </m:t>
                        </m:r>
                        <m:r>
                          <a:rPr lang="en-US" sz="7200" b="1" i="1" smtClean="0">
                            <a:solidFill>
                              <a:schemeClr val="bg1"/>
                            </a:solidFill>
                            <a:latin typeface="Cambria Math" panose="02040503050406030204" pitchFamily="18" charset="0"/>
                          </a:rPr>
                          <m:t>𝒑𝒆𝒓</m:t>
                        </m:r>
                        <m:r>
                          <a:rPr lang="en-US" sz="7200" b="1" i="1" smtClean="0">
                            <a:solidFill>
                              <a:schemeClr val="bg1"/>
                            </a:solidFill>
                            <a:latin typeface="Cambria Math" panose="02040503050406030204" pitchFamily="18" charset="0"/>
                          </a:rPr>
                          <m:t> </m:t>
                        </m:r>
                        <m:r>
                          <a:rPr lang="en-US" sz="7200" b="1" i="1" smtClean="0">
                            <a:solidFill>
                              <a:schemeClr val="bg1"/>
                            </a:solidFill>
                            <a:latin typeface="Cambria Math" panose="02040503050406030204" pitchFamily="18" charset="0"/>
                          </a:rPr>
                          <m:t>𝑻𝑹𝑬𝑭𝑰</m:t>
                        </m:r>
                      </m:den>
                    </m:f>
                  </m:oMath>
                </a14:m>
                <a:r>
                  <a:rPr lang="en-US" sz="7200" b="1" dirty="0">
                    <a:solidFill>
                      <a:schemeClr val="bg1"/>
                    </a:solidFill>
                    <a:latin typeface="Trebuchet MS" panose="020B0603020202020204" pitchFamily="34" charset="0"/>
                  </a:rPr>
                  <a:t> =  </a:t>
                </a:r>
                <a14:m>
                  <m:oMath xmlns:m="http://schemas.openxmlformats.org/officeDocument/2006/math">
                    <m:f>
                      <m:fPr>
                        <m:ctrlPr>
                          <a:rPr lang="en-US" sz="7200" b="1" i="1">
                            <a:solidFill>
                              <a:schemeClr val="bg1"/>
                            </a:solidFill>
                            <a:latin typeface="Cambria Math" panose="02040503050406030204" pitchFamily="18" charset="0"/>
                          </a:rPr>
                        </m:ctrlPr>
                      </m:fPr>
                      <m:num>
                        <m:r>
                          <a:rPr lang="en-US" sz="7200" b="1" i="1">
                            <a:solidFill>
                              <a:schemeClr val="bg1"/>
                            </a:solidFill>
                            <a:latin typeface="Cambria Math" panose="02040503050406030204" pitchFamily="18" charset="0"/>
                          </a:rPr>
                          <m:t>𝟏</m:t>
                        </m:r>
                      </m:num>
                      <m:den>
                        <m:r>
                          <a:rPr lang="en-US" sz="7200" b="1" i="1">
                            <a:solidFill>
                              <a:schemeClr val="bg1"/>
                            </a:solidFill>
                            <a:latin typeface="Cambria Math" panose="02040503050406030204" pitchFamily="18" charset="0"/>
                          </a:rPr>
                          <m:t>𝟕𝟗</m:t>
                        </m:r>
                      </m:den>
                    </m:f>
                  </m:oMath>
                </a14:m>
                <a:endParaRPr lang="en-US" sz="7200" b="1" dirty="0">
                  <a:solidFill>
                    <a:schemeClr val="bg1"/>
                  </a:solidFill>
                  <a:latin typeface="Trebuchet MS" panose="020B0603020202020204" pitchFamily="34" charset="0"/>
                </a:endParaRPr>
              </a:p>
            </p:txBody>
          </p:sp>
        </mc:Choice>
        <mc:Fallback xmlns="">
          <p:sp>
            <p:nvSpPr>
              <p:cNvPr id="34" name="TextBox 33">
                <a:extLst>
                  <a:ext uri="{FF2B5EF4-FFF2-40B4-BE49-F238E27FC236}">
                    <a16:creationId xmlns:a16="http://schemas.microsoft.com/office/drawing/2014/main" id="{4FD05655-52AD-74DE-46BC-FBEE6B83051F}"/>
                  </a:ext>
                </a:extLst>
              </p:cNvPr>
              <p:cNvSpPr txBox="1">
                <a:spLocks noRot="1" noChangeAspect="1" noMove="1" noResize="1" noEditPoints="1" noAdjustHandles="1" noChangeArrowheads="1" noChangeShapeType="1" noTextEdit="1"/>
              </p:cNvSpPr>
              <p:nvPr/>
            </p:nvSpPr>
            <p:spPr>
              <a:xfrm>
                <a:off x="1254043" y="15900978"/>
                <a:ext cx="34067916" cy="3526928"/>
              </a:xfrm>
              <a:prstGeom prst="rect">
                <a:avLst/>
              </a:prstGeom>
              <a:blipFill>
                <a:blip r:embed="rId3"/>
                <a:stretch>
                  <a:fillRect l="-969" t="-12545" r="-969" b="-8244"/>
                </a:stretch>
              </a:blipFill>
              <a:ln w="12700">
                <a:noFill/>
              </a:ln>
            </p:spPr>
            <p:txBody>
              <a:bodyPr/>
              <a:lstStyle/>
              <a:p>
                <a:r>
                  <a:rPr lang="en-US">
                    <a:noFill/>
                  </a:rPr>
                  <a:t> </a:t>
                </a:r>
              </a:p>
            </p:txBody>
          </p:sp>
        </mc:Fallback>
      </mc:AlternateContent>
      <p:sp>
        <p:nvSpPr>
          <p:cNvPr id="36" name="Rectangle: Rounded Corners 4">
            <a:extLst>
              <a:ext uri="{FF2B5EF4-FFF2-40B4-BE49-F238E27FC236}">
                <a16:creationId xmlns:a16="http://schemas.microsoft.com/office/drawing/2014/main" id="{F75CD015-53F2-E815-DCD9-E499DFE2F938}"/>
              </a:ext>
            </a:extLst>
          </p:cNvPr>
          <p:cNvSpPr/>
          <p:nvPr/>
        </p:nvSpPr>
        <p:spPr>
          <a:xfrm>
            <a:off x="1023618" y="15506700"/>
            <a:ext cx="34676082" cy="4299177"/>
          </a:xfrm>
          <a:prstGeom prst="roundRect">
            <a:avLst>
              <a:gd name="adj" fmla="val 2818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nvGrpSpPr>
          <p:cNvPr id="4" name="Group 3">
            <a:extLst>
              <a:ext uri="{FF2B5EF4-FFF2-40B4-BE49-F238E27FC236}">
                <a16:creationId xmlns:a16="http://schemas.microsoft.com/office/drawing/2014/main" id="{DCE03937-DFE1-1608-937F-C72850C7259C}"/>
              </a:ext>
            </a:extLst>
          </p:cNvPr>
          <p:cNvGrpSpPr/>
          <p:nvPr/>
        </p:nvGrpSpPr>
        <p:grpSpPr>
          <a:xfrm>
            <a:off x="1204452" y="5467349"/>
            <a:ext cx="34217631" cy="8692708"/>
            <a:chOff x="1204452" y="5467349"/>
            <a:chExt cx="34217631" cy="8692708"/>
          </a:xfrm>
        </p:grpSpPr>
        <p:cxnSp>
          <p:nvCxnSpPr>
            <p:cNvPr id="32" name="Straight Arrow Connector 31">
              <a:extLst>
                <a:ext uri="{FF2B5EF4-FFF2-40B4-BE49-F238E27FC236}">
                  <a16:creationId xmlns:a16="http://schemas.microsoft.com/office/drawing/2014/main" id="{55EA0DE8-FE38-2078-E694-B6B7AD4676A7}"/>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Rounded Corners 3">
              <a:extLst>
                <a:ext uri="{FF2B5EF4-FFF2-40B4-BE49-F238E27FC236}">
                  <a16:creationId xmlns:a16="http://schemas.microsoft.com/office/drawing/2014/main" id="{2D9BB83A-A6F6-C6E2-4A41-5A17F3471E75}"/>
                </a:ext>
              </a:extLst>
            </p:cNvPr>
            <p:cNvSpPr/>
            <p:nvPr/>
          </p:nvSpPr>
          <p:spPr>
            <a:xfrm>
              <a:off x="6851165"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p:txBody>
        </p:sp>
        <p:grpSp>
          <p:nvGrpSpPr>
            <p:cNvPr id="37" name="Group 36">
              <a:extLst>
                <a:ext uri="{FF2B5EF4-FFF2-40B4-BE49-F238E27FC236}">
                  <a16:creationId xmlns:a16="http://schemas.microsoft.com/office/drawing/2014/main" id="{8A4282B8-B903-A5ED-7787-10E35939468F}"/>
                </a:ext>
              </a:extLst>
            </p:cNvPr>
            <p:cNvGrpSpPr/>
            <p:nvPr/>
          </p:nvGrpSpPr>
          <p:grpSpPr>
            <a:xfrm rot="5400000" flipH="1">
              <a:off x="17070945" y="2143423"/>
              <a:ext cx="6062808" cy="12710660"/>
              <a:chOff x="18725837" y="4389120"/>
              <a:chExt cx="6062808" cy="12710660"/>
            </a:xfrm>
          </p:grpSpPr>
          <p:sp>
            <p:nvSpPr>
              <p:cNvPr id="43" name="Rectangle 42">
                <a:extLst>
                  <a:ext uri="{FF2B5EF4-FFF2-40B4-BE49-F238E27FC236}">
                    <a16:creationId xmlns:a16="http://schemas.microsoft.com/office/drawing/2014/main" id="{9C9E8F79-189D-B5EF-FC9D-89230B0C89DD}"/>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4" name="Rectangle 43">
                <a:extLst>
                  <a:ext uri="{FF2B5EF4-FFF2-40B4-BE49-F238E27FC236}">
                    <a16:creationId xmlns:a16="http://schemas.microsoft.com/office/drawing/2014/main" id="{68B8EA20-D215-91BD-F4D5-922322504244}"/>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5" name="Rectangle 44">
                <a:extLst>
                  <a:ext uri="{FF2B5EF4-FFF2-40B4-BE49-F238E27FC236}">
                    <a16:creationId xmlns:a16="http://schemas.microsoft.com/office/drawing/2014/main" id="{9EAC5DF2-2E41-61BD-C536-CAF72BF51E67}"/>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6" name="Rectangle 45">
                <a:extLst>
                  <a:ext uri="{FF2B5EF4-FFF2-40B4-BE49-F238E27FC236}">
                    <a16:creationId xmlns:a16="http://schemas.microsoft.com/office/drawing/2014/main" id="{5CC26346-D191-1935-4AAE-0821AB73E844}"/>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7" name="Rectangle 46">
                <a:extLst>
                  <a:ext uri="{FF2B5EF4-FFF2-40B4-BE49-F238E27FC236}">
                    <a16:creationId xmlns:a16="http://schemas.microsoft.com/office/drawing/2014/main" id="{6B12D60D-670E-9340-B5EB-03FA0190EC41}"/>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8" name="Rectangle 47">
                <a:extLst>
                  <a:ext uri="{FF2B5EF4-FFF2-40B4-BE49-F238E27FC236}">
                    <a16:creationId xmlns:a16="http://schemas.microsoft.com/office/drawing/2014/main" id="{AB84C964-2F20-79B6-8B95-A553F7613AE2}"/>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0E523EE0-7C2A-B171-EB93-1364B78BE550}"/>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FC64F650-E12F-A142-66C7-97AF9FD059B0}"/>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6DFB4B43-7C3B-336F-3377-F03998F4D0B5}"/>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F11899F8-7581-33A0-FA2A-4E7632C3EEB2}"/>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D3F42677-14B4-4F62-A556-8AE140B852EE}"/>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1EAA64DB-394A-F5CD-FA34-BD3304009A01}"/>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9A3DA0B9-0D8C-4BEC-3DF2-A5AC3BB1527D}"/>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78AD870F-8419-9E71-5AB3-6D05F105609E}"/>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900A28C7-4918-B131-D0FB-38703C9E6EF2}"/>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8D86C4CB-E9B1-D618-9111-5B8CDD98FA8C}"/>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9" name="TextBox 58">
                <a:extLst>
                  <a:ext uri="{FF2B5EF4-FFF2-40B4-BE49-F238E27FC236}">
                    <a16:creationId xmlns:a16="http://schemas.microsoft.com/office/drawing/2014/main" id="{E8DE20B5-2119-2D00-A841-D42341C01738}"/>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38" name="Straight Arrow Connector 37">
              <a:extLst>
                <a:ext uri="{FF2B5EF4-FFF2-40B4-BE49-F238E27FC236}">
                  <a16:creationId xmlns:a16="http://schemas.microsoft.com/office/drawing/2014/main" id="{A3899EDE-2D59-D79E-1229-62306194C24B}"/>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0FA387E-33E3-0243-065F-7980AD1C05B3}"/>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811048E7-25E3-F903-2241-5A31B49672D8}"/>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41" name="Rounded Rectangle 40">
              <a:extLst>
                <a:ext uri="{FF2B5EF4-FFF2-40B4-BE49-F238E27FC236}">
                  <a16:creationId xmlns:a16="http://schemas.microsoft.com/office/drawing/2014/main" id="{B35E2558-13AC-88A6-BA3F-DFC4385C546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42" name="Rounded Rectangle 41">
              <a:extLst>
                <a:ext uri="{FF2B5EF4-FFF2-40B4-BE49-F238E27FC236}">
                  <a16:creationId xmlns:a16="http://schemas.microsoft.com/office/drawing/2014/main" id="{F8AEAED3-ACB0-28B1-C029-5B0261E46970}"/>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B6AD2D-B9C6-0E0D-1FE5-C18376EAD900}"/>
                  </a:ext>
                </a:extLst>
              </p:cNvPr>
              <p:cNvSpPr txBox="1"/>
              <p:nvPr/>
            </p:nvSpPr>
            <p:spPr>
              <a:xfrm>
                <a:off x="6649989" y="9314936"/>
                <a:ext cx="3274679" cy="15727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7200" b="1" dirty="0">
                    <a:solidFill>
                      <a:schemeClr val="bg1"/>
                    </a:solidFill>
                    <a:latin typeface="Trebuchet MS" panose="020B0603020202020204" pitchFamily="34" charset="0"/>
                  </a:rPr>
                  <a:t>‘p’ = </a:t>
                </a:r>
                <a14:m>
                  <m:oMath xmlns:m="http://schemas.openxmlformats.org/officeDocument/2006/math">
                    <m:f>
                      <m:fPr>
                        <m:ctrlPr>
                          <a:rPr lang="en-US" sz="7200" b="1" i="1">
                            <a:solidFill>
                              <a:schemeClr val="bg1"/>
                            </a:solidFill>
                            <a:latin typeface="Cambria Math" panose="02040503050406030204" pitchFamily="18" charset="0"/>
                          </a:rPr>
                        </m:ctrlPr>
                      </m:fPr>
                      <m:num>
                        <m:r>
                          <a:rPr lang="en-US" sz="7200" b="1" i="1">
                            <a:solidFill>
                              <a:schemeClr val="bg1"/>
                            </a:solidFill>
                            <a:latin typeface="Cambria Math" panose="02040503050406030204" pitchFamily="18" charset="0"/>
                          </a:rPr>
                          <m:t>𝟏</m:t>
                        </m:r>
                      </m:num>
                      <m:den>
                        <m:r>
                          <a:rPr lang="en-US" sz="7200" b="1" i="1">
                            <a:solidFill>
                              <a:schemeClr val="bg1"/>
                            </a:solidFill>
                            <a:latin typeface="Cambria Math" panose="02040503050406030204" pitchFamily="18" charset="0"/>
                          </a:rPr>
                          <m:t>𝟕𝟗</m:t>
                        </m:r>
                      </m:den>
                    </m:f>
                  </m:oMath>
                </a14:m>
                <a:endParaRPr lang="en-US" sz="7200" b="1" dirty="0">
                  <a:solidFill>
                    <a:schemeClr val="bg1"/>
                  </a:solidFill>
                  <a:latin typeface="Trebuchet MS" panose="020B0603020202020204" pitchFamily="34" charset="0"/>
                </a:endParaRPr>
              </a:p>
            </p:txBody>
          </p:sp>
        </mc:Choice>
        <mc:Fallback xmlns="">
          <p:sp>
            <p:nvSpPr>
              <p:cNvPr id="5" name="TextBox 4">
                <a:extLst>
                  <a:ext uri="{FF2B5EF4-FFF2-40B4-BE49-F238E27FC236}">
                    <a16:creationId xmlns:a16="http://schemas.microsoft.com/office/drawing/2014/main" id="{54B6AD2D-B9C6-0E0D-1FE5-C18376EAD900}"/>
                  </a:ext>
                </a:extLst>
              </p:cNvPr>
              <p:cNvSpPr txBox="1">
                <a:spLocks noRot="1" noChangeAspect="1" noMove="1" noResize="1" noEditPoints="1" noAdjustHandles="1" noChangeArrowheads="1" noChangeShapeType="1" noTextEdit="1"/>
              </p:cNvSpPr>
              <p:nvPr/>
            </p:nvSpPr>
            <p:spPr>
              <a:xfrm>
                <a:off x="6649989" y="9314936"/>
                <a:ext cx="3274679" cy="1572738"/>
              </a:xfrm>
              <a:prstGeom prst="rect">
                <a:avLst/>
              </a:prstGeom>
              <a:blipFill>
                <a:blip r:embed="rId4"/>
                <a:stretch>
                  <a:fillRect l="-13514" t="-7200" r="-3861" b="-15200"/>
                </a:stretch>
              </a:blipFill>
              <a:ln w="12700">
                <a:noFill/>
              </a:ln>
            </p:spPr>
            <p:txBody>
              <a:bodyPr/>
              <a:lstStyle/>
              <a:p>
                <a:r>
                  <a:rPr lang="en-US">
                    <a:noFill/>
                  </a:rPr>
                  <a:t> </a:t>
                </a:r>
              </a:p>
            </p:txBody>
          </p:sp>
        </mc:Fallback>
      </mc:AlternateContent>
    </p:spTree>
    <p:extLst>
      <p:ext uri="{BB962C8B-B14F-4D97-AF65-F5344CB8AC3E}">
        <p14:creationId xmlns:p14="http://schemas.microsoft.com/office/powerpoint/2010/main" val="3247812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Bounding Failure Rate of </a:t>
            </a:r>
            <a:r>
              <a:rPr lang="en-US" sz="8800" dirty="0" err="1"/>
              <a:t>PrIDE</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6600" dirty="0"/>
          </a:p>
        </p:txBody>
      </p:sp>
      <p:sp>
        <p:nvSpPr>
          <p:cNvPr id="4" name="TextBox 3">
            <a:extLst>
              <a:ext uri="{FF2B5EF4-FFF2-40B4-BE49-F238E27FC236}">
                <a16:creationId xmlns:a16="http://schemas.microsoft.com/office/drawing/2014/main" id="{23F3E45D-9C67-5713-E958-C61C955EA388}"/>
              </a:ext>
            </a:extLst>
          </p:cNvPr>
          <p:cNvSpPr txBox="1"/>
          <p:nvPr/>
        </p:nvSpPr>
        <p:spPr>
          <a:xfrm>
            <a:off x="1076491" y="11104317"/>
            <a:ext cx="11897680" cy="2474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Tracker Insertion Failure (TIF)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NOT inserting address</a:t>
            </a:r>
          </a:p>
        </p:txBody>
      </p:sp>
      <p:grpSp>
        <p:nvGrpSpPr>
          <p:cNvPr id="7" name="Group 6">
            <a:extLst>
              <a:ext uri="{FF2B5EF4-FFF2-40B4-BE49-F238E27FC236}">
                <a16:creationId xmlns:a16="http://schemas.microsoft.com/office/drawing/2014/main" id="{55AC7841-8D69-FE77-7099-BFA30674740F}"/>
              </a:ext>
            </a:extLst>
          </p:cNvPr>
          <p:cNvGrpSpPr/>
          <p:nvPr/>
        </p:nvGrpSpPr>
        <p:grpSpPr>
          <a:xfrm>
            <a:off x="1204452" y="5467349"/>
            <a:ext cx="34217631" cy="8692708"/>
            <a:chOff x="1204452" y="5467349"/>
            <a:chExt cx="34217631" cy="8692708"/>
          </a:xfrm>
        </p:grpSpPr>
        <p:cxnSp>
          <p:nvCxnSpPr>
            <p:cNvPr id="8" name="Straight Arrow Connector 7">
              <a:extLst>
                <a:ext uri="{FF2B5EF4-FFF2-40B4-BE49-F238E27FC236}">
                  <a16:creationId xmlns:a16="http://schemas.microsoft.com/office/drawing/2014/main" id="{F9924DCD-3D8C-A144-DFCC-6E12C197B79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Rounded Corners 3">
                  <a:extLst>
                    <a:ext uri="{FF2B5EF4-FFF2-40B4-BE49-F238E27FC236}">
                      <a16:creationId xmlns:a16="http://schemas.microsoft.com/office/drawing/2014/main" id="{76ADF74B-2793-6C36-B77C-182D2C9DAFF4}"/>
                    </a:ext>
                  </a:extLst>
                </p:cNvPr>
                <p:cNvSpPr/>
                <p:nvPr/>
              </p:nvSpPr>
              <p:spPr>
                <a:xfrm>
                  <a:off x="6851165"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9" name="Rectangle: Rounded Corners 3">
                  <a:extLst>
                    <a:ext uri="{FF2B5EF4-FFF2-40B4-BE49-F238E27FC236}">
                      <a16:creationId xmlns:a16="http://schemas.microsoft.com/office/drawing/2014/main" id="{76ADF74B-2793-6C36-B77C-182D2C9DAFF4}"/>
                    </a:ext>
                  </a:extLst>
                </p:cNvPr>
                <p:cNvSpPr>
                  <a:spLocks noRot="1" noChangeAspect="1" noMove="1" noResize="1" noEditPoints="1" noAdjustHandles="1" noChangeArrowheads="1" noChangeShapeType="1" noTextEdit="1"/>
                </p:cNvSpPr>
                <p:nvPr/>
              </p:nvSpPr>
              <p:spPr>
                <a:xfrm>
                  <a:off x="6851165"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8B8AE52-A914-87B2-D8AE-A52F3B3F9CF7}"/>
                </a:ext>
              </a:extLst>
            </p:cNvPr>
            <p:cNvGrpSpPr/>
            <p:nvPr/>
          </p:nvGrpSpPr>
          <p:grpSpPr>
            <a:xfrm rot="5400000" flipH="1">
              <a:off x="17070945" y="2143423"/>
              <a:ext cx="6062808" cy="12710660"/>
              <a:chOff x="18725837" y="4389120"/>
              <a:chExt cx="6062808" cy="12710660"/>
            </a:xfrm>
          </p:grpSpPr>
          <p:sp>
            <p:nvSpPr>
              <p:cNvPr id="16" name="Rectangle 15">
                <a:extLst>
                  <a:ext uri="{FF2B5EF4-FFF2-40B4-BE49-F238E27FC236}">
                    <a16:creationId xmlns:a16="http://schemas.microsoft.com/office/drawing/2014/main" id="{1C28D198-E1BE-38CA-BB24-6C2D1AF805A1}"/>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5019DC44-5BAE-A883-DE22-B2F8AAEA8ABA}"/>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0762475C-873C-5B52-ACB3-3076E3D6F8DB}"/>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E64B3ACC-7AA0-2192-CF47-43B760ADB085}"/>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B119E3C8-E8AA-E001-C048-5A1E562D2C27}"/>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C335ED9B-E8E8-8B13-017D-9B9183E717F8}"/>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5F90FDCA-51D1-0F53-1C6C-1AD27EC2BEDD}"/>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BE1E123D-E8C8-E1B8-0607-7CAE85D6E79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B717F270-7E42-A7ED-067A-7AC6857906DF}"/>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E295A2FC-285C-D335-5E4C-F0012485F89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53731AFC-9916-4B43-3D32-69DF56143CA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69E9D132-9540-7A43-B286-AB23B294B24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1A77156F-AE08-1057-7862-5C3F06BE847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694F6438-7FDE-9DD0-8252-CE8B4F535152}"/>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5BA133C7-A3A0-F99E-A30D-126D6D5E342E}"/>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9" name="Rectangle 58">
                <a:extLst>
                  <a:ext uri="{FF2B5EF4-FFF2-40B4-BE49-F238E27FC236}">
                    <a16:creationId xmlns:a16="http://schemas.microsoft.com/office/drawing/2014/main" id="{72BE8133-0A9F-82E0-1F58-30AFD77F0223}"/>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0" name="TextBox 59">
                <a:extLst>
                  <a:ext uri="{FF2B5EF4-FFF2-40B4-BE49-F238E27FC236}">
                    <a16:creationId xmlns:a16="http://schemas.microsoft.com/office/drawing/2014/main" id="{2AD80866-2C64-C4FB-7590-172B49BA10A2}"/>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11" name="Straight Arrow Connector 10">
              <a:extLst>
                <a:ext uri="{FF2B5EF4-FFF2-40B4-BE49-F238E27FC236}">
                  <a16:creationId xmlns:a16="http://schemas.microsoft.com/office/drawing/2014/main" id="{EAADD36B-6DF9-FA2C-E2B2-CB254F4B96F7}"/>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49C129-28CE-D2DA-2037-86F4159E8BA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92F5105-AE9E-3BAA-B5AA-46C86A9A5481}"/>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4" name="Rounded Rectangle 13">
              <a:extLst>
                <a:ext uri="{FF2B5EF4-FFF2-40B4-BE49-F238E27FC236}">
                  <a16:creationId xmlns:a16="http://schemas.microsoft.com/office/drawing/2014/main" id="{8CB2003E-9BDC-97A9-B02D-5CDDA283029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5" name="Rounded Rectangle 14">
              <a:extLst>
                <a:ext uri="{FF2B5EF4-FFF2-40B4-BE49-F238E27FC236}">
                  <a16:creationId xmlns:a16="http://schemas.microsoft.com/office/drawing/2014/main" id="{63C36D9A-037B-A716-454A-EFDC1FEB45A8}"/>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322BF6-8AA6-FBB2-50DD-50FDFDE22FED}"/>
                  </a:ext>
                </a:extLst>
              </p:cNvPr>
              <p:cNvSpPr txBox="1"/>
              <p:nvPr/>
            </p:nvSpPr>
            <p:spPr>
              <a:xfrm>
                <a:off x="-2292835" y="13941461"/>
                <a:ext cx="18288000" cy="112614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𝑴𝑻𝑻𝑭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sSup>
                        <m:sSupPr>
                          <m:ctrlPr>
                            <a:rPr lang="en-US" sz="6600" b="1" i="1" smtClean="0">
                              <a:solidFill>
                                <a:schemeClr val="bg1"/>
                              </a:solidFill>
                              <a:latin typeface="Cambria Math" panose="02040503050406030204" pitchFamily="18" charset="0"/>
                            </a:rPr>
                          </m:ctrlPr>
                        </m:sSupPr>
                        <m:e>
                          <m:r>
                            <a:rPr lang="en-US" sz="6600" b="1" i="1" smtClean="0">
                              <a:solidFill>
                                <a:schemeClr val="bg1"/>
                              </a:solidFill>
                              <a:latin typeface="Cambria Math" panose="02040503050406030204" pitchFamily="18" charset="0"/>
                            </a:rPr>
                            <m:t>( </m:t>
                          </m:r>
                          <m:r>
                            <a:rPr lang="en-US" sz="6600" b="1" i="1" smtClean="0">
                              <a:solidFill>
                                <a:schemeClr val="bg1"/>
                              </a:solidFill>
                              <a:latin typeface="Cambria Math" panose="02040503050406030204" pitchFamily="18" charset="0"/>
                            </a:rPr>
                            <m:t>𝟏</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𝒑</m:t>
                          </m:r>
                          <m:r>
                            <a:rPr lang="en-US" sz="6600" b="1" i="1" smtClean="0">
                              <a:solidFill>
                                <a:schemeClr val="bg1"/>
                              </a:solidFill>
                              <a:latin typeface="Cambria Math" panose="02040503050406030204" pitchFamily="18" charset="0"/>
                            </a:rPr>
                            <m:t>)</m:t>
                          </m:r>
                        </m:e>
                        <m:sup>
                          <m:r>
                            <a:rPr lang="en-US" sz="6600" b="1" i="1" smtClean="0">
                              <a:solidFill>
                                <a:schemeClr val="bg1"/>
                              </a:solidFill>
                              <a:latin typeface="Cambria Math" panose="02040503050406030204" pitchFamily="18" charset="0"/>
                            </a:rPr>
                            <m:t>𝑻𝑹𝑯</m:t>
                          </m:r>
                        </m:sup>
                      </m:sSup>
                    </m:oMath>
                  </m:oMathPara>
                </a14:m>
                <a:endParaRPr lang="en-US" sz="6600" b="1" dirty="0">
                  <a:solidFill>
                    <a:schemeClr val="bg1"/>
                  </a:solidFill>
                  <a:latin typeface="Trebuchet MS" panose="020B0603020202020204" pitchFamily="34" charset="0"/>
                </a:endParaRPr>
              </a:p>
            </p:txBody>
          </p:sp>
        </mc:Choice>
        <mc:Fallback xmlns="">
          <p:sp>
            <p:nvSpPr>
              <p:cNvPr id="21" name="TextBox 20">
                <a:extLst>
                  <a:ext uri="{FF2B5EF4-FFF2-40B4-BE49-F238E27FC236}">
                    <a16:creationId xmlns:a16="http://schemas.microsoft.com/office/drawing/2014/main" id="{55322BF6-8AA6-FBB2-50DD-50FDFDE22FED}"/>
                  </a:ext>
                </a:extLst>
              </p:cNvPr>
              <p:cNvSpPr txBox="1">
                <a:spLocks noRot="1" noChangeAspect="1" noMove="1" noResize="1" noEditPoints="1" noAdjustHandles="1" noChangeArrowheads="1" noChangeShapeType="1" noTextEdit="1"/>
              </p:cNvSpPr>
              <p:nvPr/>
            </p:nvSpPr>
            <p:spPr>
              <a:xfrm>
                <a:off x="-2292835" y="13941461"/>
                <a:ext cx="18288000" cy="1126142"/>
              </a:xfrm>
              <a:prstGeom prst="rect">
                <a:avLst/>
              </a:prstGeom>
              <a:blipFill>
                <a:blip r:embed="rId4"/>
                <a:stretch>
                  <a:fillRect b="-32222"/>
                </a:stretch>
              </a:blipFill>
            </p:spPr>
            <p:txBody>
              <a:bodyPr/>
              <a:lstStyle/>
              <a:p>
                <a:r>
                  <a:rPr lang="en-US">
                    <a:noFill/>
                  </a:rPr>
                  <a:t> </a:t>
                </a:r>
              </a:p>
            </p:txBody>
          </p:sp>
        </mc:Fallback>
      </mc:AlternateContent>
      <p:sp>
        <p:nvSpPr>
          <p:cNvPr id="6" name="Rectangle: Rounded Corners 20">
            <a:extLst>
              <a:ext uri="{FF2B5EF4-FFF2-40B4-BE49-F238E27FC236}">
                <a16:creationId xmlns:a16="http://schemas.microsoft.com/office/drawing/2014/main" id="{DD63F6D2-C2F7-95B8-539C-7A80AF6C35FC}"/>
              </a:ext>
            </a:extLst>
          </p:cNvPr>
          <p:cNvSpPr/>
          <p:nvPr/>
        </p:nvSpPr>
        <p:spPr>
          <a:xfrm>
            <a:off x="9323442" y="16427984"/>
            <a:ext cx="21437827" cy="2552086"/>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000" dirty="0"/>
          </a:p>
          <a:p>
            <a:pPr lvl="1" algn="ctr"/>
            <a:r>
              <a:rPr lang="en-US" sz="6600" dirty="0"/>
              <a:t>TRH-D</a:t>
            </a:r>
            <a:r>
              <a:rPr lang="en-US" sz="6600" baseline="-25000" dirty="0"/>
              <a:t>TIF</a:t>
            </a:r>
            <a:r>
              <a:rPr lang="en-US" sz="6600" dirty="0"/>
              <a:t> = 1530 (MTTF=10,000 years)</a:t>
            </a:r>
            <a:endParaRPr lang="en-US" sz="8000" b="1" dirty="0">
              <a:solidFill>
                <a:srgbClr val="1481D4"/>
              </a:solidFill>
              <a:latin typeface="Trebuchet MS" panose="020B0603020202020204" pitchFamily="34" charset="0"/>
              <a:cs typeface="NVIDIA Sans" panose="020B0503020203020204" pitchFamily="34" charset="0"/>
            </a:endParaRPr>
          </a:p>
        </p:txBody>
      </p:sp>
      <p:sp>
        <p:nvSpPr>
          <p:cNvPr id="23" name="TextBox 22">
            <a:extLst>
              <a:ext uri="{FF2B5EF4-FFF2-40B4-BE49-F238E27FC236}">
                <a16:creationId xmlns:a16="http://schemas.microsoft.com/office/drawing/2014/main" id="{65970E8E-DE8D-16D2-091E-4C823E5C163B}"/>
              </a:ext>
            </a:extLst>
          </p:cNvPr>
          <p:cNvSpPr txBox="1"/>
          <p:nvPr/>
        </p:nvSpPr>
        <p:spPr>
          <a:xfrm>
            <a:off x="18910724" y="19779620"/>
            <a:ext cx="17402777"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10,000 years is similar to DRAM FIT rate from Naturally Occurring Errors</a:t>
            </a:r>
          </a:p>
        </p:txBody>
      </p:sp>
    </p:spTree>
    <p:extLst>
      <p:ext uri="{BB962C8B-B14F-4D97-AF65-F5344CB8AC3E}">
        <p14:creationId xmlns:p14="http://schemas.microsoft.com/office/powerpoint/2010/main" val="152475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6"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Estimating Failure Rate of </a:t>
            </a:r>
            <a:r>
              <a:rPr lang="en-US" sz="8800" dirty="0" err="1"/>
              <a:t>PrIDE</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6600" dirty="0"/>
          </a:p>
        </p:txBody>
      </p:sp>
      <p:sp>
        <p:nvSpPr>
          <p:cNvPr id="5" name="TextBox 4">
            <a:extLst>
              <a:ext uri="{FF2B5EF4-FFF2-40B4-BE49-F238E27FC236}">
                <a16:creationId xmlns:a16="http://schemas.microsoft.com/office/drawing/2014/main" id="{7995B03D-0E8E-01CF-6684-2190D4C249B8}"/>
              </a:ext>
            </a:extLst>
          </p:cNvPr>
          <p:cNvSpPr txBox="1"/>
          <p:nvPr/>
        </p:nvSpPr>
        <p:spPr>
          <a:xfrm>
            <a:off x="13682942" y="14491702"/>
            <a:ext cx="12730132" cy="4081117"/>
          </a:xfrm>
          <a:prstGeom prst="rect">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6000" b="1" dirty="0">
              <a:solidFill>
                <a:srgbClr val="1481D4"/>
              </a:solidFill>
              <a:latin typeface="Trebuchet MS" panose="020B0603020202020204" pitchFamily="34" charset="0"/>
            </a:endParaRPr>
          </a:p>
          <a:p>
            <a:pPr algn="ctr">
              <a:lnSpc>
                <a:spcPct val="90000"/>
              </a:lnSpc>
            </a:pPr>
            <a:r>
              <a:rPr lang="en-US" sz="6000" b="1" dirty="0">
                <a:solidFill>
                  <a:srgbClr val="1481D4"/>
                </a:solidFill>
                <a:latin typeface="Trebuchet MS" panose="020B0603020202020204" pitchFamily="34" charset="0"/>
              </a:rPr>
              <a:t>Tracker Retention Failure (TRF)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DISCARDING address</a:t>
            </a:r>
          </a:p>
          <a:p>
            <a:pPr algn="ctr">
              <a:lnSpc>
                <a:spcPct val="90000"/>
              </a:lnSpc>
            </a:pPr>
            <a:endParaRPr lang="en-US" sz="5600" b="1" i="1" dirty="0">
              <a:solidFill>
                <a:schemeClr val="bg1"/>
              </a:solidFill>
              <a:latin typeface="Trebuchet MS" panose="020B0603020202020204" pitchFamily="34" charset="0"/>
            </a:endParaRPr>
          </a:p>
        </p:txBody>
      </p:sp>
      <p:grpSp>
        <p:nvGrpSpPr>
          <p:cNvPr id="7" name="Group 6">
            <a:extLst>
              <a:ext uri="{FF2B5EF4-FFF2-40B4-BE49-F238E27FC236}">
                <a16:creationId xmlns:a16="http://schemas.microsoft.com/office/drawing/2014/main" id="{55AC7841-8D69-FE77-7099-BFA30674740F}"/>
              </a:ext>
            </a:extLst>
          </p:cNvPr>
          <p:cNvGrpSpPr/>
          <p:nvPr/>
        </p:nvGrpSpPr>
        <p:grpSpPr>
          <a:xfrm>
            <a:off x="1204452" y="5467349"/>
            <a:ext cx="34217631" cy="8692708"/>
            <a:chOff x="1204452" y="5467349"/>
            <a:chExt cx="34217631" cy="8692708"/>
          </a:xfrm>
        </p:grpSpPr>
        <p:cxnSp>
          <p:nvCxnSpPr>
            <p:cNvPr id="8" name="Straight Arrow Connector 7">
              <a:extLst>
                <a:ext uri="{FF2B5EF4-FFF2-40B4-BE49-F238E27FC236}">
                  <a16:creationId xmlns:a16="http://schemas.microsoft.com/office/drawing/2014/main" id="{F9924DCD-3D8C-A144-DFCC-6E12C197B79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Rounded Corners 3">
                  <a:extLst>
                    <a:ext uri="{FF2B5EF4-FFF2-40B4-BE49-F238E27FC236}">
                      <a16:creationId xmlns:a16="http://schemas.microsoft.com/office/drawing/2014/main" id="{76ADF74B-2793-6C36-B77C-182D2C9DAFF4}"/>
                    </a:ext>
                  </a:extLst>
                </p:cNvPr>
                <p:cNvSpPr/>
                <p:nvPr/>
              </p:nvSpPr>
              <p:spPr>
                <a:xfrm>
                  <a:off x="6851165"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9" name="Rectangle: Rounded Corners 3">
                  <a:extLst>
                    <a:ext uri="{FF2B5EF4-FFF2-40B4-BE49-F238E27FC236}">
                      <a16:creationId xmlns:a16="http://schemas.microsoft.com/office/drawing/2014/main" id="{76ADF74B-2793-6C36-B77C-182D2C9DAFF4}"/>
                    </a:ext>
                  </a:extLst>
                </p:cNvPr>
                <p:cNvSpPr>
                  <a:spLocks noRot="1" noChangeAspect="1" noMove="1" noResize="1" noEditPoints="1" noAdjustHandles="1" noChangeArrowheads="1" noChangeShapeType="1" noTextEdit="1"/>
                </p:cNvSpPr>
                <p:nvPr/>
              </p:nvSpPr>
              <p:spPr>
                <a:xfrm>
                  <a:off x="6851165"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8B8AE52-A914-87B2-D8AE-A52F3B3F9CF7}"/>
                </a:ext>
              </a:extLst>
            </p:cNvPr>
            <p:cNvGrpSpPr/>
            <p:nvPr/>
          </p:nvGrpSpPr>
          <p:grpSpPr>
            <a:xfrm rot="5400000" flipH="1">
              <a:off x="17070945" y="2143423"/>
              <a:ext cx="6062808" cy="12710660"/>
              <a:chOff x="18725837" y="4389120"/>
              <a:chExt cx="6062808" cy="12710660"/>
            </a:xfrm>
          </p:grpSpPr>
          <p:sp>
            <p:nvSpPr>
              <p:cNvPr id="16" name="Rectangle 15">
                <a:extLst>
                  <a:ext uri="{FF2B5EF4-FFF2-40B4-BE49-F238E27FC236}">
                    <a16:creationId xmlns:a16="http://schemas.microsoft.com/office/drawing/2014/main" id="{1C28D198-E1BE-38CA-BB24-6C2D1AF805A1}"/>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5019DC44-5BAE-A883-DE22-B2F8AAEA8ABA}"/>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0762475C-873C-5B52-ACB3-3076E3D6F8DB}"/>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E64B3ACC-7AA0-2192-CF47-43B760ADB085}"/>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B119E3C8-E8AA-E001-C048-5A1E562D2C27}"/>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C335ED9B-E8E8-8B13-017D-9B9183E717F8}"/>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5F90FDCA-51D1-0F53-1C6C-1AD27EC2BEDD}"/>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BE1E123D-E8C8-E1B8-0607-7CAE85D6E79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B717F270-7E42-A7ED-067A-7AC6857906DF}"/>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E295A2FC-285C-D335-5E4C-F0012485F89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53731AFC-9916-4B43-3D32-69DF56143CA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69E9D132-9540-7A43-B286-AB23B294B24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1A77156F-AE08-1057-7862-5C3F06BE847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694F6438-7FDE-9DD0-8252-CE8B4F535152}"/>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5BA133C7-A3A0-F99E-A30D-126D6D5E342E}"/>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9" name="Rectangle 58">
                <a:extLst>
                  <a:ext uri="{FF2B5EF4-FFF2-40B4-BE49-F238E27FC236}">
                    <a16:creationId xmlns:a16="http://schemas.microsoft.com/office/drawing/2014/main" id="{72BE8133-0A9F-82E0-1F58-30AFD77F0223}"/>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0" name="TextBox 59">
                <a:extLst>
                  <a:ext uri="{FF2B5EF4-FFF2-40B4-BE49-F238E27FC236}">
                    <a16:creationId xmlns:a16="http://schemas.microsoft.com/office/drawing/2014/main" id="{2AD80866-2C64-C4FB-7590-172B49BA10A2}"/>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11" name="Straight Arrow Connector 10">
              <a:extLst>
                <a:ext uri="{FF2B5EF4-FFF2-40B4-BE49-F238E27FC236}">
                  <a16:creationId xmlns:a16="http://schemas.microsoft.com/office/drawing/2014/main" id="{EAADD36B-6DF9-FA2C-E2B2-CB254F4B96F7}"/>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49C129-28CE-D2DA-2037-86F4159E8BA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92F5105-AE9E-3BAA-B5AA-46C86A9A5481}"/>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4" name="Rounded Rectangle 13">
              <a:extLst>
                <a:ext uri="{FF2B5EF4-FFF2-40B4-BE49-F238E27FC236}">
                  <a16:creationId xmlns:a16="http://schemas.microsoft.com/office/drawing/2014/main" id="{8CB2003E-9BDC-97A9-B02D-5CDDA283029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5" name="Rounded Rectangle 14">
              <a:extLst>
                <a:ext uri="{FF2B5EF4-FFF2-40B4-BE49-F238E27FC236}">
                  <a16:creationId xmlns:a16="http://schemas.microsoft.com/office/drawing/2014/main" id="{63C36D9A-037B-A716-454A-EFDC1FEB45A8}"/>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p:spTree>
    <p:extLst>
      <p:ext uri="{BB962C8B-B14F-4D97-AF65-F5344CB8AC3E}">
        <p14:creationId xmlns:p14="http://schemas.microsoft.com/office/powerpoint/2010/main" val="1108306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a:t>
            </a:r>
          </a:p>
          <a:p>
            <a:endParaRPr lang="en-US" dirty="0"/>
          </a:p>
        </p:txBody>
      </p:sp>
      <p:cxnSp>
        <p:nvCxnSpPr>
          <p:cNvPr id="11" name="Straight Arrow Connector 10">
            <a:extLst>
              <a:ext uri="{FF2B5EF4-FFF2-40B4-BE49-F238E27FC236}">
                <a16:creationId xmlns:a16="http://schemas.microsoft.com/office/drawing/2014/main" id="{1D7709FC-EBA1-D86F-D6E9-36141DB6662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Rounded Corners 3">
                <a:extLst>
                  <a:ext uri="{FF2B5EF4-FFF2-40B4-BE49-F238E27FC236}">
                    <a16:creationId xmlns:a16="http://schemas.microsoft.com/office/drawing/2014/main" id="{2E483285-F5A1-F872-3E69-E50A6C1813AD}"/>
                  </a:ext>
                </a:extLst>
              </p:cNvPr>
              <p:cNvSpPr/>
              <p:nvPr/>
            </p:nvSpPr>
            <p:spPr>
              <a:xfrm>
                <a:off x="5717648"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2" name="Rectangle: Rounded Corners 3">
                <a:extLst>
                  <a:ext uri="{FF2B5EF4-FFF2-40B4-BE49-F238E27FC236}">
                    <a16:creationId xmlns:a16="http://schemas.microsoft.com/office/drawing/2014/main" id="{2E483285-F5A1-F872-3E69-E50A6C1813AD}"/>
                  </a:ext>
                </a:extLst>
              </p:cNvPr>
              <p:cNvSpPr>
                <a:spLocks noRot="1" noChangeAspect="1" noMove="1" noResize="1" noEditPoints="1" noAdjustHandles="1" noChangeArrowheads="1" noChangeShapeType="1" noTextEdit="1"/>
              </p:cNvSpPr>
              <p:nvPr/>
            </p:nvSpPr>
            <p:spPr>
              <a:xfrm>
                <a:off x="5717648"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B7B17ED-4F70-DB95-A2BB-638BED6E0D35}"/>
              </a:ext>
            </a:extLst>
          </p:cNvPr>
          <p:cNvSpPr/>
          <p:nvPr/>
        </p:nvSpPr>
        <p:spPr>
          <a:xfrm rot="5400000" flipH="1">
            <a:off x="18393210" y="2139859"/>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5" name="TextBox 34">
            <a:extLst>
              <a:ext uri="{FF2B5EF4-FFF2-40B4-BE49-F238E27FC236}">
                <a16:creationId xmlns:a16="http://schemas.microsoft.com/office/drawing/2014/main" id="{A1E962CD-CFB0-B8E6-1FC3-FA51AD9CFCB2}"/>
              </a:ext>
            </a:extLst>
          </p:cNvPr>
          <p:cNvSpPr txBox="1"/>
          <p:nvPr/>
        </p:nvSpPr>
        <p:spPr>
          <a:xfrm flipH="1">
            <a:off x="14649975" y="7923344"/>
            <a:ext cx="1090474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p:txBody>
      </p:sp>
      <p:cxnSp>
        <p:nvCxnSpPr>
          <p:cNvPr id="14" name="Straight Arrow Connector 13">
            <a:extLst>
              <a:ext uri="{FF2B5EF4-FFF2-40B4-BE49-F238E27FC236}">
                <a16:creationId xmlns:a16="http://schemas.microsoft.com/office/drawing/2014/main" id="{795D9333-3221-5636-3E06-B912189D032A}"/>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287CA-48D5-5CF1-38C3-17451EB0B5BF}"/>
              </a:ext>
            </a:extLst>
          </p:cNvPr>
          <p:cNvCxnSpPr>
            <a:cxnSpLocks/>
          </p:cNvCxnSpPr>
          <p:nvPr/>
        </p:nvCxnSpPr>
        <p:spPr>
          <a:xfrm rot="5400000">
            <a:off x="18733633" y="11596289"/>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ADF27C2-D60A-C060-011A-91CAC812CAC9}"/>
              </a:ext>
            </a:extLst>
          </p:cNvPr>
          <p:cNvSpPr/>
          <p:nvPr/>
        </p:nvSpPr>
        <p:spPr>
          <a:xfrm>
            <a:off x="2203898" y="5835144"/>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8" name="Rounded Rectangle 17">
            <a:extLst>
              <a:ext uri="{FF2B5EF4-FFF2-40B4-BE49-F238E27FC236}">
                <a16:creationId xmlns:a16="http://schemas.microsoft.com/office/drawing/2014/main" id="{62F88C6D-46CC-9DB0-CC27-9735A76AF622}"/>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sp>
        <p:nvSpPr>
          <p:cNvPr id="38" name="Rounded Rectangle 37">
            <a:extLst>
              <a:ext uri="{FF2B5EF4-FFF2-40B4-BE49-F238E27FC236}">
                <a16:creationId xmlns:a16="http://schemas.microsoft.com/office/drawing/2014/main" id="{E10757A9-55E5-A80B-8DA8-C3DC09C918B4}"/>
              </a:ext>
            </a:extLst>
          </p:cNvPr>
          <p:cNvSpPr/>
          <p:nvPr/>
        </p:nvSpPr>
        <p:spPr>
          <a:xfrm>
            <a:off x="16533079" y="10981786"/>
            <a:ext cx="717804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FA7DAC2-2CDF-2CEC-BB9F-B971BC7F9E01}"/>
                  </a:ext>
                </a:extLst>
              </p:cNvPr>
              <p:cNvSpPr txBox="1"/>
              <p:nvPr/>
            </p:nvSpPr>
            <p:spPr>
              <a:xfrm>
                <a:off x="27195788" y="6640975"/>
                <a:ext cx="7738259" cy="1200329"/>
              </a:xfrm>
              <a:prstGeom prst="rect">
                <a:avLst/>
              </a:prstGeom>
              <a:noFill/>
            </p:spPr>
            <p:txBody>
              <a:bodyPr wrap="square">
                <a:spAutoFit/>
              </a:bodyPr>
              <a:lstStyle/>
              <a:p>
                <a:r>
                  <a:rPr lang="en-US" sz="7200" dirty="0">
                    <a:solidFill>
                      <a:schemeClr val="bg1"/>
                    </a:solidFill>
                  </a:rPr>
                  <a:t> </a:t>
                </a:r>
                <a14:m>
                  <m:oMath xmlns:m="http://schemas.openxmlformats.org/officeDocument/2006/math">
                    <m:acc>
                      <m:accPr>
                        <m:chr m:val="̂"/>
                        <m:ctrlP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𝒑</m:t>
                    </m:r>
                    <m:r>
                      <a:rPr lang="en-US" sz="7200" b="1" i="1">
                        <a:solidFill>
                          <a:schemeClr val="bg1"/>
                        </a:solidFill>
                        <a:latin typeface="Cambria Math" panose="02040503050406030204" pitchFamily="18" charset="0"/>
                      </a:rPr>
                      <m:t> ∙ (</m:t>
                    </m:r>
                    <m:r>
                      <a:rPr lang="en-US" sz="7200" b="1" i="1">
                        <a:solidFill>
                          <a:schemeClr val="bg1"/>
                        </a:solidFill>
                        <a:latin typeface="Cambria Math" panose="02040503050406030204" pitchFamily="18" charset="0"/>
                      </a:rPr>
                      <m:t>𝟏</m:t>
                    </m:r>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𝑳</m:t>
                    </m:r>
                    <m:r>
                      <a:rPr lang="en-US" sz="7200" b="1" i="1">
                        <a:solidFill>
                          <a:schemeClr val="bg1"/>
                        </a:solidFill>
                        <a:latin typeface="Cambria Math" panose="02040503050406030204" pitchFamily="18" charset="0"/>
                      </a:rPr>
                      <m:t>)</m:t>
                    </m:r>
                  </m:oMath>
                </a14:m>
                <a:endParaRPr lang="en-US" sz="7200" dirty="0"/>
              </a:p>
            </p:txBody>
          </p:sp>
        </mc:Choice>
        <mc:Fallback xmlns="">
          <p:sp>
            <p:nvSpPr>
              <p:cNvPr id="42" name="TextBox 41">
                <a:extLst>
                  <a:ext uri="{FF2B5EF4-FFF2-40B4-BE49-F238E27FC236}">
                    <a16:creationId xmlns:a16="http://schemas.microsoft.com/office/drawing/2014/main" id="{CFA7DAC2-2CDF-2CEC-BB9F-B971BC7F9E01}"/>
                  </a:ext>
                </a:extLst>
              </p:cNvPr>
              <p:cNvSpPr txBox="1">
                <a:spLocks noRot="1" noChangeAspect="1" noMove="1" noResize="1" noEditPoints="1" noAdjustHandles="1" noChangeArrowheads="1" noChangeShapeType="1" noTextEdit="1"/>
              </p:cNvSpPr>
              <p:nvPr/>
            </p:nvSpPr>
            <p:spPr>
              <a:xfrm>
                <a:off x="27195788" y="6640975"/>
                <a:ext cx="7738259" cy="1200329"/>
              </a:xfrm>
              <a:prstGeom prst="rect">
                <a:avLst/>
              </a:prstGeom>
              <a:blipFill>
                <a:blip r:embed="rId4"/>
                <a:stretch>
                  <a:fillRect t="-13542"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8408053-8DC1-3937-3904-E4B3391D0EF8}"/>
                  </a:ext>
                </a:extLst>
              </p:cNvPr>
              <p:cNvSpPr txBox="1"/>
              <p:nvPr/>
            </p:nvSpPr>
            <p:spPr>
              <a:xfrm>
                <a:off x="24203430" y="10750607"/>
                <a:ext cx="10168672" cy="1200329"/>
              </a:xfrm>
              <a:prstGeom prst="rect">
                <a:avLst/>
              </a:prstGeom>
              <a:noFill/>
            </p:spPr>
            <p:txBody>
              <a:bodyPr wrap="square">
                <a:spAutoFit/>
              </a:bodyPr>
              <a:lstStyle/>
              <a:p>
                <a:pPr algn="ctr"/>
                <a14:m>
                  <m:oMath xmlns:m="http://schemas.openxmlformats.org/officeDocument/2006/math">
                    <m:r>
                      <a:rPr lang="en-US" sz="7200" b="1" i="1" smtClean="0">
                        <a:solidFill>
                          <a:schemeClr val="bg1"/>
                        </a:solidFill>
                        <a:latin typeface="Cambria Math" panose="02040503050406030204" pitchFamily="18" charset="0"/>
                      </a:rPr>
                      <m:t>𝑳</m:t>
                    </m:r>
                    <m:r>
                      <a:rPr lang="en-US" sz="7200" b="1" i="1" smtClean="0">
                        <a:solidFill>
                          <a:schemeClr val="bg1"/>
                        </a:solidFill>
                        <a:latin typeface="Cambria Math" panose="02040503050406030204" pitchFamily="18" charset="0"/>
                      </a:rPr>
                      <m:t> </m:t>
                    </m:r>
                  </m:oMath>
                </a14:m>
                <a:r>
                  <a:rPr lang="en-US" sz="7200" b="1" dirty="0">
                    <a:solidFill>
                      <a:schemeClr val="bg1"/>
                    </a:solidFill>
                  </a:rPr>
                  <a:t> = Loss Probability</a:t>
                </a:r>
                <a:endParaRPr lang="en-US" sz="7200" dirty="0"/>
              </a:p>
            </p:txBody>
          </p:sp>
        </mc:Choice>
        <mc:Fallback xmlns="">
          <p:sp>
            <p:nvSpPr>
              <p:cNvPr id="13" name="TextBox 12">
                <a:extLst>
                  <a:ext uri="{FF2B5EF4-FFF2-40B4-BE49-F238E27FC236}">
                    <a16:creationId xmlns:a16="http://schemas.microsoft.com/office/drawing/2014/main" id="{88408053-8DC1-3937-3904-E4B3391D0EF8}"/>
                  </a:ext>
                </a:extLst>
              </p:cNvPr>
              <p:cNvSpPr txBox="1">
                <a:spLocks noRot="1" noChangeAspect="1" noMove="1" noResize="1" noEditPoints="1" noAdjustHandles="1" noChangeArrowheads="1" noChangeShapeType="1" noTextEdit="1"/>
              </p:cNvSpPr>
              <p:nvPr/>
            </p:nvSpPr>
            <p:spPr>
              <a:xfrm>
                <a:off x="24203430" y="10750607"/>
                <a:ext cx="10168672" cy="1200329"/>
              </a:xfrm>
              <a:prstGeom prst="rect">
                <a:avLst/>
              </a:prstGeom>
              <a:blipFill>
                <a:blip r:embed="rId5"/>
                <a:stretch>
                  <a:fillRect t="-18947" b="-4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F885D5D-648F-2433-D2CD-258DAE8D89AB}"/>
                  </a:ext>
                </a:extLst>
              </p:cNvPr>
              <p:cNvSpPr txBox="1"/>
              <p:nvPr/>
            </p:nvSpPr>
            <p:spPr>
              <a:xfrm>
                <a:off x="8890476" y="14909548"/>
                <a:ext cx="22463246" cy="4191276"/>
              </a:xfrm>
              <a:prstGeom prst="rect">
                <a:avLst/>
              </a:prstGeom>
              <a:noFill/>
            </p:spPr>
            <p:txBody>
              <a:bodyPr wrap="square">
                <a:spAutoFit/>
              </a:bodyPr>
              <a:lstStyle/>
              <a:p>
                <a:pPr algn="ctr"/>
                <a14:m>
                  <m:oMath xmlns:m="http://schemas.openxmlformats.org/officeDocument/2006/math">
                    <m:r>
                      <a:rPr lang="en-US" sz="6600" b="1" i="1" smtClean="0">
                        <a:solidFill>
                          <a:schemeClr val="bg1"/>
                        </a:solidFill>
                        <a:latin typeface="Cambria Math" panose="02040503050406030204" pitchFamily="18" charset="0"/>
                      </a:rPr>
                      <m:t>𝑴𝑻𝑻𝑭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𝑻𝑹𝑭</m:t>
                    </m:r>
                    <m:r>
                      <a:rPr lang="en-US" sz="6600" b="1" i="1" smtClean="0">
                        <a:solidFill>
                          <a:schemeClr val="bg1"/>
                        </a:solidFill>
                        <a:latin typeface="Cambria Math" panose="02040503050406030204" pitchFamily="18" charset="0"/>
                      </a:rPr>
                      <m:t>=</m:t>
                    </m:r>
                    <m:sSup>
                      <m:sSupPr>
                        <m:ctrlPr>
                          <a:rPr lang="en-US" sz="6600" b="1" i="1" smtClean="0">
                            <a:solidFill>
                              <a:schemeClr val="bg1"/>
                            </a:solidFill>
                            <a:latin typeface="Cambria Math" panose="02040503050406030204" pitchFamily="18" charset="0"/>
                          </a:rPr>
                        </m:ctrlPr>
                      </m:sSupPr>
                      <m:e>
                        <m:r>
                          <a:rPr lang="en-US" sz="6600" b="1" i="1" smtClean="0">
                            <a:solidFill>
                              <a:schemeClr val="bg1"/>
                            </a:solidFill>
                            <a:latin typeface="Cambria Math" panose="02040503050406030204" pitchFamily="18" charset="0"/>
                          </a:rPr>
                          <m:t>( </m:t>
                        </m:r>
                        <m:r>
                          <a:rPr lang="en-US" sz="6600" b="1" i="1" smtClean="0">
                            <a:solidFill>
                              <a:schemeClr val="bg1"/>
                            </a:solidFill>
                            <a:latin typeface="Cambria Math" panose="02040503050406030204" pitchFamily="18" charset="0"/>
                          </a:rPr>
                          <m:t>𝟏</m:t>
                        </m:r>
                        <m:r>
                          <a:rPr lang="en-US" sz="6600" b="1" i="1" smtClean="0">
                            <a:solidFill>
                              <a:schemeClr val="bg1"/>
                            </a:solidFill>
                            <a:latin typeface="Cambria Math" panose="02040503050406030204" pitchFamily="18" charset="0"/>
                          </a:rPr>
                          <m:t>−</m:t>
                        </m:r>
                        <m:acc>
                          <m:accPr>
                            <m:chr m:val="̂"/>
                            <m:ctrlP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6600" b="1" i="1" smtClean="0">
                            <a:solidFill>
                              <a:schemeClr val="bg1"/>
                            </a:solidFill>
                            <a:latin typeface="Cambria Math" panose="02040503050406030204" pitchFamily="18" charset="0"/>
                          </a:rPr>
                          <m:t>)</m:t>
                        </m:r>
                      </m:e>
                      <m:sup>
                        <m:r>
                          <a:rPr lang="en-US" sz="6600" b="1" i="1" smtClean="0">
                            <a:solidFill>
                              <a:schemeClr val="bg1"/>
                            </a:solidFill>
                            <a:latin typeface="Cambria Math" panose="02040503050406030204" pitchFamily="18" charset="0"/>
                          </a:rPr>
                          <m:t>𝑻𝑹𝑯</m:t>
                        </m:r>
                      </m:sup>
                    </m:sSup>
                  </m:oMath>
                </a14:m>
                <a:r>
                  <a:rPr lang="en-US" sz="6600" b="1" dirty="0">
                    <a:solidFill>
                      <a:schemeClr val="bg1"/>
                    </a:solidFill>
                    <a:latin typeface="Trebuchet MS" panose="020B0603020202020204" pitchFamily="34" charset="0"/>
                  </a:rPr>
                  <a:t> </a:t>
                </a:r>
              </a:p>
              <a:p>
                <a:pPr algn="ctr"/>
                <a:endParaRPr lang="en-US" sz="6600" b="1" dirty="0">
                  <a:solidFill>
                    <a:schemeClr val="bg1"/>
                  </a:solidFill>
                  <a:latin typeface="Trebuchet MS" panose="020B0603020202020204" pitchFamily="34" charset="0"/>
                </a:endParaRPr>
              </a:p>
              <a:p>
                <a:pPr algn="ctr"/>
                <a14:m>
                  <m:oMath xmlns:m="http://schemas.openxmlformats.org/officeDocument/2006/math">
                    <m:r>
                      <a:rPr lang="en-US" sz="6600" b="1" i="0" smtClean="0">
                        <a:solidFill>
                          <a:schemeClr val="bg1"/>
                        </a:solidFill>
                        <a:latin typeface="Cambria Math" panose="02040503050406030204" pitchFamily="18" charset="0"/>
                      </a:rPr>
                      <m:t>𝐌𝐓𝐓</m:t>
                    </m:r>
                    <m:r>
                      <a:rPr lang="en-US" sz="6600" b="1" i="1" smtClean="0">
                        <a:solidFill>
                          <a:schemeClr val="bg1"/>
                        </a:solidFill>
                        <a:latin typeface="Cambria Math" panose="02040503050406030204" pitchFamily="18" charset="0"/>
                      </a:rPr>
                      <m:t>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𝑻𝑹𝑭</m:t>
                    </m:r>
                    <m:r>
                      <a:rPr lang="en-US" sz="6600" b="1" i="1" smtClean="0">
                        <a:solidFill>
                          <a:schemeClr val="bg1"/>
                        </a:solidFill>
                        <a:latin typeface="Cambria Math" panose="02040503050406030204" pitchFamily="18" charset="0"/>
                      </a:rPr>
                      <m:t> </m:t>
                    </m:r>
                  </m:oMath>
                </a14:m>
                <a:r>
                  <a:rPr lang="en-US" sz="6600" b="1" dirty="0">
                    <a:solidFill>
                      <a:schemeClr val="bg1"/>
                    </a:solidFill>
                    <a:latin typeface="Trebuchet MS" panose="020B0603020202020204" pitchFamily="34" charset="0"/>
                  </a:rPr>
                  <a:t>= </a:t>
                </a:r>
                <a14:m>
                  <m:oMath xmlns:m="http://schemas.openxmlformats.org/officeDocument/2006/math">
                    <m:sSup>
                      <m:sSupPr>
                        <m:ctrlPr>
                          <a:rPr lang="en-US" sz="6600" b="1" i="1">
                            <a:solidFill>
                              <a:schemeClr val="bg1"/>
                            </a:solidFill>
                            <a:latin typeface="Cambria Math" panose="02040503050406030204" pitchFamily="18" charset="0"/>
                          </a:rPr>
                        </m:ctrlPr>
                      </m:sSupPr>
                      <m:e>
                        <m:r>
                          <a:rPr lang="en-US" sz="6600" b="1" i="1">
                            <a:solidFill>
                              <a:schemeClr val="bg1"/>
                            </a:solidFill>
                            <a:latin typeface="Cambria Math" panose="02040503050406030204" pitchFamily="18" charset="0"/>
                          </a:rPr>
                          <m:t>( </m:t>
                        </m:r>
                        <m:r>
                          <a:rPr lang="en-US" sz="6600" b="1" i="1">
                            <a:solidFill>
                              <a:schemeClr val="bg1"/>
                            </a:solidFill>
                            <a:latin typeface="Cambria Math" panose="02040503050406030204" pitchFamily="18" charset="0"/>
                          </a:rPr>
                          <m:t>𝟏</m:t>
                        </m:r>
                        <m:r>
                          <a:rPr lang="en-US" sz="6600" b="1" i="1">
                            <a:solidFill>
                              <a:schemeClr val="bg1"/>
                            </a:solidFill>
                            <a:latin typeface="Cambria Math" panose="02040503050406030204" pitchFamily="18" charset="0"/>
                          </a:rPr>
                          <m:t>−</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r>
                          <a:rPr lang="en-US" sz="6600" b="1" i="1">
                            <a:solidFill>
                              <a:schemeClr val="bg1"/>
                            </a:solidFill>
                            <a:latin typeface="Cambria Math" panose="02040503050406030204" pitchFamily="18" charset="0"/>
                          </a:rPr>
                          <m:t>∙</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𝟏</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𝑳</m:t>
                        </m:r>
                        <m: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e>
                      <m:sup>
                        <m:r>
                          <a:rPr lang="en-US" sz="6600" b="1" i="1">
                            <a:solidFill>
                              <a:schemeClr val="bg1"/>
                            </a:solidFill>
                            <a:latin typeface="Cambria Math" panose="02040503050406030204" pitchFamily="18" charset="0"/>
                          </a:rPr>
                          <m:t>𝑻𝑹𝑯</m:t>
                        </m:r>
                      </m:sup>
                    </m:sSup>
                  </m:oMath>
                </a14:m>
                <a:endParaRPr lang="en-US" sz="6600" b="1" dirty="0">
                  <a:solidFill>
                    <a:schemeClr val="bg1"/>
                  </a:solidFill>
                  <a:latin typeface="Trebuchet MS" panose="020B0603020202020204" pitchFamily="34" charset="0"/>
                </a:endParaRPr>
              </a:p>
              <a:p>
                <a:pPr algn="ctr"/>
                <a:endParaRPr lang="en-US" sz="6600" b="1" dirty="0">
                  <a:solidFill>
                    <a:schemeClr val="bg1"/>
                  </a:solidFill>
                  <a:latin typeface="Trebuchet MS" panose="020B0603020202020204" pitchFamily="34" charset="0"/>
                </a:endParaRPr>
              </a:p>
            </p:txBody>
          </p:sp>
        </mc:Choice>
        <mc:Fallback xmlns="">
          <p:sp>
            <p:nvSpPr>
              <p:cNvPr id="30" name="TextBox 29">
                <a:extLst>
                  <a:ext uri="{FF2B5EF4-FFF2-40B4-BE49-F238E27FC236}">
                    <a16:creationId xmlns:a16="http://schemas.microsoft.com/office/drawing/2014/main" id="{7F885D5D-648F-2433-D2CD-258DAE8D89AB}"/>
                  </a:ext>
                </a:extLst>
              </p:cNvPr>
              <p:cNvSpPr txBox="1">
                <a:spLocks noRot="1" noChangeAspect="1" noMove="1" noResize="1" noEditPoints="1" noAdjustHandles="1" noChangeArrowheads="1" noChangeShapeType="1" noTextEdit="1"/>
              </p:cNvSpPr>
              <p:nvPr/>
            </p:nvSpPr>
            <p:spPr>
              <a:xfrm>
                <a:off x="8890476" y="14909548"/>
                <a:ext cx="22463246" cy="4191276"/>
              </a:xfrm>
              <a:prstGeom prst="rect">
                <a:avLst/>
              </a:prstGeom>
              <a:blipFill>
                <a:blip r:embed="rId6"/>
                <a:stretch>
                  <a:fillRect t="-272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36CCB554-01DE-E3C7-5574-6EFD8E3E2C10}"/>
              </a:ext>
            </a:extLst>
          </p:cNvPr>
          <p:cNvSpPr txBox="1"/>
          <p:nvPr/>
        </p:nvSpPr>
        <p:spPr>
          <a:xfrm>
            <a:off x="27233888" y="5166262"/>
            <a:ext cx="10168672" cy="923330"/>
          </a:xfrm>
          <a:prstGeom prst="rect">
            <a:avLst/>
          </a:prstGeom>
          <a:noFill/>
        </p:spPr>
        <p:txBody>
          <a:bodyPr wrap="square">
            <a:spAutoFit/>
          </a:bodyPr>
          <a:lstStyle/>
          <a:p>
            <a:pPr algn="ctr"/>
            <a:r>
              <a:rPr lang="en-US" sz="5400" b="1" dirty="0">
                <a:solidFill>
                  <a:schemeClr val="bg1"/>
                </a:solidFill>
              </a:rPr>
              <a:t>Survival Probability</a:t>
            </a:r>
            <a:endParaRPr lang="en-US" sz="5400" dirty="0"/>
          </a:p>
        </p:txBody>
      </p:sp>
      <p:sp>
        <p:nvSpPr>
          <p:cNvPr id="32" name="Right Brace 31">
            <a:extLst>
              <a:ext uri="{FF2B5EF4-FFF2-40B4-BE49-F238E27FC236}">
                <a16:creationId xmlns:a16="http://schemas.microsoft.com/office/drawing/2014/main" id="{2A4FE7EF-897F-2902-B6BF-FC65AECE4B41}"/>
              </a:ext>
            </a:extLst>
          </p:cNvPr>
          <p:cNvSpPr/>
          <p:nvPr/>
        </p:nvSpPr>
        <p:spPr>
          <a:xfrm rot="16200000">
            <a:off x="31930058" y="5081152"/>
            <a:ext cx="807616" cy="2783204"/>
          </a:xfrm>
          <a:prstGeom prst="rightBrace">
            <a:avLst>
              <a:gd name="adj1" fmla="val 56366"/>
              <a:gd name="adj2" fmla="val 50000"/>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Tree>
    <p:extLst>
      <p:ext uri="{BB962C8B-B14F-4D97-AF65-F5344CB8AC3E}">
        <p14:creationId xmlns:p14="http://schemas.microsoft.com/office/powerpoint/2010/main" val="402431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a:t>
            </a:r>
          </a:p>
          <a:p>
            <a:endParaRPr lang="en-US" dirty="0"/>
          </a:p>
        </p:txBody>
      </p:sp>
      <p:cxnSp>
        <p:nvCxnSpPr>
          <p:cNvPr id="11" name="Straight Arrow Connector 10">
            <a:extLst>
              <a:ext uri="{FF2B5EF4-FFF2-40B4-BE49-F238E27FC236}">
                <a16:creationId xmlns:a16="http://schemas.microsoft.com/office/drawing/2014/main" id="{1D7709FC-EBA1-D86F-D6E9-36141DB6662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Rounded Corners 3">
                <a:extLst>
                  <a:ext uri="{FF2B5EF4-FFF2-40B4-BE49-F238E27FC236}">
                    <a16:creationId xmlns:a16="http://schemas.microsoft.com/office/drawing/2014/main" id="{2E483285-F5A1-F872-3E69-E50A6C1813AD}"/>
                  </a:ext>
                </a:extLst>
              </p:cNvPr>
              <p:cNvSpPr/>
              <p:nvPr/>
            </p:nvSpPr>
            <p:spPr>
              <a:xfrm>
                <a:off x="5717648"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2" name="Rectangle: Rounded Corners 3">
                <a:extLst>
                  <a:ext uri="{FF2B5EF4-FFF2-40B4-BE49-F238E27FC236}">
                    <a16:creationId xmlns:a16="http://schemas.microsoft.com/office/drawing/2014/main" id="{2E483285-F5A1-F872-3E69-E50A6C1813AD}"/>
                  </a:ext>
                </a:extLst>
              </p:cNvPr>
              <p:cNvSpPr>
                <a:spLocks noRot="1" noChangeAspect="1" noMove="1" noResize="1" noEditPoints="1" noAdjustHandles="1" noChangeArrowheads="1" noChangeShapeType="1" noTextEdit="1"/>
              </p:cNvSpPr>
              <p:nvPr/>
            </p:nvSpPr>
            <p:spPr>
              <a:xfrm>
                <a:off x="5717648"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B7B17ED-4F70-DB95-A2BB-638BED6E0D35}"/>
              </a:ext>
            </a:extLst>
          </p:cNvPr>
          <p:cNvSpPr/>
          <p:nvPr/>
        </p:nvSpPr>
        <p:spPr>
          <a:xfrm rot="5400000" flipH="1">
            <a:off x="18393210" y="2139859"/>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5" name="TextBox 34">
            <a:extLst>
              <a:ext uri="{FF2B5EF4-FFF2-40B4-BE49-F238E27FC236}">
                <a16:creationId xmlns:a16="http://schemas.microsoft.com/office/drawing/2014/main" id="{A1E962CD-CFB0-B8E6-1FC3-FA51AD9CFCB2}"/>
              </a:ext>
            </a:extLst>
          </p:cNvPr>
          <p:cNvSpPr txBox="1"/>
          <p:nvPr/>
        </p:nvSpPr>
        <p:spPr>
          <a:xfrm flipH="1">
            <a:off x="14649975" y="7923344"/>
            <a:ext cx="1090474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p:txBody>
      </p:sp>
      <p:cxnSp>
        <p:nvCxnSpPr>
          <p:cNvPr id="14" name="Straight Arrow Connector 13">
            <a:extLst>
              <a:ext uri="{FF2B5EF4-FFF2-40B4-BE49-F238E27FC236}">
                <a16:creationId xmlns:a16="http://schemas.microsoft.com/office/drawing/2014/main" id="{795D9333-3221-5636-3E06-B912189D032A}"/>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287CA-48D5-5CF1-38C3-17451EB0B5BF}"/>
              </a:ext>
            </a:extLst>
          </p:cNvPr>
          <p:cNvCxnSpPr>
            <a:cxnSpLocks/>
          </p:cNvCxnSpPr>
          <p:nvPr/>
        </p:nvCxnSpPr>
        <p:spPr>
          <a:xfrm rot="5400000">
            <a:off x="18733633" y="11596289"/>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ADF27C2-D60A-C060-011A-91CAC812CAC9}"/>
              </a:ext>
            </a:extLst>
          </p:cNvPr>
          <p:cNvSpPr/>
          <p:nvPr/>
        </p:nvSpPr>
        <p:spPr>
          <a:xfrm>
            <a:off x="2203898" y="5835144"/>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8" name="Rounded Rectangle 17">
            <a:extLst>
              <a:ext uri="{FF2B5EF4-FFF2-40B4-BE49-F238E27FC236}">
                <a16:creationId xmlns:a16="http://schemas.microsoft.com/office/drawing/2014/main" id="{62F88C6D-46CC-9DB0-CC27-9735A76AF622}"/>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sp>
        <p:nvSpPr>
          <p:cNvPr id="38" name="Rounded Rectangle 37">
            <a:extLst>
              <a:ext uri="{FF2B5EF4-FFF2-40B4-BE49-F238E27FC236}">
                <a16:creationId xmlns:a16="http://schemas.microsoft.com/office/drawing/2014/main" id="{E10757A9-55E5-A80B-8DA8-C3DC09C918B4}"/>
              </a:ext>
            </a:extLst>
          </p:cNvPr>
          <p:cNvSpPr/>
          <p:nvPr/>
        </p:nvSpPr>
        <p:spPr>
          <a:xfrm>
            <a:off x="16533079" y="10981786"/>
            <a:ext cx="717804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FA7DAC2-2CDF-2CEC-BB9F-B971BC7F9E01}"/>
                  </a:ext>
                </a:extLst>
              </p:cNvPr>
              <p:cNvSpPr txBox="1"/>
              <p:nvPr/>
            </p:nvSpPr>
            <p:spPr>
              <a:xfrm>
                <a:off x="27195788" y="6640975"/>
                <a:ext cx="7738259" cy="1200329"/>
              </a:xfrm>
              <a:prstGeom prst="rect">
                <a:avLst/>
              </a:prstGeom>
              <a:noFill/>
            </p:spPr>
            <p:txBody>
              <a:bodyPr wrap="square">
                <a:spAutoFit/>
              </a:bodyPr>
              <a:lstStyle/>
              <a:p>
                <a:r>
                  <a:rPr lang="en-US" sz="7200" dirty="0">
                    <a:solidFill>
                      <a:schemeClr val="bg1"/>
                    </a:solidFill>
                  </a:rPr>
                  <a:t> </a:t>
                </a:r>
                <a14:m>
                  <m:oMath xmlns:m="http://schemas.openxmlformats.org/officeDocument/2006/math">
                    <m:acc>
                      <m:accPr>
                        <m:chr m:val="̂"/>
                        <m:ctrlP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𝒑</m:t>
                    </m:r>
                    <m:r>
                      <a:rPr lang="en-US" sz="7200" b="1" i="1">
                        <a:solidFill>
                          <a:schemeClr val="bg1"/>
                        </a:solidFill>
                        <a:latin typeface="Cambria Math" panose="02040503050406030204" pitchFamily="18" charset="0"/>
                      </a:rPr>
                      <m:t> ∙ (</m:t>
                    </m:r>
                    <m:r>
                      <a:rPr lang="en-US" sz="7200" b="1" i="1">
                        <a:solidFill>
                          <a:schemeClr val="bg1"/>
                        </a:solidFill>
                        <a:latin typeface="Cambria Math" panose="02040503050406030204" pitchFamily="18" charset="0"/>
                      </a:rPr>
                      <m:t>𝟏</m:t>
                    </m:r>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𝑳</m:t>
                    </m:r>
                    <m:r>
                      <a:rPr lang="en-US" sz="7200" b="1" i="1">
                        <a:solidFill>
                          <a:schemeClr val="bg1"/>
                        </a:solidFill>
                        <a:latin typeface="Cambria Math" panose="02040503050406030204" pitchFamily="18" charset="0"/>
                      </a:rPr>
                      <m:t>)</m:t>
                    </m:r>
                  </m:oMath>
                </a14:m>
                <a:endParaRPr lang="en-US" sz="7200" dirty="0"/>
              </a:p>
            </p:txBody>
          </p:sp>
        </mc:Choice>
        <mc:Fallback xmlns="">
          <p:sp>
            <p:nvSpPr>
              <p:cNvPr id="42" name="TextBox 41">
                <a:extLst>
                  <a:ext uri="{FF2B5EF4-FFF2-40B4-BE49-F238E27FC236}">
                    <a16:creationId xmlns:a16="http://schemas.microsoft.com/office/drawing/2014/main" id="{CFA7DAC2-2CDF-2CEC-BB9F-B971BC7F9E01}"/>
                  </a:ext>
                </a:extLst>
              </p:cNvPr>
              <p:cNvSpPr txBox="1">
                <a:spLocks noRot="1" noChangeAspect="1" noMove="1" noResize="1" noEditPoints="1" noAdjustHandles="1" noChangeArrowheads="1" noChangeShapeType="1" noTextEdit="1"/>
              </p:cNvSpPr>
              <p:nvPr/>
            </p:nvSpPr>
            <p:spPr>
              <a:xfrm>
                <a:off x="27195788" y="6640975"/>
                <a:ext cx="7738259" cy="1200329"/>
              </a:xfrm>
              <a:prstGeom prst="rect">
                <a:avLst/>
              </a:prstGeom>
              <a:blipFill>
                <a:blip r:embed="rId4"/>
                <a:stretch>
                  <a:fillRect t="-13542" b="-29167"/>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AA569A0B-5649-B1A7-3FBF-165620B19CF9}"/>
              </a:ext>
            </a:extLst>
          </p:cNvPr>
          <p:cNvGrpSpPr/>
          <p:nvPr/>
        </p:nvGrpSpPr>
        <p:grpSpPr>
          <a:xfrm>
            <a:off x="10005995" y="12434036"/>
            <a:ext cx="18925921" cy="7798001"/>
            <a:chOff x="3527282" y="8713727"/>
            <a:chExt cx="11626130" cy="7798001"/>
          </a:xfrm>
        </p:grpSpPr>
        <p:sp>
          <p:nvSpPr>
            <p:cNvPr id="19" name="TextBox 18">
              <a:extLst>
                <a:ext uri="{FF2B5EF4-FFF2-40B4-BE49-F238E27FC236}">
                  <a16:creationId xmlns:a16="http://schemas.microsoft.com/office/drawing/2014/main" id="{195321F1-3406-DBD6-E171-B3A9038B3C4D}"/>
                </a:ext>
              </a:extLst>
            </p:cNvPr>
            <p:cNvSpPr txBox="1"/>
            <p:nvPr/>
          </p:nvSpPr>
          <p:spPr>
            <a:xfrm>
              <a:off x="5012814" y="15671570"/>
              <a:ext cx="9770797" cy="84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Position in Refresh Interval (</a:t>
              </a:r>
              <a:r>
                <a:rPr lang="en-US" sz="5400" dirty="0" err="1">
                  <a:solidFill>
                    <a:schemeClr val="bg1"/>
                  </a:solidFill>
                  <a:latin typeface="Trebuchet MS" panose="020B0603020202020204" pitchFamily="34" charset="0"/>
                </a:rPr>
                <a:t>tREFI</a:t>
              </a:r>
              <a:r>
                <a:rPr lang="en-US" sz="5400" dirty="0">
                  <a:solidFill>
                    <a:schemeClr val="bg1"/>
                  </a:solidFill>
                  <a:latin typeface="Trebuchet MS" panose="020B0603020202020204" pitchFamily="34" charset="0"/>
                </a:rPr>
                <a:t>) ( 79 possible )</a:t>
              </a:r>
            </a:p>
          </p:txBody>
        </p:sp>
        <p:cxnSp>
          <p:nvCxnSpPr>
            <p:cNvPr id="20" name="Straight Connector 19">
              <a:extLst>
                <a:ext uri="{FF2B5EF4-FFF2-40B4-BE49-F238E27FC236}">
                  <a16:creationId xmlns:a16="http://schemas.microsoft.com/office/drawing/2014/main" id="{B025CE77-FD2E-64B0-C715-15F4C853F1AC}"/>
                </a:ext>
              </a:extLst>
            </p:cNvPr>
            <p:cNvCxnSpPr/>
            <p:nvPr/>
          </p:nvCxnSpPr>
          <p:spPr>
            <a:xfrm>
              <a:off x="3527282" y="15347147"/>
              <a:ext cx="11626130" cy="0"/>
            </a:xfrm>
            <a:prstGeom prst="line">
              <a:avLst/>
            </a:prstGeom>
            <a:ln w="123825">
              <a:solidFill>
                <a:schemeClr val="accent5"/>
              </a:solidFill>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D9C5AC-0A80-7C88-49BD-7C230ACAD034}"/>
                </a:ext>
              </a:extLst>
            </p:cNvPr>
            <p:cNvCxnSpPr>
              <a:cxnSpLocks/>
            </p:cNvCxnSpPr>
            <p:nvPr/>
          </p:nvCxnSpPr>
          <p:spPr>
            <a:xfrm rot="16200000">
              <a:off x="210572" y="12030437"/>
              <a:ext cx="6633420" cy="0"/>
            </a:xfrm>
            <a:prstGeom prst="line">
              <a:avLst/>
            </a:prstGeom>
            <a:ln w="123825">
              <a:solidFill>
                <a:schemeClr val="accent5"/>
              </a:solidFill>
              <a:headEnd type="oval"/>
              <a:tailEnd type="triangle" w="lg"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D6BE1AC-746C-2990-96B4-6246C191CF8D}"/>
                  </a:ext>
                </a:extLst>
              </p:cNvPr>
              <p:cNvSpPr txBox="1"/>
              <p:nvPr/>
            </p:nvSpPr>
            <p:spPr>
              <a:xfrm rot="16200000">
                <a:off x="4138380" y="15335247"/>
                <a:ext cx="10168672" cy="830997"/>
              </a:xfrm>
              <a:prstGeom prst="rect">
                <a:avLst/>
              </a:prstGeom>
              <a:noFill/>
            </p:spPr>
            <p:txBody>
              <a:bodyPr wrap="square">
                <a:spAutoFit/>
              </a:bodyPr>
              <a:lstStyle/>
              <a:p>
                <a:pPr algn="ctr"/>
                <a:r>
                  <a:rPr lang="en-US" sz="4800" b="1" dirty="0">
                    <a:solidFill>
                      <a:schemeClr val="bg1"/>
                    </a:solidFill>
                  </a:rPr>
                  <a:t>Loss Probability (</a:t>
                </a:r>
                <a14:m>
                  <m:oMath xmlns:m="http://schemas.openxmlformats.org/officeDocument/2006/math">
                    <m:r>
                      <a:rPr lang="en-US" sz="4800" b="1" i="1">
                        <a:solidFill>
                          <a:schemeClr val="bg1"/>
                        </a:solidFill>
                        <a:latin typeface="Cambria Math" panose="02040503050406030204" pitchFamily="18" charset="0"/>
                      </a:rPr>
                      <m:t>𝑳</m:t>
                    </m:r>
                    <m:r>
                      <a:rPr lang="en-US" sz="4800" b="1" i="1" smtClean="0">
                        <a:solidFill>
                          <a:schemeClr val="bg1"/>
                        </a:solidFill>
                        <a:latin typeface="Cambria Math" panose="02040503050406030204" pitchFamily="18" charset="0"/>
                      </a:rPr>
                      <m:t>)</m:t>
                    </m:r>
                  </m:oMath>
                </a14:m>
                <a:endParaRPr lang="en-US" sz="4800" dirty="0"/>
              </a:p>
            </p:txBody>
          </p:sp>
        </mc:Choice>
        <mc:Fallback xmlns="">
          <p:sp>
            <p:nvSpPr>
              <p:cNvPr id="23" name="TextBox 22">
                <a:extLst>
                  <a:ext uri="{FF2B5EF4-FFF2-40B4-BE49-F238E27FC236}">
                    <a16:creationId xmlns:a16="http://schemas.microsoft.com/office/drawing/2014/main" id="{BD6BE1AC-746C-2990-96B4-6246C191CF8D}"/>
                  </a:ext>
                </a:extLst>
              </p:cNvPr>
              <p:cNvSpPr txBox="1">
                <a:spLocks noRot="1" noChangeAspect="1" noMove="1" noResize="1" noEditPoints="1" noAdjustHandles="1" noChangeArrowheads="1" noChangeShapeType="1" noTextEdit="1"/>
              </p:cNvSpPr>
              <p:nvPr/>
            </p:nvSpPr>
            <p:spPr>
              <a:xfrm rot="16200000">
                <a:off x="4138380" y="15335247"/>
                <a:ext cx="10168672" cy="830997"/>
              </a:xfrm>
              <a:prstGeom prst="rect">
                <a:avLst/>
              </a:prstGeom>
              <a:blipFill>
                <a:blip r:embed="rId5"/>
                <a:stretch>
                  <a:fillRect l="-16667" r="-39394"/>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C159C885-C3B5-B174-82F3-019B7CFEB713}"/>
              </a:ext>
            </a:extLst>
          </p:cNvPr>
          <p:cNvCxnSpPr>
            <a:cxnSpLocks/>
          </p:cNvCxnSpPr>
          <p:nvPr/>
        </p:nvCxnSpPr>
        <p:spPr>
          <a:xfrm flipH="1" flipV="1">
            <a:off x="11131826" y="13094987"/>
            <a:ext cx="16063962" cy="5035389"/>
          </a:xfrm>
          <a:prstGeom prst="line">
            <a:avLst/>
          </a:prstGeom>
          <a:ln w="123825">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3C10E2-BCD2-EA88-BC21-389BD8E94267}"/>
                  </a:ext>
                </a:extLst>
              </p:cNvPr>
              <p:cNvSpPr txBox="1"/>
              <p:nvPr/>
            </p:nvSpPr>
            <p:spPr>
              <a:xfrm>
                <a:off x="24203430" y="10750607"/>
                <a:ext cx="10168672" cy="1200329"/>
              </a:xfrm>
              <a:prstGeom prst="rect">
                <a:avLst/>
              </a:prstGeom>
              <a:noFill/>
            </p:spPr>
            <p:txBody>
              <a:bodyPr wrap="square">
                <a:spAutoFit/>
              </a:bodyPr>
              <a:lstStyle/>
              <a:p>
                <a:pPr algn="ctr"/>
                <a14:m>
                  <m:oMath xmlns:m="http://schemas.openxmlformats.org/officeDocument/2006/math">
                    <m:r>
                      <a:rPr lang="en-US" sz="7200" b="1" i="1" smtClean="0">
                        <a:solidFill>
                          <a:schemeClr val="bg1"/>
                        </a:solidFill>
                        <a:latin typeface="Cambria Math" panose="02040503050406030204" pitchFamily="18" charset="0"/>
                      </a:rPr>
                      <m:t>𝑳</m:t>
                    </m:r>
                    <m:r>
                      <a:rPr lang="en-US" sz="7200" b="1" i="1" smtClean="0">
                        <a:solidFill>
                          <a:schemeClr val="bg1"/>
                        </a:solidFill>
                        <a:latin typeface="Cambria Math" panose="02040503050406030204" pitchFamily="18" charset="0"/>
                      </a:rPr>
                      <m:t> </m:t>
                    </m:r>
                  </m:oMath>
                </a14:m>
                <a:r>
                  <a:rPr lang="en-US" sz="7200" b="1" dirty="0">
                    <a:solidFill>
                      <a:schemeClr val="bg1"/>
                    </a:solidFill>
                  </a:rPr>
                  <a:t> = Loss Probability</a:t>
                </a:r>
                <a:endParaRPr lang="en-US" sz="7200" dirty="0"/>
              </a:p>
            </p:txBody>
          </p:sp>
        </mc:Choice>
        <mc:Fallback xmlns="">
          <p:sp>
            <p:nvSpPr>
              <p:cNvPr id="4" name="TextBox 3">
                <a:extLst>
                  <a:ext uri="{FF2B5EF4-FFF2-40B4-BE49-F238E27FC236}">
                    <a16:creationId xmlns:a16="http://schemas.microsoft.com/office/drawing/2014/main" id="{EE3C10E2-BCD2-EA88-BC21-389BD8E94267}"/>
                  </a:ext>
                </a:extLst>
              </p:cNvPr>
              <p:cNvSpPr txBox="1">
                <a:spLocks noRot="1" noChangeAspect="1" noMove="1" noResize="1" noEditPoints="1" noAdjustHandles="1" noChangeArrowheads="1" noChangeShapeType="1" noTextEdit="1"/>
              </p:cNvSpPr>
              <p:nvPr/>
            </p:nvSpPr>
            <p:spPr>
              <a:xfrm>
                <a:off x="24203430" y="10750607"/>
                <a:ext cx="10168672" cy="1200329"/>
              </a:xfrm>
              <a:prstGeom prst="rect">
                <a:avLst/>
              </a:prstGeom>
              <a:blipFill>
                <a:blip r:embed="rId6"/>
                <a:stretch>
                  <a:fillRect t="-18947" b="-41053"/>
                </a:stretch>
              </a:blipFill>
            </p:spPr>
            <p:txBody>
              <a:bodyPr/>
              <a:lstStyle/>
              <a:p>
                <a:r>
                  <a:rPr lang="en-US">
                    <a:noFill/>
                  </a:rPr>
                  <a:t> </a:t>
                </a:r>
              </a:p>
            </p:txBody>
          </p:sp>
        </mc:Fallback>
      </mc:AlternateContent>
    </p:spTree>
    <p:extLst>
      <p:ext uri="{BB962C8B-B14F-4D97-AF65-F5344CB8AC3E}">
        <p14:creationId xmlns:p14="http://schemas.microsoft.com/office/powerpoint/2010/main" val="2816800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6600"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a:p>
            <a:pPr lvl="1"/>
            <a:endParaRPr lang="en-US" sz="5400" dirty="0"/>
          </a:p>
          <a:p>
            <a:pPr lvl="1"/>
            <a:endParaRPr lang="en-US" sz="5400" dirty="0"/>
          </a:p>
          <a:p>
            <a:pPr lvl="1"/>
            <a:endParaRPr lang="en-US" sz="5400" dirty="0"/>
          </a:p>
          <a:p>
            <a:pPr lvl="1"/>
            <a:endParaRPr lang="en-US" sz="5400" dirty="0"/>
          </a:p>
          <a:p>
            <a:pPr lvl="1"/>
            <a:endParaRPr lang="en-US" sz="5400" dirty="0"/>
          </a:p>
          <a:p>
            <a:endParaRPr lang="en-US" sz="6400" dirty="0"/>
          </a:p>
          <a:p>
            <a:pPr marL="0" indent="0">
              <a:buNone/>
            </a:pPr>
            <a:endParaRPr lang="en-US" sz="6400" dirty="0"/>
          </a:p>
        </p:txBody>
      </p:sp>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a:t>
            </a:r>
          </a:p>
          <a:p>
            <a:endParaRPr lang="en-US" dirty="0"/>
          </a:p>
        </p:txBody>
      </p:sp>
      <p:cxnSp>
        <p:nvCxnSpPr>
          <p:cNvPr id="11" name="Straight Arrow Connector 10">
            <a:extLst>
              <a:ext uri="{FF2B5EF4-FFF2-40B4-BE49-F238E27FC236}">
                <a16:creationId xmlns:a16="http://schemas.microsoft.com/office/drawing/2014/main" id="{1D7709FC-EBA1-D86F-D6E9-36141DB6662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Rounded Corners 3">
                <a:extLst>
                  <a:ext uri="{FF2B5EF4-FFF2-40B4-BE49-F238E27FC236}">
                    <a16:creationId xmlns:a16="http://schemas.microsoft.com/office/drawing/2014/main" id="{2E483285-F5A1-F872-3E69-E50A6C1813AD}"/>
                  </a:ext>
                </a:extLst>
              </p:cNvPr>
              <p:cNvSpPr/>
              <p:nvPr/>
            </p:nvSpPr>
            <p:spPr>
              <a:xfrm>
                <a:off x="5717648"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2" name="Rectangle: Rounded Corners 3">
                <a:extLst>
                  <a:ext uri="{FF2B5EF4-FFF2-40B4-BE49-F238E27FC236}">
                    <a16:creationId xmlns:a16="http://schemas.microsoft.com/office/drawing/2014/main" id="{2E483285-F5A1-F872-3E69-E50A6C1813AD}"/>
                  </a:ext>
                </a:extLst>
              </p:cNvPr>
              <p:cNvSpPr>
                <a:spLocks noRot="1" noChangeAspect="1" noMove="1" noResize="1" noEditPoints="1" noAdjustHandles="1" noChangeArrowheads="1" noChangeShapeType="1" noTextEdit="1"/>
              </p:cNvSpPr>
              <p:nvPr/>
            </p:nvSpPr>
            <p:spPr>
              <a:xfrm>
                <a:off x="5717648"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B7B17ED-4F70-DB95-A2BB-638BED6E0D35}"/>
              </a:ext>
            </a:extLst>
          </p:cNvPr>
          <p:cNvSpPr/>
          <p:nvPr/>
        </p:nvSpPr>
        <p:spPr>
          <a:xfrm rot="5400000" flipH="1">
            <a:off x="18393210" y="2139859"/>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5" name="TextBox 34">
            <a:extLst>
              <a:ext uri="{FF2B5EF4-FFF2-40B4-BE49-F238E27FC236}">
                <a16:creationId xmlns:a16="http://schemas.microsoft.com/office/drawing/2014/main" id="{A1E962CD-CFB0-B8E6-1FC3-FA51AD9CFCB2}"/>
              </a:ext>
            </a:extLst>
          </p:cNvPr>
          <p:cNvSpPr txBox="1"/>
          <p:nvPr/>
        </p:nvSpPr>
        <p:spPr>
          <a:xfrm flipH="1">
            <a:off x="14649975" y="7923344"/>
            <a:ext cx="1090474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p:txBody>
      </p:sp>
      <p:cxnSp>
        <p:nvCxnSpPr>
          <p:cNvPr id="14" name="Straight Arrow Connector 13">
            <a:extLst>
              <a:ext uri="{FF2B5EF4-FFF2-40B4-BE49-F238E27FC236}">
                <a16:creationId xmlns:a16="http://schemas.microsoft.com/office/drawing/2014/main" id="{795D9333-3221-5636-3E06-B912189D032A}"/>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287CA-48D5-5CF1-38C3-17451EB0B5BF}"/>
              </a:ext>
            </a:extLst>
          </p:cNvPr>
          <p:cNvCxnSpPr>
            <a:cxnSpLocks/>
          </p:cNvCxnSpPr>
          <p:nvPr/>
        </p:nvCxnSpPr>
        <p:spPr>
          <a:xfrm rot="5400000">
            <a:off x="18733633" y="11596289"/>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ADF27C2-D60A-C060-011A-91CAC812CAC9}"/>
              </a:ext>
            </a:extLst>
          </p:cNvPr>
          <p:cNvSpPr/>
          <p:nvPr/>
        </p:nvSpPr>
        <p:spPr>
          <a:xfrm>
            <a:off x="2203898" y="5835144"/>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8" name="Rounded Rectangle 17">
            <a:extLst>
              <a:ext uri="{FF2B5EF4-FFF2-40B4-BE49-F238E27FC236}">
                <a16:creationId xmlns:a16="http://schemas.microsoft.com/office/drawing/2014/main" id="{62F88C6D-46CC-9DB0-CC27-9735A76AF622}"/>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sp>
        <p:nvSpPr>
          <p:cNvPr id="38" name="Rounded Rectangle 37">
            <a:extLst>
              <a:ext uri="{FF2B5EF4-FFF2-40B4-BE49-F238E27FC236}">
                <a16:creationId xmlns:a16="http://schemas.microsoft.com/office/drawing/2014/main" id="{E10757A9-55E5-A80B-8DA8-C3DC09C918B4}"/>
              </a:ext>
            </a:extLst>
          </p:cNvPr>
          <p:cNvSpPr/>
          <p:nvPr/>
        </p:nvSpPr>
        <p:spPr>
          <a:xfrm>
            <a:off x="16533079" y="10981786"/>
            <a:ext cx="717804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FA7DAC2-2CDF-2CEC-BB9F-B971BC7F9E01}"/>
                  </a:ext>
                </a:extLst>
              </p:cNvPr>
              <p:cNvSpPr txBox="1"/>
              <p:nvPr/>
            </p:nvSpPr>
            <p:spPr>
              <a:xfrm>
                <a:off x="27195788" y="6640975"/>
                <a:ext cx="7738259" cy="1200329"/>
              </a:xfrm>
              <a:prstGeom prst="rect">
                <a:avLst/>
              </a:prstGeom>
              <a:noFill/>
            </p:spPr>
            <p:txBody>
              <a:bodyPr wrap="square">
                <a:spAutoFit/>
              </a:bodyPr>
              <a:lstStyle/>
              <a:p>
                <a:r>
                  <a:rPr lang="en-US" sz="7200" dirty="0">
                    <a:solidFill>
                      <a:schemeClr val="bg1"/>
                    </a:solidFill>
                  </a:rPr>
                  <a:t> </a:t>
                </a:r>
                <a14:m>
                  <m:oMath xmlns:m="http://schemas.openxmlformats.org/officeDocument/2006/math">
                    <m:acc>
                      <m:accPr>
                        <m:chr m:val="̂"/>
                        <m:ctrlP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72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𝒑</m:t>
                    </m:r>
                    <m:r>
                      <a:rPr lang="en-US" sz="7200" b="1" i="1">
                        <a:solidFill>
                          <a:schemeClr val="bg1"/>
                        </a:solidFill>
                        <a:latin typeface="Cambria Math" panose="02040503050406030204" pitchFamily="18" charset="0"/>
                      </a:rPr>
                      <m:t> ∙ (</m:t>
                    </m:r>
                    <m:r>
                      <a:rPr lang="en-US" sz="7200" b="1" i="1">
                        <a:solidFill>
                          <a:schemeClr val="bg1"/>
                        </a:solidFill>
                        <a:latin typeface="Cambria Math" panose="02040503050406030204" pitchFamily="18" charset="0"/>
                      </a:rPr>
                      <m:t>𝟏</m:t>
                    </m:r>
                    <m:r>
                      <a:rPr lang="en-US" sz="7200" b="1" i="1">
                        <a:solidFill>
                          <a:schemeClr val="bg1"/>
                        </a:solidFill>
                        <a:latin typeface="Cambria Math" panose="02040503050406030204" pitchFamily="18" charset="0"/>
                      </a:rPr>
                      <m:t>−</m:t>
                    </m:r>
                    <m:r>
                      <a:rPr lang="en-US" sz="7200" b="1" i="1">
                        <a:solidFill>
                          <a:schemeClr val="bg1"/>
                        </a:solidFill>
                        <a:latin typeface="Cambria Math" panose="02040503050406030204" pitchFamily="18" charset="0"/>
                      </a:rPr>
                      <m:t>𝑳</m:t>
                    </m:r>
                    <m:r>
                      <a:rPr lang="en-US" sz="7200" b="1" i="1">
                        <a:solidFill>
                          <a:schemeClr val="bg1"/>
                        </a:solidFill>
                        <a:latin typeface="Cambria Math" panose="02040503050406030204" pitchFamily="18" charset="0"/>
                      </a:rPr>
                      <m:t>)</m:t>
                    </m:r>
                  </m:oMath>
                </a14:m>
                <a:endParaRPr lang="en-US" sz="7200" dirty="0"/>
              </a:p>
            </p:txBody>
          </p:sp>
        </mc:Choice>
        <mc:Fallback xmlns="">
          <p:sp>
            <p:nvSpPr>
              <p:cNvPr id="42" name="TextBox 41">
                <a:extLst>
                  <a:ext uri="{FF2B5EF4-FFF2-40B4-BE49-F238E27FC236}">
                    <a16:creationId xmlns:a16="http://schemas.microsoft.com/office/drawing/2014/main" id="{CFA7DAC2-2CDF-2CEC-BB9F-B971BC7F9E01}"/>
                  </a:ext>
                </a:extLst>
              </p:cNvPr>
              <p:cNvSpPr txBox="1">
                <a:spLocks noRot="1" noChangeAspect="1" noMove="1" noResize="1" noEditPoints="1" noAdjustHandles="1" noChangeArrowheads="1" noChangeShapeType="1" noTextEdit="1"/>
              </p:cNvSpPr>
              <p:nvPr/>
            </p:nvSpPr>
            <p:spPr>
              <a:xfrm>
                <a:off x="27195788" y="6640975"/>
                <a:ext cx="7738259" cy="1200329"/>
              </a:xfrm>
              <a:prstGeom prst="rect">
                <a:avLst/>
              </a:prstGeom>
              <a:blipFill>
                <a:blip r:embed="rId4"/>
                <a:stretch>
                  <a:fillRect t="-13542"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8D8FB3-6AD6-6CB4-DB5D-F5D27B36326E}"/>
                  </a:ext>
                </a:extLst>
              </p:cNvPr>
              <p:cNvSpPr txBox="1"/>
              <p:nvPr/>
            </p:nvSpPr>
            <p:spPr>
              <a:xfrm>
                <a:off x="10061100" y="14909548"/>
                <a:ext cx="18288000" cy="112614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b="1">
                          <a:solidFill>
                            <a:schemeClr val="bg1"/>
                          </a:solidFill>
                          <a:latin typeface="Cambria Math" panose="02040503050406030204" pitchFamily="18" charset="0"/>
                        </a:rPr>
                        <m:t>𝐌𝐓𝐓</m:t>
                      </m:r>
                      <m:r>
                        <a:rPr lang="en-US" sz="6600" b="1" i="1">
                          <a:solidFill>
                            <a:schemeClr val="bg1"/>
                          </a:solidFill>
                          <a:latin typeface="Cambria Math" panose="02040503050406030204" pitchFamily="18" charset="0"/>
                        </a:rPr>
                        <m:t>𝑭</m:t>
                      </m:r>
                      <m:r>
                        <a:rPr lang="en-US" sz="6600" b="1" i="1">
                          <a:solidFill>
                            <a:schemeClr val="bg1"/>
                          </a:solidFill>
                          <a:latin typeface="Cambria Math" panose="02040503050406030204" pitchFamily="18" charset="0"/>
                        </a:rPr>
                        <m:t>=</m:t>
                      </m:r>
                      <m:r>
                        <a:rPr lang="en-US" sz="6600" b="1" i="1">
                          <a:solidFill>
                            <a:schemeClr val="bg1"/>
                          </a:solidFill>
                          <a:latin typeface="Cambria Math" panose="02040503050406030204" pitchFamily="18" charset="0"/>
                        </a:rPr>
                        <m:t>𝑻𝑰𝑭</m:t>
                      </m:r>
                      <m:r>
                        <a:rPr lang="en-US" sz="6600" b="1" i="1">
                          <a:solidFill>
                            <a:schemeClr val="bg1"/>
                          </a:solidFill>
                          <a:latin typeface="Cambria Math" panose="02040503050406030204" pitchFamily="18" charset="0"/>
                        </a:rPr>
                        <m:t>+</m:t>
                      </m:r>
                      <m:r>
                        <a:rPr lang="en-US" sz="6600" b="1" i="1">
                          <a:solidFill>
                            <a:schemeClr val="bg1"/>
                          </a:solidFill>
                          <a:latin typeface="Cambria Math" panose="02040503050406030204" pitchFamily="18" charset="0"/>
                        </a:rPr>
                        <m:t>𝑻𝑹𝑭</m:t>
                      </m:r>
                      <m:r>
                        <a:rPr lang="en-US" sz="6600" b="1" i="1">
                          <a:solidFill>
                            <a:schemeClr val="bg1"/>
                          </a:solidFill>
                          <a:latin typeface="Cambria Math" panose="02040503050406030204" pitchFamily="18" charset="0"/>
                        </a:rPr>
                        <m:t> </m:t>
                      </m:r>
                      <m:r>
                        <m:rPr>
                          <m:nor/>
                        </m:rPr>
                        <a:rPr lang="en-US" sz="6600" b="1" dirty="0">
                          <a:solidFill>
                            <a:schemeClr val="bg1"/>
                          </a:solidFill>
                          <a:latin typeface="Trebuchet MS" panose="020B0603020202020204" pitchFamily="34" charset="0"/>
                        </a:rPr>
                        <m:t>= </m:t>
                      </m:r>
                      <m:sSup>
                        <m:sSupPr>
                          <m:ctrlPr>
                            <a:rPr lang="en-US" sz="6600" b="1" i="1">
                              <a:solidFill>
                                <a:schemeClr val="bg1"/>
                              </a:solidFill>
                              <a:latin typeface="Cambria Math" panose="02040503050406030204" pitchFamily="18" charset="0"/>
                            </a:rPr>
                          </m:ctrlPr>
                        </m:sSupPr>
                        <m:e>
                          <m:r>
                            <a:rPr lang="en-US" sz="6600" b="1" i="1">
                              <a:solidFill>
                                <a:schemeClr val="bg1"/>
                              </a:solidFill>
                              <a:latin typeface="Cambria Math" panose="02040503050406030204" pitchFamily="18" charset="0"/>
                            </a:rPr>
                            <m:t>( </m:t>
                          </m:r>
                          <m:r>
                            <a:rPr lang="en-US" sz="6600" b="1" i="1">
                              <a:solidFill>
                                <a:schemeClr val="bg1"/>
                              </a:solidFill>
                              <a:latin typeface="Cambria Math" panose="02040503050406030204" pitchFamily="18" charset="0"/>
                            </a:rPr>
                            <m:t>𝟏</m:t>
                          </m:r>
                          <m:r>
                            <a:rPr lang="en-US" sz="6600" b="1" i="1">
                              <a:solidFill>
                                <a:schemeClr val="bg1"/>
                              </a:solidFill>
                              <a:latin typeface="Cambria Math" panose="02040503050406030204" pitchFamily="18" charset="0"/>
                            </a:rPr>
                            <m:t>−</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r>
                            <a:rPr lang="en-US" sz="6600" b="1" i="1">
                              <a:solidFill>
                                <a:schemeClr val="bg1"/>
                              </a:solidFill>
                              <a:latin typeface="Cambria Math" panose="02040503050406030204" pitchFamily="18" charset="0"/>
                            </a:rPr>
                            <m:t>∙</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𝟏</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𝑳</m:t>
                          </m:r>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m:t>
                          </m:r>
                        </m:e>
                        <m:sup>
                          <m:r>
                            <a:rPr lang="en-US" sz="6600" b="1" i="1">
                              <a:solidFill>
                                <a:schemeClr val="bg1"/>
                              </a:solidFill>
                              <a:latin typeface="Cambria Math" panose="02040503050406030204" pitchFamily="18" charset="0"/>
                            </a:rPr>
                            <m:t>𝑻𝑹𝑯</m:t>
                          </m:r>
                        </m:sup>
                      </m:sSup>
                    </m:oMath>
                  </m:oMathPara>
                </a14:m>
                <a:endParaRPr lang="en-US" sz="6600" b="1" dirty="0">
                  <a:solidFill>
                    <a:schemeClr val="bg1"/>
                  </a:solidFill>
                  <a:latin typeface="Trebuchet MS" panose="020B0603020202020204" pitchFamily="34" charset="0"/>
                </a:endParaRPr>
              </a:p>
            </p:txBody>
          </p:sp>
        </mc:Choice>
        <mc:Fallback xmlns="">
          <p:sp>
            <p:nvSpPr>
              <p:cNvPr id="5" name="TextBox 4">
                <a:extLst>
                  <a:ext uri="{FF2B5EF4-FFF2-40B4-BE49-F238E27FC236}">
                    <a16:creationId xmlns:a16="http://schemas.microsoft.com/office/drawing/2014/main" id="{798D8FB3-6AD6-6CB4-DB5D-F5D27B36326E}"/>
                  </a:ext>
                </a:extLst>
              </p:cNvPr>
              <p:cNvSpPr txBox="1">
                <a:spLocks noRot="1" noChangeAspect="1" noMove="1" noResize="1" noEditPoints="1" noAdjustHandles="1" noChangeArrowheads="1" noChangeShapeType="1" noTextEdit="1"/>
              </p:cNvSpPr>
              <p:nvPr/>
            </p:nvSpPr>
            <p:spPr>
              <a:xfrm>
                <a:off x="10061100" y="14909548"/>
                <a:ext cx="18288000" cy="1126142"/>
              </a:xfrm>
              <a:prstGeom prst="rect">
                <a:avLst/>
              </a:prstGeom>
              <a:blipFill>
                <a:blip r:embed="rId5"/>
                <a:stretch>
                  <a:fillRect t="-11236" b="-32584"/>
                </a:stretch>
              </a:blipFill>
            </p:spPr>
            <p:txBody>
              <a:bodyPr/>
              <a:lstStyle/>
              <a:p>
                <a:r>
                  <a:rPr lang="en-US">
                    <a:noFill/>
                  </a:rPr>
                  <a:t> </a:t>
                </a:r>
              </a:p>
            </p:txBody>
          </p:sp>
        </mc:Fallback>
      </mc:AlternateContent>
      <p:sp>
        <p:nvSpPr>
          <p:cNvPr id="6" name="Rectangle: Rounded Corners 20">
            <a:extLst>
              <a:ext uri="{FF2B5EF4-FFF2-40B4-BE49-F238E27FC236}">
                <a16:creationId xmlns:a16="http://schemas.microsoft.com/office/drawing/2014/main" id="{599C17FD-20BF-27C1-4208-7032BBA8429E}"/>
              </a:ext>
            </a:extLst>
          </p:cNvPr>
          <p:cNvSpPr/>
          <p:nvPr/>
        </p:nvSpPr>
        <p:spPr>
          <a:xfrm>
            <a:off x="3460556" y="18434545"/>
            <a:ext cx="31899327" cy="1517105"/>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6600" dirty="0"/>
              <a:t>For a 16-entry FIFO, TRH-D</a:t>
            </a:r>
            <a:r>
              <a:rPr lang="en-US" sz="6600" baseline="-25000" dirty="0"/>
              <a:t>TIF+TRF</a:t>
            </a:r>
            <a:r>
              <a:rPr lang="en-US" sz="6600" dirty="0"/>
              <a:t> = 1575 (MTTF=10,000 years)</a:t>
            </a:r>
            <a:endParaRPr lang="en-US" sz="8000" b="1" dirty="0">
              <a:solidFill>
                <a:srgbClr val="1481D4"/>
              </a:solidFill>
              <a:latin typeface="Trebuchet MS" panose="020B0603020202020204" pitchFamily="34" charset="0"/>
              <a:cs typeface="NVIDIA Sans" panose="020B0503020203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5B1DF8-46AD-2520-FB2E-10EF150FB610}"/>
                  </a:ext>
                </a:extLst>
              </p:cNvPr>
              <p:cNvSpPr txBox="1"/>
              <p:nvPr/>
            </p:nvSpPr>
            <p:spPr>
              <a:xfrm>
                <a:off x="9196021" y="16522133"/>
                <a:ext cx="21868897" cy="1425968"/>
              </a:xfrm>
              <a:prstGeom prst="rect">
                <a:avLst/>
              </a:prstGeom>
              <a:noFill/>
            </p:spPr>
            <p:txBody>
              <a:bodyPr wrap="square">
                <a:spAutoFit/>
              </a:bodyPr>
              <a:lstStyle/>
              <a:p>
                <a:pPr algn="ctr"/>
                <a:r>
                  <a:rPr lang="en-US" sz="6000" b="1" dirty="0">
                    <a:solidFill>
                      <a:schemeClr val="bg1"/>
                    </a:solidFill>
                    <a:latin typeface="Trebuchet MS" panose="020B0603020202020204" pitchFamily="34" charset="0"/>
                  </a:rPr>
                  <a:t>MTTF = 10,000 years, p = </a:t>
                </a:r>
                <a14:m>
                  <m:oMath xmlns:m="http://schemas.openxmlformats.org/officeDocument/2006/math">
                    <m:f>
                      <m:fPr>
                        <m:ctrlPr>
                          <a:rPr lang="en-US" sz="6000" b="1" i="1" dirty="0" smtClean="0">
                            <a:solidFill>
                              <a:schemeClr val="bg1"/>
                            </a:solidFill>
                            <a:latin typeface="Cambria Math" panose="02040503050406030204" pitchFamily="18" charset="0"/>
                          </a:rPr>
                        </m:ctrlPr>
                      </m:fPr>
                      <m:num>
                        <m:r>
                          <a:rPr lang="en-US" sz="6000" b="1" i="1" dirty="0" smtClean="0">
                            <a:solidFill>
                              <a:schemeClr val="bg1"/>
                            </a:solidFill>
                            <a:latin typeface="Cambria Math" panose="02040503050406030204" pitchFamily="18" charset="0"/>
                          </a:rPr>
                          <m:t>𝟏</m:t>
                        </m:r>
                      </m:num>
                      <m:den>
                        <m:r>
                          <a:rPr lang="en-US" sz="6000" b="1" i="1" dirty="0" smtClean="0">
                            <a:solidFill>
                              <a:schemeClr val="bg1"/>
                            </a:solidFill>
                            <a:latin typeface="Cambria Math" panose="02040503050406030204" pitchFamily="18" charset="0"/>
                          </a:rPr>
                          <m:t>𝟕𝟗</m:t>
                        </m:r>
                      </m:den>
                    </m:f>
                  </m:oMath>
                </a14:m>
                <a:r>
                  <a:rPr lang="en-US" sz="6000" b="1" dirty="0">
                    <a:solidFill>
                      <a:schemeClr val="bg1"/>
                    </a:solidFill>
                    <a:latin typeface="Trebuchet MS" panose="020B0603020202020204" pitchFamily="34" charset="0"/>
                  </a:rPr>
                  <a:t>, L = 0.03 for 16-entry FIFO</a:t>
                </a:r>
                <a:endParaRPr lang="en-US" sz="6000" dirty="0"/>
              </a:p>
            </p:txBody>
          </p:sp>
        </mc:Choice>
        <mc:Fallback xmlns="">
          <p:sp>
            <p:nvSpPr>
              <p:cNvPr id="7" name="TextBox 6">
                <a:extLst>
                  <a:ext uri="{FF2B5EF4-FFF2-40B4-BE49-F238E27FC236}">
                    <a16:creationId xmlns:a16="http://schemas.microsoft.com/office/drawing/2014/main" id="{D15B1DF8-46AD-2520-FB2E-10EF150FB610}"/>
                  </a:ext>
                </a:extLst>
              </p:cNvPr>
              <p:cNvSpPr txBox="1">
                <a:spLocks noRot="1" noChangeAspect="1" noMove="1" noResize="1" noEditPoints="1" noAdjustHandles="1" noChangeArrowheads="1" noChangeShapeType="1" noTextEdit="1"/>
              </p:cNvSpPr>
              <p:nvPr/>
            </p:nvSpPr>
            <p:spPr>
              <a:xfrm>
                <a:off x="9196021" y="16522133"/>
                <a:ext cx="21868897" cy="1425968"/>
              </a:xfrm>
              <a:prstGeom prst="rect">
                <a:avLst/>
              </a:prstGeom>
              <a:blipFill>
                <a:blip r:embed="rId6"/>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5EA860-112A-ADD5-3F66-5D51ED6CD0EE}"/>
                  </a:ext>
                </a:extLst>
              </p:cNvPr>
              <p:cNvSpPr txBox="1"/>
              <p:nvPr/>
            </p:nvSpPr>
            <p:spPr>
              <a:xfrm>
                <a:off x="24203430" y="10750607"/>
                <a:ext cx="10168672" cy="1200329"/>
              </a:xfrm>
              <a:prstGeom prst="rect">
                <a:avLst/>
              </a:prstGeom>
              <a:noFill/>
            </p:spPr>
            <p:txBody>
              <a:bodyPr wrap="square">
                <a:spAutoFit/>
              </a:bodyPr>
              <a:lstStyle/>
              <a:p>
                <a:pPr algn="ctr"/>
                <a14:m>
                  <m:oMath xmlns:m="http://schemas.openxmlformats.org/officeDocument/2006/math">
                    <m:r>
                      <a:rPr lang="en-US" sz="7200" b="1" i="1" smtClean="0">
                        <a:solidFill>
                          <a:schemeClr val="bg1"/>
                        </a:solidFill>
                        <a:latin typeface="Cambria Math" panose="02040503050406030204" pitchFamily="18" charset="0"/>
                      </a:rPr>
                      <m:t>𝑳</m:t>
                    </m:r>
                    <m:r>
                      <a:rPr lang="en-US" sz="7200" b="1" i="1" smtClean="0">
                        <a:solidFill>
                          <a:schemeClr val="bg1"/>
                        </a:solidFill>
                        <a:latin typeface="Cambria Math" panose="02040503050406030204" pitchFamily="18" charset="0"/>
                      </a:rPr>
                      <m:t> </m:t>
                    </m:r>
                  </m:oMath>
                </a14:m>
                <a:r>
                  <a:rPr lang="en-US" sz="7200" b="1" dirty="0">
                    <a:solidFill>
                      <a:schemeClr val="bg1"/>
                    </a:solidFill>
                  </a:rPr>
                  <a:t> = Loss Probability</a:t>
                </a:r>
                <a:endParaRPr lang="en-US" sz="7200" dirty="0"/>
              </a:p>
            </p:txBody>
          </p:sp>
        </mc:Choice>
        <mc:Fallback xmlns="">
          <p:sp>
            <p:nvSpPr>
              <p:cNvPr id="10" name="TextBox 9">
                <a:extLst>
                  <a:ext uri="{FF2B5EF4-FFF2-40B4-BE49-F238E27FC236}">
                    <a16:creationId xmlns:a16="http://schemas.microsoft.com/office/drawing/2014/main" id="{475EA860-112A-ADD5-3F66-5D51ED6CD0EE}"/>
                  </a:ext>
                </a:extLst>
              </p:cNvPr>
              <p:cNvSpPr txBox="1">
                <a:spLocks noRot="1" noChangeAspect="1" noMove="1" noResize="1" noEditPoints="1" noAdjustHandles="1" noChangeArrowheads="1" noChangeShapeType="1" noTextEdit="1"/>
              </p:cNvSpPr>
              <p:nvPr/>
            </p:nvSpPr>
            <p:spPr>
              <a:xfrm>
                <a:off x="24203430" y="10750607"/>
                <a:ext cx="10168672" cy="1200329"/>
              </a:xfrm>
              <a:prstGeom prst="rect">
                <a:avLst/>
              </a:prstGeom>
              <a:blipFill>
                <a:blip r:embed="rId7"/>
                <a:stretch>
                  <a:fillRect t="-18947" b="-41053"/>
                </a:stretch>
              </a:blipFill>
            </p:spPr>
            <p:txBody>
              <a:bodyPr/>
              <a:lstStyle/>
              <a:p>
                <a:r>
                  <a:rPr lang="en-US">
                    <a:noFill/>
                  </a:rPr>
                  <a:t> </a:t>
                </a:r>
              </a:p>
            </p:txBody>
          </p:sp>
        </mc:Fallback>
      </mc:AlternateContent>
    </p:spTree>
    <p:extLst>
      <p:ext uri="{BB962C8B-B14F-4D97-AF65-F5344CB8AC3E}">
        <p14:creationId xmlns:p14="http://schemas.microsoft.com/office/powerpoint/2010/main" val="2510193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D03E-B73A-1142-A00A-CF3844EAB869}"/>
              </a:ext>
            </a:extLst>
          </p:cNvPr>
          <p:cNvSpPr>
            <a:spLocks noGrp="1"/>
          </p:cNvSpPr>
          <p:nvPr>
            <p:ph type="title"/>
          </p:nvPr>
        </p:nvSpPr>
        <p:spPr>
          <a:xfrm>
            <a:off x="937260" y="0"/>
            <a:ext cx="34701480" cy="2514601"/>
          </a:xfrm>
        </p:spPr>
        <p:txBody>
          <a:bodyPr>
            <a:normAutofit/>
          </a:bodyPr>
          <a:lstStyle/>
          <a:p>
            <a:r>
              <a:rPr lang="en-US" sz="8800" dirty="0"/>
              <a:t>The </a:t>
            </a:r>
            <a:r>
              <a:rPr lang="en-US" sz="8800" dirty="0" err="1"/>
              <a:t>RowHammer</a:t>
            </a:r>
            <a:r>
              <a:rPr lang="en-US" sz="8800" dirty="0"/>
              <a:t> Problem</a:t>
            </a:r>
          </a:p>
        </p:txBody>
      </p:sp>
      <p:sp>
        <p:nvSpPr>
          <p:cNvPr id="6" name="Text Placeholder 5">
            <a:extLst>
              <a:ext uri="{FF2B5EF4-FFF2-40B4-BE49-F238E27FC236}">
                <a16:creationId xmlns:a16="http://schemas.microsoft.com/office/drawing/2014/main" id="{7F7EE157-C9CF-0777-DD6F-C9BC9863FB9C}"/>
              </a:ext>
            </a:extLst>
          </p:cNvPr>
          <p:cNvSpPr>
            <a:spLocks noGrp="1"/>
          </p:cNvSpPr>
          <p:nvPr>
            <p:ph type="body" sz="quarter" idx="10"/>
          </p:nvPr>
        </p:nvSpPr>
        <p:spPr/>
        <p:txBody>
          <a:bodyPr/>
          <a:lstStyle/>
          <a:p>
            <a:endParaRPr lang="en-US" dirty="0">
              <a:solidFill>
                <a:schemeClr val="bg1"/>
              </a:solidFill>
            </a:endParaRPr>
          </a:p>
        </p:txBody>
      </p:sp>
      <p:sp>
        <p:nvSpPr>
          <p:cNvPr id="4" name="Slide Number Placeholder 3">
            <a:extLst>
              <a:ext uri="{FF2B5EF4-FFF2-40B4-BE49-F238E27FC236}">
                <a16:creationId xmlns:a16="http://schemas.microsoft.com/office/drawing/2014/main" id="{D9750E46-4034-FF40-86D6-39A22AF919D4}"/>
              </a:ext>
            </a:extLst>
          </p:cNvPr>
          <p:cNvSpPr>
            <a:spLocks noGrp="1"/>
          </p:cNvSpPr>
          <p:nvPr>
            <p:ph type="sldNum" sz="quarter" idx="4294967295"/>
          </p:nvPr>
        </p:nvSpPr>
        <p:spPr>
          <a:xfrm>
            <a:off x="0" y="0"/>
            <a:ext cx="0" cy="0"/>
          </a:xfrm>
        </p:spPr>
        <p:txBody>
          <a:bodyPr/>
          <a:lstStyle/>
          <a:p>
            <a:fld id="{CD7065C7-4A24-D642-9F9E-1F3494B16E89}" type="slidenum">
              <a:rPr lang="en-US" smtClean="0">
                <a:solidFill>
                  <a:schemeClr val="bg1"/>
                </a:solidFill>
              </a:rPr>
              <a:pPr/>
              <a:t>2</a:t>
            </a:fld>
            <a:endParaRPr lang="en-US" dirty="0">
              <a:solidFill>
                <a:schemeClr val="bg1"/>
              </a:solidFill>
            </a:endParaRPr>
          </a:p>
        </p:txBody>
      </p:sp>
      <p:graphicFrame>
        <p:nvGraphicFramePr>
          <p:cNvPr id="8" name="Chart 7">
            <a:extLst>
              <a:ext uri="{FF2B5EF4-FFF2-40B4-BE49-F238E27FC236}">
                <a16:creationId xmlns:a16="http://schemas.microsoft.com/office/drawing/2014/main" id="{9AA9A070-39C9-1050-8427-F38290740CCD}"/>
              </a:ext>
            </a:extLst>
          </p:cNvPr>
          <p:cNvGraphicFramePr>
            <a:graphicFrameLocks/>
          </p:cNvGraphicFramePr>
          <p:nvPr>
            <p:extLst>
              <p:ext uri="{D42A27DB-BD31-4B8C-83A1-F6EECF244321}">
                <p14:modId xmlns:p14="http://schemas.microsoft.com/office/powerpoint/2010/main" val="1518537061"/>
              </p:ext>
            </p:extLst>
          </p:nvPr>
        </p:nvGraphicFramePr>
        <p:xfrm>
          <a:off x="18688657" y="4381537"/>
          <a:ext cx="17198749" cy="125364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a:extLst>
              <a:ext uri="{FF2B5EF4-FFF2-40B4-BE49-F238E27FC236}">
                <a16:creationId xmlns:a16="http://schemas.microsoft.com/office/drawing/2014/main" id="{EF827CFF-CF95-96C4-5A98-0A56E89DAECE}"/>
              </a:ext>
            </a:extLst>
          </p:cNvPr>
          <p:cNvSpPr/>
          <p:nvPr/>
        </p:nvSpPr>
        <p:spPr>
          <a:xfrm>
            <a:off x="4834532" y="6646733"/>
            <a:ext cx="11612100" cy="8807583"/>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latin typeface="Calibri"/>
            </a:endParaRPr>
          </a:p>
        </p:txBody>
      </p:sp>
      <p:cxnSp>
        <p:nvCxnSpPr>
          <p:cNvPr id="11" name="Straight Connector 10">
            <a:extLst>
              <a:ext uri="{FF2B5EF4-FFF2-40B4-BE49-F238E27FC236}">
                <a16:creationId xmlns:a16="http://schemas.microsoft.com/office/drawing/2014/main" id="{B9CE7D6A-1144-D9B2-4FF1-47C009121E66}"/>
              </a:ext>
            </a:extLst>
          </p:cNvPr>
          <p:cNvCxnSpPr/>
          <p:nvPr/>
        </p:nvCxnSpPr>
        <p:spPr>
          <a:xfrm>
            <a:off x="5188205" y="8444109"/>
            <a:ext cx="1097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Wordline">
            <a:extLst>
              <a:ext uri="{FF2B5EF4-FFF2-40B4-BE49-F238E27FC236}">
                <a16:creationId xmlns:a16="http://schemas.microsoft.com/office/drawing/2014/main" id="{90B8FF4D-D6AB-3BF4-D641-355E969329B6}"/>
              </a:ext>
            </a:extLst>
          </p:cNvPr>
          <p:cNvCxnSpPr/>
          <p:nvPr/>
        </p:nvCxnSpPr>
        <p:spPr>
          <a:xfrm>
            <a:off x="5188199" y="9940407"/>
            <a:ext cx="1097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EA0CDF-3F6C-D2E9-746F-4E924B0E0A71}"/>
              </a:ext>
            </a:extLst>
          </p:cNvPr>
          <p:cNvCxnSpPr/>
          <p:nvPr/>
        </p:nvCxnSpPr>
        <p:spPr>
          <a:xfrm>
            <a:off x="5188199" y="11315292"/>
            <a:ext cx="1097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Wordline">
            <a:extLst>
              <a:ext uri="{FF2B5EF4-FFF2-40B4-BE49-F238E27FC236}">
                <a16:creationId xmlns:a16="http://schemas.microsoft.com/office/drawing/2014/main" id="{A2C6D2C1-AE89-2511-1A15-9519570B8683}"/>
              </a:ext>
            </a:extLst>
          </p:cNvPr>
          <p:cNvCxnSpPr/>
          <p:nvPr/>
        </p:nvCxnSpPr>
        <p:spPr>
          <a:xfrm>
            <a:off x="5229764" y="12832401"/>
            <a:ext cx="1097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7C53EB-F935-6E8A-D70C-8716A96DCBDE}"/>
              </a:ext>
            </a:extLst>
          </p:cNvPr>
          <p:cNvSpPr>
            <a:spLocks/>
          </p:cNvSpPr>
          <p:nvPr/>
        </p:nvSpPr>
        <p:spPr>
          <a:xfrm>
            <a:off x="5926375" y="10676924"/>
            <a:ext cx="9524805" cy="14491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Row</a:t>
            </a:r>
          </a:p>
        </p:txBody>
      </p:sp>
      <p:sp>
        <p:nvSpPr>
          <p:cNvPr id="16" name="Rectangle 15">
            <a:extLst>
              <a:ext uri="{FF2B5EF4-FFF2-40B4-BE49-F238E27FC236}">
                <a16:creationId xmlns:a16="http://schemas.microsoft.com/office/drawing/2014/main" id="{653EBBFA-645F-1FF7-6AE7-C5F2DD35D5C0}"/>
              </a:ext>
            </a:extLst>
          </p:cNvPr>
          <p:cNvSpPr>
            <a:spLocks/>
          </p:cNvSpPr>
          <p:nvPr/>
        </p:nvSpPr>
        <p:spPr>
          <a:xfrm>
            <a:off x="5926375" y="12153237"/>
            <a:ext cx="9524805" cy="14538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Row</a:t>
            </a:r>
          </a:p>
        </p:txBody>
      </p:sp>
      <p:sp>
        <p:nvSpPr>
          <p:cNvPr id="17" name="Rectangle 16">
            <a:extLst>
              <a:ext uri="{FF2B5EF4-FFF2-40B4-BE49-F238E27FC236}">
                <a16:creationId xmlns:a16="http://schemas.microsoft.com/office/drawing/2014/main" id="{27622836-7BF5-D23A-3CE9-55524677B3A2}"/>
              </a:ext>
            </a:extLst>
          </p:cNvPr>
          <p:cNvSpPr>
            <a:spLocks/>
          </p:cNvSpPr>
          <p:nvPr/>
        </p:nvSpPr>
        <p:spPr>
          <a:xfrm>
            <a:off x="5926375" y="9200609"/>
            <a:ext cx="9524805" cy="14491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Row</a:t>
            </a:r>
          </a:p>
        </p:txBody>
      </p:sp>
      <p:sp>
        <p:nvSpPr>
          <p:cNvPr id="18" name="Rectangle 17">
            <a:extLst>
              <a:ext uri="{FF2B5EF4-FFF2-40B4-BE49-F238E27FC236}">
                <a16:creationId xmlns:a16="http://schemas.microsoft.com/office/drawing/2014/main" id="{E8F33808-E158-809E-B9D6-98E69B3B9BD3}"/>
              </a:ext>
            </a:extLst>
          </p:cNvPr>
          <p:cNvSpPr/>
          <p:nvPr/>
        </p:nvSpPr>
        <p:spPr>
          <a:xfrm>
            <a:off x="5929322" y="7719537"/>
            <a:ext cx="9518904" cy="14538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Row of Cells</a:t>
            </a:r>
          </a:p>
        </p:txBody>
      </p:sp>
      <p:sp>
        <p:nvSpPr>
          <p:cNvPr id="19" name="Error">
            <a:extLst>
              <a:ext uri="{FF2B5EF4-FFF2-40B4-BE49-F238E27FC236}">
                <a16:creationId xmlns:a16="http://schemas.microsoft.com/office/drawing/2014/main" id="{B085F2BC-35D4-83FE-B277-68E47037FB9F}"/>
              </a:ext>
            </a:extLst>
          </p:cNvPr>
          <p:cNvSpPr/>
          <p:nvPr/>
        </p:nvSpPr>
        <p:spPr>
          <a:xfrm>
            <a:off x="8477579" y="10439784"/>
            <a:ext cx="1828800" cy="18288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latin typeface="Calibri"/>
            </a:endParaRPr>
          </a:p>
        </p:txBody>
      </p:sp>
      <p:sp>
        <p:nvSpPr>
          <p:cNvPr id="20" name="Error">
            <a:extLst>
              <a:ext uri="{FF2B5EF4-FFF2-40B4-BE49-F238E27FC236}">
                <a16:creationId xmlns:a16="http://schemas.microsoft.com/office/drawing/2014/main" id="{403C2173-DE08-3855-46FB-C4A8C03F62DD}"/>
              </a:ext>
            </a:extLst>
          </p:cNvPr>
          <p:cNvSpPr/>
          <p:nvPr/>
        </p:nvSpPr>
        <p:spPr>
          <a:xfrm>
            <a:off x="13392479" y="10477812"/>
            <a:ext cx="1828800" cy="18288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latin typeface="Calibri"/>
            </a:endParaRPr>
          </a:p>
        </p:txBody>
      </p:sp>
      <p:sp>
        <p:nvSpPr>
          <p:cNvPr id="21" name="Error">
            <a:extLst>
              <a:ext uri="{FF2B5EF4-FFF2-40B4-BE49-F238E27FC236}">
                <a16:creationId xmlns:a16="http://schemas.microsoft.com/office/drawing/2014/main" id="{4FD8105E-36C0-8196-D6EE-DDE8320F882C}"/>
              </a:ext>
            </a:extLst>
          </p:cNvPr>
          <p:cNvSpPr/>
          <p:nvPr/>
        </p:nvSpPr>
        <p:spPr>
          <a:xfrm>
            <a:off x="10935029" y="10477812"/>
            <a:ext cx="1828800" cy="18288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latin typeface="Calibri"/>
            </a:endParaRPr>
          </a:p>
        </p:txBody>
      </p:sp>
      <p:sp>
        <p:nvSpPr>
          <p:cNvPr id="22" name="Error">
            <a:extLst>
              <a:ext uri="{FF2B5EF4-FFF2-40B4-BE49-F238E27FC236}">
                <a16:creationId xmlns:a16="http://schemas.microsoft.com/office/drawing/2014/main" id="{AC85A3EA-2B46-C1C3-9246-B1EFEA85EFF5}"/>
              </a:ext>
            </a:extLst>
          </p:cNvPr>
          <p:cNvSpPr/>
          <p:nvPr/>
        </p:nvSpPr>
        <p:spPr>
          <a:xfrm>
            <a:off x="6020129" y="10477812"/>
            <a:ext cx="1828800" cy="18288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latin typeface="Calibri"/>
            </a:endParaRPr>
          </a:p>
        </p:txBody>
      </p:sp>
      <p:sp>
        <p:nvSpPr>
          <p:cNvPr id="23" name="Victim">
            <a:extLst>
              <a:ext uri="{FF2B5EF4-FFF2-40B4-BE49-F238E27FC236}">
                <a16:creationId xmlns:a16="http://schemas.microsoft.com/office/drawing/2014/main" id="{2CB8D760-BDFD-D8DA-44CA-031F021D8B2A}"/>
              </a:ext>
            </a:extLst>
          </p:cNvPr>
          <p:cNvSpPr/>
          <p:nvPr/>
        </p:nvSpPr>
        <p:spPr>
          <a:xfrm>
            <a:off x="5932993" y="10692000"/>
            <a:ext cx="9518073" cy="1399686"/>
          </a:xfrm>
          <a:prstGeom prst="rect">
            <a:avLst/>
          </a:prstGeom>
          <a:solidFill>
            <a:schemeClr val="accent4">
              <a:lumMod val="60000"/>
              <a:lumOff val="40000"/>
            </a:schemeClr>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prstClr val="white"/>
                </a:solidFill>
                <a:latin typeface="Calibri Light"/>
              </a:rPr>
              <a:t> </a:t>
            </a:r>
            <a:r>
              <a:rPr lang="en-US" sz="7200" b="1" dirty="0">
                <a:solidFill>
                  <a:prstClr val="black"/>
                </a:solidFill>
                <a:latin typeface="Calibri Light"/>
              </a:rPr>
              <a:t>Victim Row</a:t>
            </a:r>
          </a:p>
        </p:txBody>
      </p:sp>
      <p:sp>
        <p:nvSpPr>
          <p:cNvPr id="24" name="Aggressor">
            <a:extLst>
              <a:ext uri="{FF2B5EF4-FFF2-40B4-BE49-F238E27FC236}">
                <a16:creationId xmlns:a16="http://schemas.microsoft.com/office/drawing/2014/main" id="{759462E7-E577-0CB3-C355-BB3204A3F897}"/>
              </a:ext>
            </a:extLst>
          </p:cNvPr>
          <p:cNvSpPr/>
          <p:nvPr/>
        </p:nvSpPr>
        <p:spPr>
          <a:xfrm>
            <a:off x="5943904" y="12094803"/>
            <a:ext cx="9496251" cy="151233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prstClr val="white"/>
                </a:solidFill>
                <a:latin typeface="Calibri Light"/>
              </a:rPr>
              <a:t> Aggressor Row</a:t>
            </a:r>
          </a:p>
        </p:txBody>
      </p:sp>
      <p:sp>
        <p:nvSpPr>
          <p:cNvPr id="25" name="Aggressor">
            <a:extLst>
              <a:ext uri="{FF2B5EF4-FFF2-40B4-BE49-F238E27FC236}">
                <a16:creationId xmlns:a16="http://schemas.microsoft.com/office/drawing/2014/main" id="{8FCD8149-0549-058E-9E7B-5CA84A5495C3}"/>
              </a:ext>
            </a:extLst>
          </p:cNvPr>
          <p:cNvSpPr/>
          <p:nvPr/>
        </p:nvSpPr>
        <p:spPr>
          <a:xfrm>
            <a:off x="5943904" y="9176550"/>
            <a:ext cx="9496251" cy="151233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prstClr val="white"/>
                </a:solidFill>
                <a:latin typeface="Calibri Light"/>
              </a:rPr>
              <a:t> Aggressor Row</a:t>
            </a:r>
          </a:p>
        </p:txBody>
      </p:sp>
      <p:sp>
        <p:nvSpPr>
          <p:cNvPr id="26" name="TextBox 25">
            <a:extLst>
              <a:ext uri="{FF2B5EF4-FFF2-40B4-BE49-F238E27FC236}">
                <a16:creationId xmlns:a16="http://schemas.microsoft.com/office/drawing/2014/main" id="{A58D054B-AEE2-6B5F-ABA9-EF83CDA9D3A8}"/>
              </a:ext>
            </a:extLst>
          </p:cNvPr>
          <p:cNvSpPr txBox="1"/>
          <p:nvPr/>
        </p:nvSpPr>
        <p:spPr>
          <a:xfrm>
            <a:off x="8358062" y="13823720"/>
            <a:ext cx="4565040" cy="1384995"/>
          </a:xfrm>
          <a:prstGeom prst="rect">
            <a:avLst/>
          </a:prstGeom>
          <a:noFill/>
        </p:spPr>
        <p:txBody>
          <a:bodyPr wrap="square" rtlCol="0">
            <a:spAutoFit/>
          </a:bodyPr>
          <a:lstStyle/>
          <a:p>
            <a:pPr algn="ctr"/>
            <a:r>
              <a:rPr lang="en-US" sz="8400" b="1" dirty="0"/>
              <a:t>DRAM</a:t>
            </a:r>
          </a:p>
        </p:txBody>
      </p:sp>
      <p:sp>
        <p:nvSpPr>
          <p:cNvPr id="27" name="Right Arrow 26">
            <a:extLst>
              <a:ext uri="{FF2B5EF4-FFF2-40B4-BE49-F238E27FC236}">
                <a16:creationId xmlns:a16="http://schemas.microsoft.com/office/drawing/2014/main" id="{952E79F9-809F-B929-3E66-D3459C94AF44}"/>
              </a:ext>
            </a:extLst>
          </p:cNvPr>
          <p:cNvSpPr/>
          <p:nvPr/>
        </p:nvSpPr>
        <p:spPr>
          <a:xfrm rot="20353194">
            <a:off x="3338284" y="10020432"/>
            <a:ext cx="1782603" cy="9601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28" name="Right Arrow 27">
            <a:extLst>
              <a:ext uri="{FF2B5EF4-FFF2-40B4-BE49-F238E27FC236}">
                <a16:creationId xmlns:a16="http://schemas.microsoft.com/office/drawing/2014/main" id="{109AACAA-F776-52A5-039D-A71FE267ACCF}"/>
              </a:ext>
            </a:extLst>
          </p:cNvPr>
          <p:cNvSpPr/>
          <p:nvPr/>
        </p:nvSpPr>
        <p:spPr>
          <a:xfrm rot="1246806" flipV="1">
            <a:off x="3302608" y="11857524"/>
            <a:ext cx="1782603" cy="9601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29" name="TextBox 28">
            <a:extLst>
              <a:ext uri="{FF2B5EF4-FFF2-40B4-BE49-F238E27FC236}">
                <a16:creationId xmlns:a16="http://schemas.microsoft.com/office/drawing/2014/main" id="{963ED003-C133-3543-4A3B-E250EFFFD3F2}"/>
              </a:ext>
            </a:extLst>
          </p:cNvPr>
          <p:cNvSpPr txBox="1"/>
          <p:nvPr/>
        </p:nvSpPr>
        <p:spPr>
          <a:xfrm>
            <a:off x="-296291" y="10274308"/>
            <a:ext cx="4127448" cy="2123658"/>
          </a:xfrm>
          <a:prstGeom prst="rect">
            <a:avLst/>
          </a:prstGeom>
          <a:noFill/>
        </p:spPr>
        <p:txBody>
          <a:bodyPr wrap="square" rtlCol="0">
            <a:spAutoFit/>
          </a:bodyPr>
          <a:lstStyle/>
          <a:p>
            <a:pPr algn="ctr"/>
            <a:r>
              <a:rPr lang="en-US" sz="6600" dirty="0">
                <a:solidFill>
                  <a:srgbClr val="C00000"/>
                </a:solidFill>
              </a:rPr>
              <a:t>Rapid</a:t>
            </a:r>
          </a:p>
          <a:p>
            <a:pPr algn="ctr"/>
            <a:r>
              <a:rPr lang="en-US" sz="6600" dirty="0">
                <a:solidFill>
                  <a:srgbClr val="C00000"/>
                </a:solidFill>
              </a:rPr>
              <a:t>ACTs</a:t>
            </a:r>
          </a:p>
        </p:txBody>
      </p:sp>
      <p:sp>
        <p:nvSpPr>
          <p:cNvPr id="30" name="TextBox 29">
            <a:extLst>
              <a:ext uri="{FF2B5EF4-FFF2-40B4-BE49-F238E27FC236}">
                <a16:creationId xmlns:a16="http://schemas.microsoft.com/office/drawing/2014/main" id="{E795AA0F-29C1-F5E2-DC95-C0FE058B9E70}"/>
              </a:ext>
            </a:extLst>
          </p:cNvPr>
          <p:cNvSpPr txBox="1"/>
          <p:nvPr/>
        </p:nvSpPr>
        <p:spPr>
          <a:xfrm>
            <a:off x="4200331" y="5129697"/>
            <a:ext cx="12844065" cy="1384995"/>
          </a:xfrm>
          <a:prstGeom prst="rect">
            <a:avLst/>
          </a:prstGeom>
          <a:noFill/>
        </p:spPr>
        <p:txBody>
          <a:bodyPr wrap="square" rtlCol="0">
            <a:spAutoFit/>
          </a:bodyPr>
          <a:lstStyle/>
          <a:p>
            <a:pPr algn="ctr"/>
            <a:r>
              <a:rPr lang="en-US" sz="8400" b="1" dirty="0">
                <a:solidFill>
                  <a:schemeClr val="bg1"/>
                </a:solidFill>
              </a:rPr>
              <a:t>RowHammer Attack</a:t>
            </a:r>
          </a:p>
        </p:txBody>
      </p:sp>
      <p:pic>
        <p:nvPicPr>
          <p:cNvPr id="37" name="Picture 36">
            <a:extLst>
              <a:ext uri="{FF2B5EF4-FFF2-40B4-BE49-F238E27FC236}">
                <a16:creationId xmlns:a16="http://schemas.microsoft.com/office/drawing/2014/main" id="{6D19AE57-6793-104F-52D7-32525BEBF273}"/>
              </a:ext>
            </a:extLst>
          </p:cNvPr>
          <p:cNvPicPr>
            <a:picLocks noChangeAspect="1"/>
          </p:cNvPicPr>
          <p:nvPr/>
        </p:nvPicPr>
        <p:blipFill>
          <a:blip r:embed="rId4"/>
          <a:stretch>
            <a:fillRect/>
          </a:stretch>
        </p:blipFill>
        <p:spPr>
          <a:xfrm>
            <a:off x="2024790" y="4776326"/>
            <a:ext cx="3693252" cy="3693252"/>
          </a:xfrm>
          <a:prstGeom prst="rect">
            <a:avLst/>
          </a:prstGeom>
        </p:spPr>
      </p:pic>
      <p:sp>
        <p:nvSpPr>
          <p:cNvPr id="50" name="TextBox 49">
            <a:extLst>
              <a:ext uri="{FF2B5EF4-FFF2-40B4-BE49-F238E27FC236}">
                <a16:creationId xmlns:a16="http://schemas.microsoft.com/office/drawing/2014/main" id="{1E4F6858-72ED-3B81-8197-585568D440A8}"/>
              </a:ext>
            </a:extLst>
          </p:cNvPr>
          <p:cNvSpPr txBox="1"/>
          <p:nvPr/>
        </p:nvSpPr>
        <p:spPr>
          <a:xfrm rot="2486432">
            <a:off x="22459309" y="6634585"/>
            <a:ext cx="9217152" cy="1015663"/>
          </a:xfrm>
          <a:prstGeom prst="rect">
            <a:avLst/>
          </a:prstGeom>
          <a:noFill/>
        </p:spPr>
        <p:txBody>
          <a:bodyPr wrap="square" rtlCol="0">
            <a:spAutoFit/>
          </a:bodyPr>
          <a:lstStyle/>
          <a:p>
            <a:pPr algn="ctr"/>
            <a:r>
              <a:rPr lang="en-US" sz="6000" b="1" dirty="0">
                <a:solidFill>
                  <a:srgbClr val="C00000"/>
                </a:solidFill>
                <a:latin typeface="Trebuchet MS" panose="020B0603020202020204" pitchFamily="34" charset="0"/>
              </a:rPr>
              <a:t>~4.6X Reduction</a:t>
            </a:r>
          </a:p>
        </p:txBody>
      </p:sp>
      <p:cxnSp>
        <p:nvCxnSpPr>
          <p:cNvPr id="51" name="Straight Arrow Connector 50">
            <a:extLst>
              <a:ext uri="{FF2B5EF4-FFF2-40B4-BE49-F238E27FC236}">
                <a16:creationId xmlns:a16="http://schemas.microsoft.com/office/drawing/2014/main" id="{ED7BEF9A-2A8B-D263-8146-85273597BFFD}"/>
              </a:ext>
            </a:extLst>
          </p:cNvPr>
          <p:cNvCxnSpPr>
            <a:cxnSpLocks/>
          </p:cNvCxnSpPr>
          <p:nvPr/>
        </p:nvCxnSpPr>
        <p:spPr>
          <a:xfrm>
            <a:off x="23276994" y="4875313"/>
            <a:ext cx="7372631" cy="6097487"/>
          </a:xfrm>
          <a:prstGeom prst="straightConnector1">
            <a:avLst/>
          </a:prstGeom>
          <a:ln w="1270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7C89034-8BD4-2B24-3E7F-75B62B923C6C}"/>
              </a:ext>
            </a:extLst>
          </p:cNvPr>
          <p:cNvSpPr txBox="1"/>
          <p:nvPr/>
        </p:nvSpPr>
        <p:spPr>
          <a:xfrm>
            <a:off x="32640042" y="12973260"/>
            <a:ext cx="3740126" cy="923330"/>
          </a:xfrm>
          <a:prstGeom prst="rect">
            <a:avLst/>
          </a:prstGeom>
          <a:noFill/>
        </p:spPr>
        <p:txBody>
          <a:bodyPr wrap="none" rtlCol="0">
            <a:spAutoFit/>
          </a:bodyPr>
          <a:lstStyle/>
          <a:p>
            <a:pPr algn="ctr"/>
            <a:r>
              <a:rPr lang="en-US" sz="5400" b="1" dirty="0">
                <a:solidFill>
                  <a:srgbClr val="FF0000"/>
                </a:solidFill>
                <a:latin typeface="NVIDIA Sans" panose="020B0503020203020204" pitchFamily="34" charset="0"/>
                <a:cs typeface="NVIDIA Sans" panose="020B0503020203020204" pitchFamily="34" charset="0"/>
              </a:rPr>
              <a:t>500-1000?</a:t>
            </a:r>
          </a:p>
        </p:txBody>
      </p:sp>
      <p:sp>
        <p:nvSpPr>
          <p:cNvPr id="56" name="TextBox 55">
            <a:extLst>
              <a:ext uri="{FF2B5EF4-FFF2-40B4-BE49-F238E27FC236}">
                <a16:creationId xmlns:a16="http://schemas.microsoft.com/office/drawing/2014/main" id="{89A6C812-8757-9A0E-4359-E5BF87C0ABFB}"/>
              </a:ext>
            </a:extLst>
          </p:cNvPr>
          <p:cNvSpPr txBox="1"/>
          <p:nvPr/>
        </p:nvSpPr>
        <p:spPr>
          <a:xfrm>
            <a:off x="29045845" y="15684631"/>
            <a:ext cx="2031325" cy="1015663"/>
          </a:xfrm>
          <a:prstGeom prst="rect">
            <a:avLst/>
          </a:prstGeom>
          <a:noFill/>
        </p:spPr>
        <p:txBody>
          <a:bodyPr wrap="none" rtlCol="0">
            <a:spAutoFit/>
          </a:bodyPr>
          <a:lstStyle/>
          <a:p>
            <a:pPr algn="ctr"/>
            <a:r>
              <a:rPr lang="en-US" sz="6000" dirty="0">
                <a:solidFill>
                  <a:schemeClr val="bg1"/>
                </a:solidFill>
                <a:latin typeface="NVIDIA Sans" panose="020B0503020203020204" pitchFamily="34" charset="0"/>
                <a:cs typeface="NVIDIA Sans" panose="020B0503020203020204" pitchFamily="34" charset="0"/>
              </a:rPr>
              <a:t>2020</a:t>
            </a:r>
          </a:p>
        </p:txBody>
      </p:sp>
      <p:sp>
        <p:nvSpPr>
          <p:cNvPr id="57" name="Rectangle: Rounded Corners 15">
            <a:extLst>
              <a:ext uri="{FF2B5EF4-FFF2-40B4-BE49-F238E27FC236}">
                <a16:creationId xmlns:a16="http://schemas.microsoft.com/office/drawing/2014/main" id="{07C5F3C9-8780-2A9C-700F-CEA97CFA2D1D}"/>
              </a:ext>
            </a:extLst>
          </p:cNvPr>
          <p:cNvSpPr/>
          <p:nvPr/>
        </p:nvSpPr>
        <p:spPr>
          <a:xfrm>
            <a:off x="2057400" y="18001696"/>
            <a:ext cx="32461200" cy="1408176"/>
          </a:xfrm>
          <a:prstGeom prst="roundRect">
            <a:avLst/>
          </a:prstGeom>
          <a:solidFill>
            <a:srgbClr val="FFFF00"/>
          </a:solid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err="1">
                <a:solidFill>
                  <a:srgbClr val="FF0000"/>
                </a:solidFill>
                <a:latin typeface="Trebuchet MS" panose="020B0603020202020204" pitchFamily="34" charset="0"/>
              </a:rPr>
              <a:t>RowHammer</a:t>
            </a:r>
            <a:r>
              <a:rPr lang="en-US" sz="6000" b="1" dirty="0">
                <a:solidFill>
                  <a:srgbClr val="FF0000"/>
                </a:solidFill>
                <a:latin typeface="Trebuchet MS" panose="020B0603020202020204" pitchFamily="34" charset="0"/>
              </a:rPr>
              <a:t> is A Security Problem </a:t>
            </a:r>
            <a:r>
              <a:rPr lang="en-US" sz="6000" b="1" dirty="0">
                <a:solidFill>
                  <a:srgbClr val="FF0000"/>
                </a:solidFill>
                <a:latin typeface="Trebuchet MS" panose="020B0603020202020204" pitchFamily="34" charset="0"/>
                <a:sym typeface="Wingdings" pitchFamily="2" charset="2"/>
              </a:rPr>
              <a:t> Need a LOW COST and SCALABLE solution!</a:t>
            </a:r>
            <a:endParaRPr lang="en-US" sz="6000" b="1" dirty="0">
              <a:solidFill>
                <a:srgbClr val="FF0000"/>
              </a:solidFill>
              <a:latin typeface="Trebuchet MS" panose="020B0603020202020204" pitchFamily="34" charset="0"/>
            </a:endParaRPr>
          </a:p>
        </p:txBody>
      </p:sp>
      <p:sp>
        <p:nvSpPr>
          <p:cNvPr id="58" name="TextBox 57">
            <a:extLst>
              <a:ext uri="{FF2B5EF4-FFF2-40B4-BE49-F238E27FC236}">
                <a16:creationId xmlns:a16="http://schemas.microsoft.com/office/drawing/2014/main" id="{5B93C6E8-7F11-0BEA-5127-8DAF693F2D52}"/>
              </a:ext>
            </a:extLst>
          </p:cNvPr>
          <p:cNvSpPr txBox="1"/>
          <p:nvPr/>
        </p:nvSpPr>
        <p:spPr>
          <a:xfrm>
            <a:off x="6313025" y="10945043"/>
            <a:ext cx="8608320" cy="1015663"/>
          </a:xfrm>
          <a:prstGeom prst="rect">
            <a:avLst/>
          </a:prstGeom>
          <a:noFill/>
        </p:spPr>
        <p:txBody>
          <a:bodyPr wrap="square" rtlCol="0">
            <a:spAutoFit/>
          </a:bodyPr>
          <a:lstStyle/>
          <a:p>
            <a:pPr algn="ctr"/>
            <a:r>
              <a:rPr lang="en-US" sz="6000" b="1" dirty="0">
                <a:solidFill>
                  <a:srgbClr val="FF0000"/>
                </a:solidFill>
                <a:latin typeface="NVIDIA Sans" panose="020B0503020203020204" pitchFamily="34" charset="0"/>
                <a:cs typeface="NVIDIA Sans" panose="020B0503020203020204" pitchFamily="34" charset="0"/>
              </a:rPr>
              <a:t>X   X                            X X</a:t>
            </a:r>
          </a:p>
        </p:txBody>
      </p:sp>
    </p:spTree>
    <p:extLst>
      <p:ext uri="{BB962C8B-B14F-4D97-AF65-F5344CB8AC3E}">
        <p14:creationId xmlns:p14="http://schemas.microsoft.com/office/powerpoint/2010/main" val="417610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Estimating Failure Rate of </a:t>
            </a:r>
            <a:r>
              <a:rPr lang="en-US" sz="8800" dirty="0" err="1"/>
              <a:t>PrIDE</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6600" dirty="0"/>
          </a:p>
        </p:txBody>
      </p:sp>
      <p:sp>
        <p:nvSpPr>
          <p:cNvPr id="4" name="TextBox 3">
            <a:extLst>
              <a:ext uri="{FF2B5EF4-FFF2-40B4-BE49-F238E27FC236}">
                <a16:creationId xmlns:a16="http://schemas.microsoft.com/office/drawing/2014/main" id="{23F3E45D-9C67-5713-E958-C61C955EA388}"/>
              </a:ext>
            </a:extLst>
          </p:cNvPr>
          <p:cNvSpPr txBox="1"/>
          <p:nvPr/>
        </p:nvSpPr>
        <p:spPr>
          <a:xfrm>
            <a:off x="1076491" y="11104317"/>
            <a:ext cx="11897680" cy="2474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Tracker Insertion Failure (TIF)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NOT inserting address</a:t>
            </a:r>
          </a:p>
        </p:txBody>
      </p:sp>
      <p:sp>
        <p:nvSpPr>
          <p:cNvPr id="5" name="TextBox 4">
            <a:extLst>
              <a:ext uri="{FF2B5EF4-FFF2-40B4-BE49-F238E27FC236}">
                <a16:creationId xmlns:a16="http://schemas.microsoft.com/office/drawing/2014/main" id="{7995B03D-0E8E-01CF-6684-2190D4C249B8}"/>
              </a:ext>
            </a:extLst>
          </p:cNvPr>
          <p:cNvSpPr txBox="1"/>
          <p:nvPr/>
        </p:nvSpPr>
        <p:spPr>
          <a:xfrm>
            <a:off x="14261585" y="15294998"/>
            <a:ext cx="11572848" cy="2474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Tracker Retention Failure (TRF)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DISCARDING address</a:t>
            </a:r>
          </a:p>
        </p:txBody>
      </p:sp>
      <p:sp>
        <p:nvSpPr>
          <p:cNvPr id="6" name="TextBox 5">
            <a:extLst>
              <a:ext uri="{FF2B5EF4-FFF2-40B4-BE49-F238E27FC236}">
                <a16:creationId xmlns:a16="http://schemas.microsoft.com/office/drawing/2014/main" id="{A877E7FC-FAB5-6ED2-CE6B-D094E2EFE793}"/>
              </a:ext>
            </a:extLst>
          </p:cNvPr>
          <p:cNvSpPr txBox="1"/>
          <p:nvPr/>
        </p:nvSpPr>
        <p:spPr>
          <a:xfrm>
            <a:off x="27152239" y="10141756"/>
            <a:ext cx="8832669" cy="4399647"/>
          </a:xfrm>
          <a:prstGeom prst="rect">
            <a:avLst/>
          </a:prstGeom>
          <a:noFill/>
          <a:ln w="203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defPPr>
              <a:defRPr lang="en-US"/>
            </a:defPPr>
            <a:lvl1pPr algn="ctr">
              <a:lnSpc>
                <a:spcPct val="90000"/>
              </a:lnSpc>
              <a:defRPr sz="6000" b="1">
                <a:solidFill>
                  <a:srgbClr val="1481D4"/>
                </a:solidFill>
                <a:latin typeface="Trebuchet MS" panose="020B0603020202020204" pitchFamily="34" charset="0"/>
              </a:defRPr>
            </a:lvl1pPr>
          </a:lstStyle>
          <a:p>
            <a:r>
              <a:rPr lang="en-US" dirty="0"/>
              <a:t>Tardiness</a:t>
            </a:r>
          </a:p>
          <a:p>
            <a:endParaRPr lang="en-US" dirty="0"/>
          </a:p>
          <a:p>
            <a:r>
              <a:rPr lang="en-US" sz="5600" i="1" dirty="0">
                <a:solidFill>
                  <a:schemeClr val="bg1"/>
                </a:solidFill>
              </a:rPr>
              <a:t>Failure from DELAYING </a:t>
            </a:r>
          </a:p>
          <a:p>
            <a:r>
              <a:rPr lang="en-US" sz="5600" i="1" dirty="0">
                <a:solidFill>
                  <a:schemeClr val="bg1"/>
                </a:solidFill>
              </a:rPr>
              <a:t>mitigation</a:t>
            </a:r>
          </a:p>
        </p:txBody>
      </p:sp>
      <p:grpSp>
        <p:nvGrpSpPr>
          <p:cNvPr id="7" name="Group 6">
            <a:extLst>
              <a:ext uri="{FF2B5EF4-FFF2-40B4-BE49-F238E27FC236}">
                <a16:creationId xmlns:a16="http://schemas.microsoft.com/office/drawing/2014/main" id="{55AC7841-8D69-FE77-7099-BFA30674740F}"/>
              </a:ext>
            </a:extLst>
          </p:cNvPr>
          <p:cNvGrpSpPr/>
          <p:nvPr/>
        </p:nvGrpSpPr>
        <p:grpSpPr>
          <a:xfrm>
            <a:off x="1204452" y="5467349"/>
            <a:ext cx="34217631" cy="8692708"/>
            <a:chOff x="1204452" y="5467349"/>
            <a:chExt cx="34217631" cy="8692708"/>
          </a:xfrm>
        </p:grpSpPr>
        <p:cxnSp>
          <p:nvCxnSpPr>
            <p:cNvPr id="8" name="Straight Arrow Connector 7">
              <a:extLst>
                <a:ext uri="{FF2B5EF4-FFF2-40B4-BE49-F238E27FC236}">
                  <a16:creationId xmlns:a16="http://schemas.microsoft.com/office/drawing/2014/main" id="{F9924DCD-3D8C-A144-DFCC-6E12C197B79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Rounded Corners 3">
                  <a:extLst>
                    <a:ext uri="{FF2B5EF4-FFF2-40B4-BE49-F238E27FC236}">
                      <a16:creationId xmlns:a16="http://schemas.microsoft.com/office/drawing/2014/main" id="{76ADF74B-2793-6C36-B77C-182D2C9DAFF4}"/>
                    </a:ext>
                  </a:extLst>
                </p:cNvPr>
                <p:cNvSpPr/>
                <p:nvPr/>
              </p:nvSpPr>
              <p:spPr>
                <a:xfrm>
                  <a:off x="6851165"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9" name="Rectangle: Rounded Corners 3">
                  <a:extLst>
                    <a:ext uri="{FF2B5EF4-FFF2-40B4-BE49-F238E27FC236}">
                      <a16:creationId xmlns:a16="http://schemas.microsoft.com/office/drawing/2014/main" id="{76ADF74B-2793-6C36-B77C-182D2C9DAFF4}"/>
                    </a:ext>
                  </a:extLst>
                </p:cNvPr>
                <p:cNvSpPr>
                  <a:spLocks noRot="1" noChangeAspect="1" noMove="1" noResize="1" noEditPoints="1" noAdjustHandles="1" noChangeArrowheads="1" noChangeShapeType="1" noTextEdit="1"/>
                </p:cNvSpPr>
                <p:nvPr/>
              </p:nvSpPr>
              <p:spPr>
                <a:xfrm>
                  <a:off x="6851165" y="7637361"/>
                  <a:ext cx="2530926" cy="1511038"/>
                </a:xfrm>
                <a:prstGeom prst="roundRect">
                  <a:avLst/>
                </a:prstGeom>
                <a:blipFill>
                  <a:blip r:embed="rId3"/>
                  <a:stretch>
                    <a:fillRect t="-9016" b="-4918"/>
                  </a:stretch>
                </a:blipFill>
                <a:ln>
                  <a:solidFill>
                    <a:schemeClr val="bg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8B8AE52-A914-87B2-D8AE-A52F3B3F9CF7}"/>
                </a:ext>
              </a:extLst>
            </p:cNvPr>
            <p:cNvGrpSpPr/>
            <p:nvPr/>
          </p:nvGrpSpPr>
          <p:grpSpPr>
            <a:xfrm rot="5400000" flipH="1">
              <a:off x="17070945" y="2143423"/>
              <a:ext cx="6062808" cy="12710660"/>
              <a:chOff x="18725837" y="4389120"/>
              <a:chExt cx="6062808" cy="12710660"/>
            </a:xfrm>
          </p:grpSpPr>
          <p:sp>
            <p:nvSpPr>
              <p:cNvPr id="16" name="Rectangle 15">
                <a:extLst>
                  <a:ext uri="{FF2B5EF4-FFF2-40B4-BE49-F238E27FC236}">
                    <a16:creationId xmlns:a16="http://schemas.microsoft.com/office/drawing/2014/main" id="{1C28D198-E1BE-38CA-BB24-6C2D1AF805A1}"/>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5019DC44-5BAE-A883-DE22-B2F8AAEA8ABA}"/>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0762475C-873C-5B52-ACB3-3076E3D6F8DB}"/>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E64B3ACC-7AA0-2192-CF47-43B760ADB085}"/>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B119E3C8-E8AA-E001-C048-5A1E562D2C27}"/>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C335ED9B-E8E8-8B13-017D-9B9183E717F8}"/>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5F90FDCA-51D1-0F53-1C6C-1AD27EC2BEDD}"/>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BE1E123D-E8C8-E1B8-0607-7CAE85D6E79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B717F270-7E42-A7ED-067A-7AC6857906DF}"/>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E295A2FC-285C-D335-5E4C-F0012485F89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53731AFC-9916-4B43-3D32-69DF56143CA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69E9D132-9540-7A43-B286-AB23B294B24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1A77156F-AE08-1057-7862-5C3F06BE847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694F6438-7FDE-9DD0-8252-CE8B4F535152}"/>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5BA133C7-A3A0-F99E-A30D-126D6D5E342E}"/>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9" name="Rectangle 58">
                <a:extLst>
                  <a:ext uri="{FF2B5EF4-FFF2-40B4-BE49-F238E27FC236}">
                    <a16:creationId xmlns:a16="http://schemas.microsoft.com/office/drawing/2014/main" id="{72BE8133-0A9F-82E0-1F58-30AFD77F0223}"/>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0" name="TextBox 59">
                <a:extLst>
                  <a:ext uri="{FF2B5EF4-FFF2-40B4-BE49-F238E27FC236}">
                    <a16:creationId xmlns:a16="http://schemas.microsoft.com/office/drawing/2014/main" id="{2AD80866-2C64-C4FB-7590-172B49BA10A2}"/>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endParaRPr lang="en-US" sz="7200" dirty="0"/>
              </a:p>
            </p:txBody>
          </p:sp>
        </p:grpSp>
        <p:cxnSp>
          <p:nvCxnSpPr>
            <p:cNvPr id="11" name="Straight Arrow Connector 10">
              <a:extLst>
                <a:ext uri="{FF2B5EF4-FFF2-40B4-BE49-F238E27FC236}">
                  <a16:creationId xmlns:a16="http://schemas.microsoft.com/office/drawing/2014/main" id="{EAADD36B-6DF9-FA2C-E2B2-CB254F4B96F7}"/>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49C129-28CE-D2DA-2037-86F4159E8BA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92F5105-AE9E-3BAA-B5AA-46C86A9A5481}"/>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4" name="Rounded Rectangle 13">
              <a:extLst>
                <a:ext uri="{FF2B5EF4-FFF2-40B4-BE49-F238E27FC236}">
                  <a16:creationId xmlns:a16="http://schemas.microsoft.com/office/drawing/2014/main" id="{8CB2003E-9BDC-97A9-B02D-5CDDA283029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5" name="Rounded Rectangle 14">
              <a:extLst>
                <a:ext uri="{FF2B5EF4-FFF2-40B4-BE49-F238E27FC236}">
                  <a16:creationId xmlns:a16="http://schemas.microsoft.com/office/drawing/2014/main" id="{63C36D9A-037B-A716-454A-EFDC1FEB45A8}"/>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322BF6-8AA6-FBB2-50DD-50FDFDE22FED}"/>
                  </a:ext>
                </a:extLst>
              </p:cNvPr>
              <p:cNvSpPr txBox="1"/>
              <p:nvPr/>
            </p:nvSpPr>
            <p:spPr>
              <a:xfrm>
                <a:off x="-2292835" y="13941461"/>
                <a:ext cx="18288000" cy="112614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𝑴𝑻𝑻𝑭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sSup>
                        <m:sSupPr>
                          <m:ctrlPr>
                            <a:rPr lang="en-US" sz="6600" b="1" i="1" smtClean="0">
                              <a:solidFill>
                                <a:schemeClr val="bg1"/>
                              </a:solidFill>
                              <a:latin typeface="Cambria Math" panose="02040503050406030204" pitchFamily="18" charset="0"/>
                            </a:rPr>
                          </m:ctrlPr>
                        </m:sSupPr>
                        <m:e>
                          <m:r>
                            <a:rPr lang="en-US" sz="6600" b="1" i="1" smtClean="0">
                              <a:solidFill>
                                <a:schemeClr val="bg1"/>
                              </a:solidFill>
                              <a:latin typeface="Cambria Math" panose="02040503050406030204" pitchFamily="18" charset="0"/>
                            </a:rPr>
                            <m:t>( </m:t>
                          </m:r>
                          <m:r>
                            <a:rPr lang="en-US" sz="6600" b="1" i="1" smtClean="0">
                              <a:solidFill>
                                <a:schemeClr val="bg1"/>
                              </a:solidFill>
                              <a:latin typeface="Cambria Math" panose="02040503050406030204" pitchFamily="18" charset="0"/>
                            </a:rPr>
                            <m:t>𝟏</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𝒑</m:t>
                          </m:r>
                          <m:r>
                            <a:rPr lang="en-US" sz="6600" b="1" i="1" smtClean="0">
                              <a:solidFill>
                                <a:schemeClr val="bg1"/>
                              </a:solidFill>
                              <a:latin typeface="Cambria Math" panose="02040503050406030204" pitchFamily="18" charset="0"/>
                            </a:rPr>
                            <m:t>)</m:t>
                          </m:r>
                        </m:e>
                        <m:sup>
                          <m:r>
                            <a:rPr lang="en-US" sz="6600" b="1" i="1" smtClean="0">
                              <a:solidFill>
                                <a:schemeClr val="bg1"/>
                              </a:solidFill>
                              <a:latin typeface="Cambria Math" panose="02040503050406030204" pitchFamily="18" charset="0"/>
                            </a:rPr>
                            <m:t>𝑻𝑹𝑯</m:t>
                          </m:r>
                        </m:sup>
                      </m:sSup>
                    </m:oMath>
                  </m:oMathPara>
                </a14:m>
                <a:endParaRPr lang="en-US" sz="6600" b="1" dirty="0">
                  <a:solidFill>
                    <a:schemeClr val="bg1"/>
                  </a:solidFill>
                  <a:latin typeface="Trebuchet MS" panose="020B0603020202020204" pitchFamily="34" charset="0"/>
                </a:endParaRPr>
              </a:p>
            </p:txBody>
          </p:sp>
        </mc:Choice>
        <mc:Fallback xmlns="">
          <p:sp>
            <p:nvSpPr>
              <p:cNvPr id="21" name="TextBox 20">
                <a:extLst>
                  <a:ext uri="{FF2B5EF4-FFF2-40B4-BE49-F238E27FC236}">
                    <a16:creationId xmlns:a16="http://schemas.microsoft.com/office/drawing/2014/main" id="{55322BF6-8AA6-FBB2-50DD-50FDFDE22FED}"/>
                  </a:ext>
                </a:extLst>
              </p:cNvPr>
              <p:cNvSpPr txBox="1">
                <a:spLocks noRot="1" noChangeAspect="1" noMove="1" noResize="1" noEditPoints="1" noAdjustHandles="1" noChangeArrowheads="1" noChangeShapeType="1" noTextEdit="1"/>
              </p:cNvSpPr>
              <p:nvPr/>
            </p:nvSpPr>
            <p:spPr>
              <a:xfrm>
                <a:off x="-2292835" y="13941461"/>
                <a:ext cx="18288000" cy="1126142"/>
              </a:xfrm>
              <a:prstGeom prst="rect">
                <a:avLst/>
              </a:prstGeom>
              <a:blipFill>
                <a:blip r:embed="rId4"/>
                <a:stretch>
                  <a:fillRect b="-32222"/>
                </a:stretch>
              </a:blipFill>
            </p:spPr>
            <p:txBody>
              <a:bodyPr/>
              <a:lstStyle/>
              <a:p>
                <a:r>
                  <a:rPr lang="en-US">
                    <a:noFill/>
                  </a:rPr>
                  <a:t> </a:t>
                </a:r>
              </a:p>
            </p:txBody>
          </p:sp>
        </mc:Fallback>
      </mc:AlternateContent>
    </p:spTree>
    <p:extLst>
      <p:ext uri="{BB962C8B-B14F-4D97-AF65-F5344CB8AC3E}">
        <p14:creationId xmlns:p14="http://schemas.microsoft.com/office/powerpoint/2010/main" val="780585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D3C8-006E-FFB6-CCA7-EBF2041067DD}"/>
              </a:ext>
            </a:extLst>
          </p:cNvPr>
          <p:cNvSpPr>
            <a:spLocks noGrp="1"/>
          </p:cNvSpPr>
          <p:nvPr>
            <p:ph type="title"/>
          </p:nvPr>
        </p:nvSpPr>
        <p:spPr/>
        <p:txBody>
          <a:bodyPr>
            <a:normAutofit/>
          </a:bodyPr>
          <a:lstStyle/>
          <a:p>
            <a:r>
              <a:rPr lang="en-US" sz="8800" dirty="0"/>
              <a:t>Quantifying Tardiness</a:t>
            </a:r>
          </a:p>
        </p:txBody>
      </p:sp>
      <p:sp>
        <p:nvSpPr>
          <p:cNvPr id="3" name="Text Placeholder 2">
            <a:extLst>
              <a:ext uri="{FF2B5EF4-FFF2-40B4-BE49-F238E27FC236}">
                <a16:creationId xmlns:a16="http://schemas.microsoft.com/office/drawing/2014/main" id="{0EA7E9AF-521A-56B0-7B8E-BDBC98328AE3}"/>
              </a:ext>
            </a:extLst>
          </p:cNvPr>
          <p:cNvSpPr>
            <a:spLocks noGrp="1"/>
          </p:cNvSpPr>
          <p:nvPr>
            <p:ph type="body" sz="quarter" idx="10"/>
          </p:nvPr>
        </p:nvSpPr>
        <p:spPr/>
        <p:txBody>
          <a:bodyPr/>
          <a:lstStyle/>
          <a:p>
            <a:r>
              <a:rPr lang="en-US" sz="6600" dirty="0"/>
              <a:t>Failures from </a:t>
            </a:r>
            <a:r>
              <a:rPr lang="en-US" sz="6600" b="1" dirty="0"/>
              <a:t>DELAYING MITIGATION</a:t>
            </a:r>
            <a:endParaRPr lang="en-US" sz="6600" dirty="0"/>
          </a:p>
          <a:p>
            <a:endParaRPr lang="en-US" dirty="0"/>
          </a:p>
        </p:txBody>
      </p:sp>
      <p:pic>
        <p:nvPicPr>
          <p:cNvPr id="48" name="Picture 47">
            <a:extLst>
              <a:ext uri="{FF2B5EF4-FFF2-40B4-BE49-F238E27FC236}">
                <a16:creationId xmlns:a16="http://schemas.microsoft.com/office/drawing/2014/main" id="{0F26F315-C5F3-A3E7-8EDD-B8A5BC952C2F}"/>
              </a:ext>
            </a:extLst>
          </p:cNvPr>
          <p:cNvPicPr>
            <a:picLocks noChangeAspect="1"/>
          </p:cNvPicPr>
          <p:nvPr/>
        </p:nvPicPr>
        <p:blipFill>
          <a:blip r:embed="rId3"/>
          <a:stretch>
            <a:fillRect/>
          </a:stretch>
        </p:blipFill>
        <p:spPr>
          <a:xfrm>
            <a:off x="13462495" y="3420917"/>
            <a:ext cx="22234342" cy="2384550"/>
          </a:xfrm>
          <a:prstGeom prst="rect">
            <a:avLst/>
          </a:prstGeom>
        </p:spPr>
      </p:pic>
      <p:grpSp>
        <p:nvGrpSpPr>
          <p:cNvPr id="50" name="Group 49">
            <a:extLst>
              <a:ext uri="{FF2B5EF4-FFF2-40B4-BE49-F238E27FC236}">
                <a16:creationId xmlns:a16="http://schemas.microsoft.com/office/drawing/2014/main" id="{BC75ECED-F034-A291-9B6E-3DDA0E914F98}"/>
              </a:ext>
            </a:extLst>
          </p:cNvPr>
          <p:cNvGrpSpPr/>
          <p:nvPr/>
        </p:nvGrpSpPr>
        <p:grpSpPr>
          <a:xfrm>
            <a:off x="13513978" y="4798233"/>
            <a:ext cx="5196899" cy="535628"/>
            <a:chOff x="576178" y="6346122"/>
            <a:chExt cx="3804390" cy="431317"/>
          </a:xfrm>
        </p:grpSpPr>
        <p:cxnSp>
          <p:nvCxnSpPr>
            <p:cNvPr id="51" name="Straight Arrow Connector 50">
              <a:extLst>
                <a:ext uri="{FF2B5EF4-FFF2-40B4-BE49-F238E27FC236}">
                  <a16:creationId xmlns:a16="http://schemas.microsoft.com/office/drawing/2014/main" id="{D5B112FB-6F09-AFF5-0454-F2836EDF22B7}"/>
                </a:ext>
              </a:extLst>
            </p:cNvPr>
            <p:cNvCxnSpPr>
              <a:cxnSpLocks/>
            </p:cNvCxnSpPr>
            <p:nvPr/>
          </p:nvCxnSpPr>
          <p:spPr>
            <a:xfrm>
              <a:off x="576178" y="6588402"/>
              <a:ext cx="3804390" cy="0"/>
            </a:xfrm>
            <a:prstGeom prst="straightConnector1">
              <a:avLst/>
            </a:prstGeom>
            <a:ln w="1333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CF2A336-EEAC-6CF8-90B1-0142A8F726B4}"/>
                </a:ext>
              </a:extLst>
            </p:cNvPr>
            <p:cNvSpPr/>
            <p:nvPr/>
          </p:nvSpPr>
          <p:spPr>
            <a:xfrm>
              <a:off x="1385458" y="6346122"/>
              <a:ext cx="2507567" cy="431317"/>
            </a:xfrm>
            <a:prstGeom prst="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W ACTs</a:t>
              </a:r>
            </a:p>
          </p:txBody>
        </p:sp>
      </p:grpSp>
      <p:sp>
        <p:nvSpPr>
          <p:cNvPr id="68" name="Rectangle 67">
            <a:extLst>
              <a:ext uri="{FF2B5EF4-FFF2-40B4-BE49-F238E27FC236}">
                <a16:creationId xmlns:a16="http://schemas.microsoft.com/office/drawing/2014/main" id="{7ED435ED-63EE-3427-866E-AFA86E758147}"/>
              </a:ext>
            </a:extLst>
          </p:cNvPr>
          <p:cNvSpPr/>
          <p:nvPr/>
        </p:nvSpPr>
        <p:spPr>
          <a:xfrm>
            <a:off x="2338378" y="3663935"/>
            <a:ext cx="6675142" cy="535628"/>
          </a:xfrm>
          <a:prstGeom prst="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1-entry FIFO Tracker</a:t>
            </a:r>
          </a:p>
        </p:txBody>
      </p:sp>
      <p:pic>
        <p:nvPicPr>
          <p:cNvPr id="71" name="Picture 70">
            <a:extLst>
              <a:ext uri="{FF2B5EF4-FFF2-40B4-BE49-F238E27FC236}">
                <a16:creationId xmlns:a16="http://schemas.microsoft.com/office/drawing/2014/main" id="{AE29C751-650E-61DA-3BDF-71E1575591B4}"/>
              </a:ext>
            </a:extLst>
          </p:cNvPr>
          <p:cNvPicPr>
            <a:picLocks noChangeAspect="1"/>
          </p:cNvPicPr>
          <p:nvPr/>
        </p:nvPicPr>
        <p:blipFill rotWithShape="1">
          <a:blip r:embed="rId3"/>
          <a:srcRect l="50189" t="-1" r="24257" b="-2181"/>
          <a:stretch/>
        </p:blipFill>
        <p:spPr>
          <a:xfrm>
            <a:off x="30225291" y="3413502"/>
            <a:ext cx="5681636" cy="2436569"/>
          </a:xfrm>
          <a:prstGeom prst="rect">
            <a:avLst/>
          </a:prstGeom>
        </p:spPr>
      </p:pic>
      <p:sp>
        <p:nvSpPr>
          <p:cNvPr id="74" name="Rectangle 73">
            <a:extLst>
              <a:ext uri="{FF2B5EF4-FFF2-40B4-BE49-F238E27FC236}">
                <a16:creationId xmlns:a16="http://schemas.microsoft.com/office/drawing/2014/main" id="{C18D877B-95D4-C3AD-F3D6-20C95985A05D}"/>
              </a:ext>
            </a:extLst>
          </p:cNvPr>
          <p:cNvSpPr/>
          <p:nvPr/>
        </p:nvSpPr>
        <p:spPr>
          <a:xfrm>
            <a:off x="4842014" y="4372351"/>
            <a:ext cx="833935" cy="1408175"/>
          </a:xfrm>
          <a:prstGeom prst="rect">
            <a:avLst/>
          </a:prstGeom>
          <a:solidFill>
            <a:srgbClr val="FFFF0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8" name="Rectangle 77">
            <a:extLst>
              <a:ext uri="{FF2B5EF4-FFF2-40B4-BE49-F238E27FC236}">
                <a16:creationId xmlns:a16="http://schemas.microsoft.com/office/drawing/2014/main" id="{36FD8851-6C4E-475A-A694-7A1BFDB12F53}"/>
              </a:ext>
            </a:extLst>
          </p:cNvPr>
          <p:cNvSpPr/>
          <p:nvPr/>
        </p:nvSpPr>
        <p:spPr>
          <a:xfrm>
            <a:off x="18981605" y="4142503"/>
            <a:ext cx="470735" cy="1408175"/>
          </a:xfrm>
          <a:prstGeom prst="rect">
            <a:avLst/>
          </a:prstGeom>
          <a:solidFill>
            <a:srgbClr val="FFFF0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nvGrpSpPr>
          <p:cNvPr id="83" name="Group 82">
            <a:extLst>
              <a:ext uri="{FF2B5EF4-FFF2-40B4-BE49-F238E27FC236}">
                <a16:creationId xmlns:a16="http://schemas.microsoft.com/office/drawing/2014/main" id="{FDF8ABA1-8D29-469D-179E-1257E3E59D1C}"/>
              </a:ext>
            </a:extLst>
          </p:cNvPr>
          <p:cNvGrpSpPr/>
          <p:nvPr/>
        </p:nvGrpSpPr>
        <p:grpSpPr>
          <a:xfrm>
            <a:off x="13600669" y="5869627"/>
            <a:ext cx="5387284" cy="648110"/>
            <a:chOff x="21541888" y="5869627"/>
            <a:chExt cx="5387284" cy="648110"/>
          </a:xfrm>
          <a:solidFill>
            <a:srgbClr val="00B050"/>
          </a:solidFill>
        </p:grpSpPr>
        <p:cxnSp>
          <p:nvCxnSpPr>
            <p:cNvPr id="79" name="Straight Arrow Connector 78">
              <a:extLst>
                <a:ext uri="{FF2B5EF4-FFF2-40B4-BE49-F238E27FC236}">
                  <a16:creationId xmlns:a16="http://schemas.microsoft.com/office/drawing/2014/main" id="{5EB29815-A44C-3625-31F0-E4E7E8B48997}"/>
                </a:ext>
              </a:extLst>
            </p:cNvPr>
            <p:cNvCxnSpPr>
              <a:cxnSpLocks/>
            </p:cNvCxnSpPr>
            <p:nvPr/>
          </p:nvCxnSpPr>
          <p:spPr>
            <a:xfrm>
              <a:off x="21541888" y="6239059"/>
              <a:ext cx="5387284" cy="0"/>
            </a:xfrm>
            <a:prstGeom prst="straightConnector1">
              <a:avLst/>
            </a:prstGeom>
            <a:grpFill/>
            <a:ln w="1333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EA263B0-ABA0-DCDE-7E02-40C4B9467BC0}"/>
                </a:ext>
              </a:extLst>
            </p:cNvPr>
            <p:cNvSpPr/>
            <p:nvPr/>
          </p:nvSpPr>
          <p:spPr>
            <a:xfrm>
              <a:off x="22076075" y="5869627"/>
              <a:ext cx="4144738" cy="648110"/>
            </a:xfrm>
            <a:prstGeom prst="rect">
              <a:avLst/>
            </a:prstGeom>
            <a:grp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W Activates</a:t>
              </a:r>
            </a:p>
          </p:txBody>
        </p:sp>
      </p:grpSp>
    </p:spTree>
    <p:extLst>
      <p:ext uri="{BB962C8B-B14F-4D97-AF65-F5344CB8AC3E}">
        <p14:creationId xmlns:p14="http://schemas.microsoft.com/office/powerpoint/2010/main" val="3575374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D3C8-006E-FFB6-CCA7-EBF2041067DD}"/>
              </a:ext>
            </a:extLst>
          </p:cNvPr>
          <p:cNvSpPr>
            <a:spLocks noGrp="1"/>
          </p:cNvSpPr>
          <p:nvPr>
            <p:ph type="title"/>
          </p:nvPr>
        </p:nvSpPr>
        <p:spPr/>
        <p:txBody>
          <a:bodyPr>
            <a:normAutofit/>
          </a:bodyPr>
          <a:lstStyle/>
          <a:p>
            <a:r>
              <a:rPr lang="en-US" sz="8800" dirty="0"/>
              <a:t>Quantifying Tardiness</a:t>
            </a:r>
          </a:p>
        </p:txBody>
      </p:sp>
      <p:sp>
        <p:nvSpPr>
          <p:cNvPr id="3" name="Text Placeholder 2">
            <a:extLst>
              <a:ext uri="{FF2B5EF4-FFF2-40B4-BE49-F238E27FC236}">
                <a16:creationId xmlns:a16="http://schemas.microsoft.com/office/drawing/2014/main" id="{0EA7E9AF-521A-56B0-7B8E-BDBC98328AE3}"/>
              </a:ext>
            </a:extLst>
          </p:cNvPr>
          <p:cNvSpPr>
            <a:spLocks noGrp="1"/>
          </p:cNvSpPr>
          <p:nvPr>
            <p:ph type="body" sz="quarter" idx="10"/>
          </p:nvPr>
        </p:nvSpPr>
        <p:spPr/>
        <p:txBody>
          <a:bodyPr/>
          <a:lstStyle/>
          <a:p>
            <a:r>
              <a:rPr lang="en-US" sz="6600" dirty="0"/>
              <a:t>Failures from </a:t>
            </a:r>
            <a:r>
              <a:rPr lang="en-US" sz="6600" b="1" dirty="0"/>
              <a:t>DELAYING MITIGATION</a:t>
            </a:r>
            <a:endParaRPr lang="en-US" sz="6600" dirty="0"/>
          </a:p>
          <a:p>
            <a:endParaRPr lang="en-US" dirty="0"/>
          </a:p>
        </p:txBody>
      </p:sp>
      <p:graphicFrame>
        <p:nvGraphicFramePr>
          <p:cNvPr id="20" name="Chart 19">
            <a:extLst>
              <a:ext uri="{FF2B5EF4-FFF2-40B4-BE49-F238E27FC236}">
                <a16:creationId xmlns:a16="http://schemas.microsoft.com/office/drawing/2014/main" id="{ECBAD882-40EA-BB09-6F27-EAC7849E63E3}"/>
              </a:ext>
            </a:extLst>
          </p:cNvPr>
          <p:cNvGraphicFramePr>
            <a:graphicFrameLocks/>
          </p:cNvGraphicFramePr>
          <p:nvPr/>
        </p:nvGraphicFramePr>
        <p:xfrm>
          <a:off x="18981605" y="9588732"/>
          <a:ext cx="16715232" cy="1158080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C7A569B7-3B3E-7282-E3A5-AD3466FD619C}"/>
              </a:ext>
            </a:extLst>
          </p:cNvPr>
          <p:cNvSpPr/>
          <p:nvPr/>
        </p:nvSpPr>
        <p:spPr>
          <a:xfrm>
            <a:off x="1294450" y="16293933"/>
            <a:ext cx="17687155" cy="2443315"/>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Larger trackers harmful due to Tardiness </a:t>
            </a:r>
            <a:r>
              <a:rPr lang="en-US" sz="6600" dirty="0">
                <a:solidFill>
                  <a:schemeClr val="bg1"/>
                </a:solidFill>
                <a:sym typeface="Wingdings" panose="05000000000000000000" pitchFamily="2" charset="2"/>
              </a:rPr>
              <a:t></a:t>
            </a:r>
            <a:r>
              <a:rPr lang="en-US" sz="6600" dirty="0">
                <a:solidFill>
                  <a:schemeClr val="bg1"/>
                </a:solidFill>
              </a:rPr>
              <a:t> </a:t>
            </a:r>
          </a:p>
          <a:p>
            <a:pPr algn="ctr"/>
            <a:r>
              <a:rPr lang="en-US" sz="6600" dirty="0">
                <a:solidFill>
                  <a:schemeClr val="bg1"/>
                </a:solidFill>
              </a:rPr>
              <a:t> 4-entry is best with TRH-D=1900</a:t>
            </a:r>
            <a:endParaRPr lang="en-US" sz="8000" dirty="0">
              <a:solidFill>
                <a:schemeClr val="bg1"/>
              </a:solidFill>
            </a:endParaRPr>
          </a:p>
        </p:txBody>
      </p:sp>
      <p:sp>
        <p:nvSpPr>
          <p:cNvPr id="26" name="Rectangle 25">
            <a:extLst>
              <a:ext uri="{FF2B5EF4-FFF2-40B4-BE49-F238E27FC236}">
                <a16:creationId xmlns:a16="http://schemas.microsoft.com/office/drawing/2014/main" id="{A697A29D-FC03-49EA-6EC9-EE37D6CEE589}"/>
              </a:ext>
            </a:extLst>
          </p:cNvPr>
          <p:cNvSpPr/>
          <p:nvPr/>
        </p:nvSpPr>
        <p:spPr>
          <a:xfrm rot="5400000" flipH="1">
            <a:off x="4747589" y="3410376"/>
            <a:ext cx="1408175" cy="3332124"/>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dirty="0"/>
          </a:p>
        </p:txBody>
      </p:sp>
      <p:pic>
        <p:nvPicPr>
          <p:cNvPr id="48" name="Picture 47">
            <a:extLst>
              <a:ext uri="{FF2B5EF4-FFF2-40B4-BE49-F238E27FC236}">
                <a16:creationId xmlns:a16="http://schemas.microsoft.com/office/drawing/2014/main" id="{0F26F315-C5F3-A3E7-8EDD-B8A5BC952C2F}"/>
              </a:ext>
            </a:extLst>
          </p:cNvPr>
          <p:cNvPicPr>
            <a:picLocks noChangeAspect="1"/>
          </p:cNvPicPr>
          <p:nvPr/>
        </p:nvPicPr>
        <p:blipFill>
          <a:blip r:embed="rId4"/>
          <a:stretch>
            <a:fillRect/>
          </a:stretch>
        </p:blipFill>
        <p:spPr>
          <a:xfrm>
            <a:off x="13462495" y="3420917"/>
            <a:ext cx="22234342" cy="2384550"/>
          </a:xfrm>
          <a:prstGeom prst="rect">
            <a:avLst/>
          </a:prstGeom>
        </p:spPr>
      </p:pic>
      <p:grpSp>
        <p:nvGrpSpPr>
          <p:cNvPr id="50" name="Group 49">
            <a:extLst>
              <a:ext uri="{FF2B5EF4-FFF2-40B4-BE49-F238E27FC236}">
                <a16:creationId xmlns:a16="http://schemas.microsoft.com/office/drawing/2014/main" id="{BC75ECED-F034-A291-9B6E-3DDA0E914F98}"/>
              </a:ext>
            </a:extLst>
          </p:cNvPr>
          <p:cNvGrpSpPr/>
          <p:nvPr/>
        </p:nvGrpSpPr>
        <p:grpSpPr>
          <a:xfrm>
            <a:off x="13513978" y="4798233"/>
            <a:ext cx="5196899" cy="535628"/>
            <a:chOff x="576178" y="6346122"/>
            <a:chExt cx="3804390" cy="431317"/>
          </a:xfrm>
        </p:grpSpPr>
        <p:cxnSp>
          <p:nvCxnSpPr>
            <p:cNvPr id="51" name="Straight Arrow Connector 50">
              <a:extLst>
                <a:ext uri="{FF2B5EF4-FFF2-40B4-BE49-F238E27FC236}">
                  <a16:creationId xmlns:a16="http://schemas.microsoft.com/office/drawing/2014/main" id="{D5B112FB-6F09-AFF5-0454-F2836EDF22B7}"/>
                </a:ext>
              </a:extLst>
            </p:cNvPr>
            <p:cNvCxnSpPr>
              <a:cxnSpLocks/>
            </p:cNvCxnSpPr>
            <p:nvPr/>
          </p:nvCxnSpPr>
          <p:spPr>
            <a:xfrm>
              <a:off x="576178" y="6588402"/>
              <a:ext cx="3804390" cy="0"/>
            </a:xfrm>
            <a:prstGeom prst="straightConnector1">
              <a:avLst/>
            </a:prstGeom>
            <a:ln w="1333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CF2A336-EEAC-6CF8-90B1-0142A8F726B4}"/>
                </a:ext>
              </a:extLst>
            </p:cNvPr>
            <p:cNvSpPr/>
            <p:nvPr/>
          </p:nvSpPr>
          <p:spPr>
            <a:xfrm>
              <a:off x="1385458" y="6346122"/>
              <a:ext cx="2507567" cy="431317"/>
            </a:xfrm>
            <a:prstGeom prst="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W ACTs</a:t>
              </a:r>
            </a:p>
          </p:txBody>
        </p:sp>
      </p:grpSp>
      <p:sp>
        <p:nvSpPr>
          <p:cNvPr id="54" name="Rectangle 53">
            <a:extLst>
              <a:ext uri="{FF2B5EF4-FFF2-40B4-BE49-F238E27FC236}">
                <a16:creationId xmlns:a16="http://schemas.microsoft.com/office/drawing/2014/main" id="{00169D8B-F32F-BF55-42E2-E17B516E9570}"/>
              </a:ext>
            </a:extLst>
          </p:cNvPr>
          <p:cNvSpPr/>
          <p:nvPr/>
        </p:nvSpPr>
        <p:spPr>
          <a:xfrm>
            <a:off x="3808024" y="4372351"/>
            <a:ext cx="833935" cy="1408175"/>
          </a:xfrm>
          <a:prstGeom prst="rect">
            <a:avLst/>
          </a:prstGeom>
          <a:solidFill>
            <a:srgbClr val="00B05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nvGrpSpPr>
          <p:cNvPr id="63" name="Group 62">
            <a:extLst>
              <a:ext uri="{FF2B5EF4-FFF2-40B4-BE49-F238E27FC236}">
                <a16:creationId xmlns:a16="http://schemas.microsoft.com/office/drawing/2014/main" id="{FEBE9C94-C526-C43F-A1B1-24B61305BA1A}"/>
              </a:ext>
            </a:extLst>
          </p:cNvPr>
          <p:cNvGrpSpPr/>
          <p:nvPr/>
        </p:nvGrpSpPr>
        <p:grpSpPr>
          <a:xfrm>
            <a:off x="27018407" y="12536498"/>
            <a:ext cx="7906169" cy="4979092"/>
            <a:chOff x="27018407" y="12536498"/>
            <a:chExt cx="7906169" cy="4979092"/>
          </a:xfrm>
        </p:grpSpPr>
        <p:sp>
          <p:nvSpPr>
            <p:cNvPr id="55" name="TextBox 54">
              <a:extLst>
                <a:ext uri="{FF2B5EF4-FFF2-40B4-BE49-F238E27FC236}">
                  <a16:creationId xmlns:a16="http://schemas.microsoft.com/office/drawing/2014/main" id="{52B54052-4FA5-E81C-5077-5B6465B0A549}"/>
                </a:ext>
              </a:extLst>
            </p:cNvPr>
            <p:cNvSpPr txBox="1"/>
            <p:nvPr/>
          </p:nvSpPr>
          <p:spPr>
            <a:xfrm>
              <a:off x="28818096" y="12536498"/>
              <a:ext cx="6106480" cy="1015663"/>
            </a:xfrm>
            <a:prstGeom prst="rect">
              <a:avLst/>
            </a:prstGeom>
            <a:noFill/>
          </p:spPr>
          <p:txBody>
            <a:bodyPr wrap="none" rtlCol="0">
              <a:spAutoFit/>
            </a:bodyPr>
            <a:lstStyle/>
            <a:p>
              <a:pPr algn="ctr"/>
              <a:r>
                <a:rPr lang="en-US" sz="6000" b="1" dirty="0">
                  <a:solidFill>
                    <a:srgbClr val="0071C5"/>
                  </a:solidFill>
                  <a:latin typeface="NVIDIA Sans" panose="020B0503020203020204" pitchFamily="34" charset="0"/>
                  <a:cs typeface="NVIDIA Sans" panose="020B0503020203020204" pitchFamily="34" charset="0"/>
                </a:rPr>
                <a:t>TRH + Tardiness</a:t>
              </a:r>
            </a:p>
          </p:txBody>
        </p:sp>
        <p:sp>
          <p:nvSpPr>
            <p:cNvPr id="58" name="TextBox 57">
              <a:extLst>
                <a:ext uri="{FF2B5EF4-FFF2-40B4-BE49-F238E27FC236}">
                  <a16:creationId xmlns:a16="http://schemas.microsoft.com/office/drawing/2014/main" id="{1C2AB9FB-2C1F-FDD4-376C-ABE4B4DAA2F8}"/>
                </a:ext>
              </a:extLst>
            </p:cNvPr>
            <p:cNvSpPr txBox="1"/>
            <p:nvPr/>
          </p:nvSpPr>
          <p:spPr>
            <a:xfrm>
              <a:off x="27018407" y="16499927"/>
              <a:ext cx="7467750" cy="1015663"/>
            </a:xfrm>
            <a:prstGeom prst="rect">
              <a:avLst/>
            </a:prstGeom>
            <a:noFill/>
          </p:spPr>
          <p:txBody>
            <a:bodyPr wrap="none" rtlCol="0">
              <a:spAutoFit/>
            </a:bodyPr>
            <a:lstStyle/>
            <a:p>
              <a:pPr algn="ctr"/>
              <a:r>
                <a:rPr lang="en-US" sz="6000" b="1" dirty="0">
                  <a:solidFill>
                    <a:srgbClr val="FF0000"/>
                  </a:solidFill>
                  <a:latin typeface="NVIDIA Sans" panose="020B0503020203020204" pitchFamily="34" charset="0"/>
                  <a:cs typeface="NVIDIA Sans" panose="020B0503020203020204" pitchFamily="34" charset="0"/>
                </a:rPr>
                <a:t>TRH + No-Tardiness</a:t>
              </a:r>
            </a:p>
          </p:txBody>
        </p:sp>
        <p:cxnSp>
          <p:nvCxnSpPr>
            <p:cNvPr id="59" name="Straight Arrow Connector 58">
              <a:extLst>
                <a:ext uri="{FF2B5EF4-FFF2-40B4-BE49-F238E27FC236}">
                  <a16:creationId xmlns:a16="http://schemas.microsoft.com/office/drawing/2014/main" id="{1320ECEB-0D0B-DBD6-A1BA-DC616D463003}"/>
                </a:ext>
              </a:extLst>
            </p:cNvPr>
            <p:cNvCxnSpPr>
              <a:cxnSpLocks/>
            </p:cNvCxnSpPr>
            <p:nvPr/>
          </p:nvCxnSpPr>
          <p:spPr>
            <a:xfrm flipV="1">
              <a:off x="30055259" y="15559500"/>
              <a:ext cx="1394046" cy="940427"/>
            </a:xfrm>
            <a:prstGeom prst="straightConnector1">
              <a:avLst/>
            </a:prstGeom>
            <a:ln w="152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ED3AADB-8A7D-149E-9A83-13B1F2E9BB38}"/>
                </a:ext>
              </a:extLst>
            </p:cNvPr>
            <p:cNvCxnSpPr>
              <a:cxnSpLocks/>
            </p:cNvCxnSpPr>
            <p:nvPr/>
          </p:nvCxnSpPr>
          <p:spPr>
            <a:xfrm flipH="1">
              <a:off x="32667354" y="13572793"/>
              <a:ext cx="1394046" cy="940427"/>
            </a:xfrm>
            <a:prstGeom prst="straightConnector1">
              <a:avLst/>
            </a:prstGeom>
            <a:ln w="152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05C6C889-9660-E927-87CC-009B8F032FEA}"/>
              </a:ext>
            </a:extLst>
          </p:cNvPr>
          <p:cNvSpPr/>
          <p:nvPr/>
        </p:nvSpPr>
        <p:spPr>
          <a:xfrm>
            <a:off x="4633284" y="4372351"/>
            <a:ext cx="833935" cy="1408175"/>
          </a:xfrm>
          <a:prstGeom prst="rect">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5" name="Rectangle 64">
            <a:extLst>
              <a:ext uri="{FF2B5EF4-FFF2-40B4-BE49-F238E27FC236}">
                <a16:creationId xmlns:a16="http://schemas.microsoft.com/office/drawing/2014/main" id="{48523AC1-BB83-D046-EAD5-3F8A0DD0A936}"/>
              </a:ext>
            </a:extLst>
          </p:cNvPr>
          <p:cNvSpPr/>
          <p:nvPr/>
        </p:nvSpPr>
        <p:spPr>
          <a:xfrm>
            <a:off x="5458544" y="4372351"/>
            <a:ext cx="833935" cy="1408175"/>
          </a:xfrm>
          <a:prstGeom prst="rect">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6" name="Rectangle 65">
            <a:extLst>
              <a:ext uri="{FF2B5EF4-FFF2-40B4-BE49-F238E27FC236}">
                <a16:creationId xmlns:a16="http://schemas.microsoft.com/office/drawing/2014/main" id="{D129FC54-1B61-B52B-3585-53C7CF24B414}"/>
              </a:ext>
            </a:extLst>
          </p:cNvPr>
          <p:cNvSpPr/>
          <p:nvPr/>
        </p:nvSpPr>
        <p:spPr>
          <a:xfrm>
            <a:off x="6283804" y="4372351"/>
            <a:ext cx="833935" cy="1408175"/>
          </a:xfrm>
          <a:prstGeom prst="rect">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7" name="Rectangle 66">
            <a:extLst>
              <a:ext uri="{FF2B5EF4-FFF2-40B4-BE49-F238E27FC236}">
                <a16:creationId xmlns:a16="http://schemas.microsoft.com/office/drawing/2014/main" id="{72B40BEA-80A6-EE01-D335-BBE177FEF3DA}"/>
              </a:ext>
            </a:extLst>
          </p:cNvPr>
          <p:cNvSpPr/>
          <p:nvPr/>
        </p:nvSpPr>
        <p:spPr>
          <a:xfrm>
            <a:off x="3803687" y="4372351"/>
            <a:ext cx="833935" cy="1408175"/>
          </a:xfrm>
          <a:prstGeom prst="rect">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68" name="Rectangle 67">
            <a:extLst>
              <a:ext uri="{FF2B5EF4-FFF2-40B4-BE49-F238E27FC236}">
                <a16:creationId xmlns:a16="http://schemas.microsoft.com/office/drawing/2014/main" id="{7ED435ED-63EE-3427-866E-AFA86E758147}"/>
              </a:ext>
            </a:extLst>
          </p:cNvPr>
          <p:cNvSpPr/>
          <p:nvPr/>
        </p:nvSpPr>
        <p:spPr>
          <a:xfrm>
            <a:off x="2338378" y="3663935"/>
            <a:ext cx="6675142" cy="535628"/>
          </a:xfrm>
          <a:prstGeom prst="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N-entry FIFO Tracker</a:t>
            </a:r>
          </a:p>
        </p:txBody>
      </p:sp>
      <p:sp>
        <p:nvSpPr>
          <p:cNvPr id="69" name="Rectangle 68">
            <a:extLst>
              <a:ext uri="{FF2B5EF4-FFF2-40B4-BE49-F238E27FC236}">
                <a16:creationId xmlns:a16="http://schemas.microsoft.com/office/drawing/2014/main" id="{AC4F6623-981B-7823-81C8-9B533AB19504}"/>
              </a:ext>
            </a:extLst>
          </p:cNvPr>
          <p:cNvSpPr/>
          <p:nvPr/>
        </p:nvSpPr>
        <p:spPr>
          <a:xfrm>
            <a:off x="20278165" y="16997082"/>
            <a:ext cx="968188" cy="17401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0" name="Rectangle 69">
            <a:extLst>
              <a:ext uri="{FF2B5EF4-FFF2-40B4-BE49-F238E27FC236}">
                <a16:creationId xmlns:a16="http://schemas.microsoft.com/office/drawing/2014/main" id="{91FD8C70-0F89-7279-ACE3-C6286BD13A00}"/>
              </a:ext>
            </a:extLst>
          </p:cNvPr>
          <p:cNvSpPr/>
          <p:nvPr/>
        </p:nvSpPr>
        <p:spPr>
          <a:xfrm>
            <a:off x="20385740" y="9104447"/>
            <a:ext cx="968188" cy="17401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aphicFrame>
        <p:nvGraphicFramePr>
          <p:cNvPr id="19" name="Table 18">
            <a:extLst>
              <a:ext uri="{FF2B5EF4-FFF2-40B4-BE49-F238E27FC236}">
                <a16:creationId xmlns:a16="http://schemas.microsoft.com/office/drawing/2014/main" id="{42BBCA02-DBA8-49C7-789B-E8BE0D0A2154}"/>
              </a:ext>
            </a:extLst>
          </p:cNvPr>
          <p:cNvGraphicFramePr>
            <a:graphicFrameLocks noGrp="1"/>
          </p:cNvGraphicFramePr>
          <p:nvPr/>
        </p:nvGraphicFramePr>
        <p:xfrm>
          <a:off x="3825409" y="7236453"/>
          <a:ext cx="31353768" cy="3090590"/>
        </p:xfrm>
        <a:graphic>
          <a:graphicData uri="http://schemas.openxmlformats.org/drawingml/2006/table">
            <a:tbl>
              <a:tblPr firstRow="1" bandRow="1">
                <a:tableStyleId>{073A0DAA-6AF3-43AB-8588-CEC1D06C72B9}</a:tableStyleId>
              </a:tblPr>
              <a:tblGrid>
                <a:gridCol w="5225628">
                  <a:extLst>
                    <a:ext uri="{9D8B030D-6E8A-4147-A177-3AD203B41FA5}">
                      <a16:colId xmlns:a16="http://schemas.microsoft.com/office/drawing/2014/main" val="991992100"/>
                    </a:ext>
                  </a:extLst>
                </a:gridCol>
                <a:gridCol w="5225628">
                  <a:extLst>
                    <a:ext uri="{9D8B030D-6E8A-4147-A177-3AD203B41FA5}">
                      <a16:colId xmlns:a16="http://schemas.microsoft.com/office/drawing/2014/main" val="707644401"/>
                    </a:ext>
                  </a:extLst>
                </a:gridCol>
                <a:gridCol w="5225628">
                  <a:extLst>
                    <a:ext uri="{9D8B030D-6E8A-4147-A177-3AD203B41FA5}">
                      <a16:colId xmlns:a16="http://schemas.microsoft.com/office/drawing/2014/main" val="3211670504"/>
                    </a:ext>
                  </a:extLst>
                </a:gridCol>
                <a:gridCol w="5225628">
                  <a:extLst>
                    <a:ext uri="{9D8B030D-6E8A-4147-A177-3AD203B41FA5}">
                      <a16:colId xmlns:a16="http://schemas.microsoft.com/office/drawing/2014/main" val="759297435"/>
                    </a:ext>
                  </a:extLst>
                </a:gridCol>
                <a:gridCol w="5225628">
                  <a:extLst>
                    <a:ext uri="{9D8B030D-6E8A-4147-A177-3AD203B41FA5}">
                      <a16:colId xmlns:a16="http://schemas.microsoft.com/office/drawing/2014/main" val="3789024483"/>
                    </a:ext>
                  </a:extLst>
                </a:gridCol>
                <a:gridCol w="5225628">
                  <a:extLst>
                    <a:ext uri="{9D8B030D-6E8A-4147-A177-3AD203B41FA5}">
                      <a16:colId xmlns:a16="http://schemas.microsoft.com/office/drawing/2014/main" val="2034142808"/>
                    </a:ext>
                  </a:extLst>
                </a:gridCol>
              </a:tblGrid>
              <a:tr h="1309768">
                <a:tc>
                  <a:txBody>
                    <a:bodyPr/>
                    <a:lstStyle/>
                    <a:p>
                      <a:pPr algn="ctr"/>
                      <a:endParaRPr lang="en-US" sz="5400" dirty="0">
                        <a:solidFill>
                          <a:schemeClr val="bg1"/>
                        </a:solidFill>
                      </a:endParaRPr>
                    </a:p>
                  </a:txBody>
                  <a:tcPr marL="109587" marR="109587" marT="45284" marB="45284">
                    <a:solidFill>
                      <a:schemeClr val="tx1">
                        <a:lumMod val="75000"/>
                      </a:schemeClr>
                    </a:solidFill>
                  </a:tcPr>
                </a:tc>
                <a:tc>
                  <a:txBody>
                    <a:bodyPr/>
                    <a:lstStyle/>
                    <a:p>
                      <a:pPr algn="ctr"/>
                      <a:r>
                        <a:rPr lang="en-US" sz="4000" dirty="0">
                          <a:solidFill>
                            <a:schemeClr val="bg1"/>
                          </a:solidFill>
                        </a:rPr>
                        <a:t>1-entry </a:t>
                      </a:r>
                    </a:p>
                    <a:p>
                      <a:pPr algn="ctr"/>
                      <a:r>
                        <a:rPr lang="en-US" sz="4000" dirty="0">
                          <a:solidFill>
                            <a:schemeClr val="bg1"/>
                          </a:solidFill>
                        </a:rPr>
                        <a:t>Tracker</a:t>
                      </a:r>
                      <a:endParaRPr lang="en-US" sz="5400" dirty="0">
                        <a:solidFill>
                          <a:schemeClr val="bg1"/>
                        </a:solidFill>
                      </a:endParaRPr>
                    </a:p>
                  </a:txBody>
                  <a:tcPr marL="109587" marR="109587" marT="45284" marB="45284">
                    <a:solidFill>
                      <a:schemeClr val="tx1">
                        <a:lumMod val="75000"/>
                      </a:schemeClr>
                    </a:solid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2-entry </a:t>
                      </a:r>
                    </a:p>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Tracker</a:t>
                      </a:r>
                      <a:endParaRPr kumimoji="0" lang="en-US" sz="54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45284" marB="45284">
                    <a:solidFill>
                      <a:schemeClr val="tx1">
                        <a:lumMod val="75000"/>
                      </a:schemeClr>
                    </a:solid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4-entry </a:t>
                      </a:r>
                    </a:p>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Tracker</a:t>
                      </a:r>
                      <a:endParaRPr kumimoji="0" lang="en-US" sz="54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45284" marB="45284">
                    <a:solidFill>
                      <a:schemeClr val="tx1">
                        <a:lumMod val="75000"/>
                      </a:schemeClr>
                    </a:solid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8-entry </a:t>
                      </a:r>
                    </a:p>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Tracker</a:t>
                      </a:r>
                      <a:endParaRPr kumimoji="0" lang="en-US" sz="54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45284" marB="45284">
                    <a:solidFill>
                      <a:schemeClr val="tx1">
                        <a:lumMod val="75000"/>
                      </a:schemeClr>
                    </a:solidFill>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16-entry </a:t>
                      </a:r>
                    </a:p>
                    <a:p>
                      <a:pPr marL="0" marR="0" lvl="0" indent="0" algn="ctr" defTabSz="27432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chemeClr val="bg1"/>
                          </a:solidFill>
                          <a:effectLst/>
                          <a:uLnTx/>
                          <a:uFillTx/>
                        </a:rPr>
                        <a:t>Tracker</a:t>
                      </a:r>
                      <a:endParaRPr kumimoji="0" lang="en-US" sz="54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45284" marB="45284">
                    <a:solidFill>
                      <a:schemeClr val="tx1">
                        <a:lumMod val="75000"/>
                      </a:schemeClr>
                    </a:solidFill>
                  </a:tcPr>
                </a:tc>
                <a:extLst>
                  <a:ext uri="{0D108BD9-81ED-4DB2-BD59-A6C34878D82A}">
                    <a16:rowId xmlns:a16="http://schemas.microsoft.com/office/drawing/2014/main" val="972572108"/>
                  </a:ext>
                </a:extLst>
              </a:tr>
              <a:tr h="1780822">
                <a:tc>
                  <a:txBody>
                    <a:bodyPr/>
                    <a:lstStyle/>
                    <a:p>
                      <a:pPr algn="ctr"/>
                      <a:r>
                        <a:rPr lang="en-US" sz="5500" b="1" dirty="0">
                          <a:solidFill>
                            <a:schemeClr val="bg1"/>
                          </a:solidFill>
                        </a:rPr>
                        <a:t>Tardiness = N*W</a:t>
                      </a:r>
                    </a:p>
                  </a:txBody>
                  <a:tcPr marL="109587" marR="109587" marT="45284" marB="45284">
                    <a:noFill/>
                  </a:tcPr>
                </a:tc>
                <a:tc>
                  <a:txBody>
                    <a:bodyPr/>
                    <a:lstStyle/>
                    <a:p>
                      <a:pPr algn="ctr"/>
                      <a:endParaRPr lang="en-US" sz="3200" dirty="0">
                        <a:solidFill>
                          <a:schemeClr val="bg1"/>
                        </a:solidFill>
                      </a:endParaRPr>
                    </a:p>
                    <a:p>
                      <a:pPr algn="ctr"/>
                      <a:r>
                        <a:rPr lang="en-US" sz="6000" dirty="0">
                          <a:solidFill>
                            <a:schemeClr val="bg1"/>
                          </a:solidFill>
                        </a:rPr>
                        <a:t>79</a:t>
                      </a:r>
                    </a:p>
                  </a:txBody>
                  <a:tcPr marL="109587" marR="109587" marT="45284" marB="45284">
                    <a:noFill/>
                  </a:tcPr>
                </a:tc>
                <a:tc>
                  <a:txBody>
                    <a:bodyPr/>
                    <a:lstStyle/>
                    <a:p>
                      <a:pPr algn="ctr"/>
                      <a:endParaRPr lang="en-US" sz="3200" dirty="0">
                        <a:solidFill>
                          <a:schemeClr val="bg1"/>
                        </a:solidFill>
                      </a:endParaRPr>
                    </a:p>
                    <a:p>
                      <a:pPr algn="ctr"/>
                      <a:r>
                        <a:rPr lang="en-US" sz="6000" dirty="0">
                          <a:solidFill>
                            <a:schemeClr val="bg1"/>
                          </a:solidFill>
                        </a:rPr>
                        <a:t>138</a:t>
                      </a:r>
                    </a:p>
                  </a:txBody>
                  <a:tcPr marL="109587" marR="109587" marT="45284" marB="45284">
                    <a:noFill/>
                  </a:tcPr>
                </a:tc>
                <a:tc>
                  <a:txBody>
                    <a:bodyPr/>
                    <a:lstStyle/>
                    <a:p>
                      <a:pPr algn="ctr"/>
                      <a:endParaRPr lang="en-US" sz="3200" dirty="0">
                        <a:solidFill>
                          <a:schemeClr val="bg1"/>
                        </a:solidFill>
                      </a:endParaRPr>
                    </a:p>
                    <a:p>
                      <a:pPr algn="ctr"/>
                      <a:r>
                        <a:rPr lang="en-US" sz="6000" dirty="0">
                          <a:solidFill>
                            <a:schemeClr val="bg1"/>
                          </a:solidFill>
                        </a:rPr>
                        <a:t>316</a:t>
                      </a:r>
                    </a:p>
                  </a:txBody>
                  <a:tcPr marL="109587" marR="109587" marT="45284" marB="45284">
                    <a:noFill/>
                  </a:tcPr>
                </a:tc>
                <a:tc>
                  <a:txBody>
                    <a:bodyPr/>
                    <a:lstStyle/>
                    <a:p>
                      <a:pPr algn="ctr"/>
                      <a:endParaRPr lang="en-US" sz="3200" dirty="0">
                        <a:solidFill>
                          <a:schemeClr val="bg1"/>
                        </a:solidFill>
                      </a:endParaRPr>
                    </a:p>
                    <a:p>
                      <a:pPr algn="ctr"/>
                      <a:r>
                        <a:rPr lang="en-US" sz="6000" dirty="0">
                          <a:solidFill>
                            <a:schemeClr val="bg1"/>
                          </a:solidFill>
                        </a:rPr>
                        <a:t>632</a:t>
                      </a:r>
                    </a:p>
                  </a:txBody>
                  <a:tcPr marL="109587" marR="109587" marT="45284" marB="45284">
                    <a:noFill/>
                  </a:tcPr>
                </a:tc>
                <a:tc>
                  <a:txBody>
                    <a:bodyPr/>
                    <a:lstStyle/>
                    <a:p>
                      <a:pPr algn="ctr"/>
                      <a:endParaRPr lang="en-US" sz="3200" dirty="0">
                        <a:solidFill>
                          <a:schemeClr val="bg1"/>
                        </a:solidFill>
                      </a:endParaRPr>
                    </a:p>
                    <a:p>
                      <a:pPr algn="ctr"/>
                      <a:r>
                        <a:rPr lang="en-US" sz="6000" dirty="0">
                          <a:solidFill>
                            <a:schemeClr val="bg1"/>
                          </a:solidFill>
                        </a:rPr>
                        <a:t>1264</a:t>
                      </a:r>
                    </a:p>
                  </a:txBody>
                  <a:tcPr marL="109587" marR="109587" marT="45284" marB="45284">
                    <a:noFill/>
                  </a:tcPr>
                </a:tc>
                <a:extLst>
                  <a:ext uri="{0D108BD9-81ED-4DB2-BD59-A6C34878D82A}">
                    <a16:rowId xmlns:a16="http://schemas.microsoft.com/office/drawing/2014/main" val="2149654575"/>
                  </a:ext>
                </a:extLst>
              </a:tr>
            </a:tbl>
          </a:graphicData>
        </a:graphic>
      </p:graphicFrame>
      <p:pic>
        <p:nvPicPr>
          <p:cNvPr id="71" name="Picture 70">
            <a:extLst>
              <a:ext uri="{FF2B5EF4-FFF2-40B4-BE49-F238E27FC236}">
                <a16:creationId xmlns:a16="http://schemas.microsoft.com/office/drawing/2014/main" id="{AE29C751-650E-61DA-3BDF-71E1575591B4}"/>
              </a:ext>
            </a:extLst>
          </p:cNvPr>
          <p:cNvPicPr>
            <a:picLocks noChangeAspect="1"/>
          </p:cNvPicPr>
          <p:nvPr/>
        </p:nvPicPr>
        <p:blipFill rotWithShape="1">
          <a:blip r:embed="rId4"/>
          <a:srcRect l="50189" t="-1" r="24257" b="-2181"/>
          <a:stretch/>
        </p:blipFill>
        <p:spPr>
          <a:xfrm>
            <a:off x="30225291" y="3413502"/>
            <a:ext cx="5681636" cy="2436569"/>
          </a:xfrm>
          <a:prstGeom prst="rect">
            <a:avLst/>
          </a:prstGeom>
        </p:spPr>
      </p:pic>
      <p:sp>
        <p:nvSpPr>
          <p:cNvPr id="72" name="Rectangle 71">
            <a:extLst>
              <a:ext uri="{FF2B5EF4-FFF2-40B4-BE49-F238E27FC236}">
                <a16:creationId xmlns:a16="http://schemas.microsoft.com/office/drawing/2014/main" id="{176F3650-D66D-DE1F-606C-351A20FDB553}"/>
              </a:ext>
            </a:extLst>
          </p:cNvPr>
          <p:cNvSpPr/>
          <p:nvPr/>
        </p:nvSpPr>
        <p:spPr>
          <a:xfrm>
            <a:off x="4664130" y="4372351"/>
            <a:ext cx="833935" cy="1408175"/>
          </a:xfrm>
          <a:prstGeom prst="rect">
            <a:avLst/>
          </a:prstGeom>
          <a:solidFill>
            <a:schemeClr val="accent6"/>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3" name="Rectangle 72">
            <a:extLst>
              <a:ext uri="{FF2B5EF4-FFF2-40B4-BE49-F238E27FC236}">
                <a16:creationId xmlns:a16="http://schemas.microsoft.com/office/drawing/2014/main" id="{0EE81CCA-3E22-2187-CD97-D712C978C8C7}"/>
              </a:ext>
            </a:extLst>
          </p:cNvPr>
          <p:cNvSpPr/>
          <p:nvPr/>
        </p:nvSpPr>
        <p:spPr>
          <a:xfrm>
            <a:off x="5524573" y="4372351"/>
            <a:ext cx="833935" cy="1408175"/>
          </a:xfrm>
          <a:prstGeom prst="rect">
            <a:avLst/>
          </a:prstGeom>
          <a:solidFill>
            <a:schemeClr val="accent2">
              <a:lumMod val="60000"/>
              <a:lumOff val="40000"/>
            </a:schemeClr>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4" name="Rectangle 73">
            <a:extLst>
              <a:ext uri="{FF2B5EF4-FFF2-40B4-BE49-F238E27FC236}">
                <a16:creationId xmlns:a16="http://schemas.microsoft.com/office/drawing/2014/main" id="{C18D877B-95D4-C3AD-F3D6-20C95985A05D}"/>
              </a:ext>
            </a:extLst>
          </p:cNvPr>
          <p:cNvSpPr/>
          <p:nvPr/>
        </p:nvSpPr>
        <p:spPr>
          <a:xfrm>
            <a:off x="6385016" y="4372351"/>
            <a:ext cx="833935" cy="1408175"/>
          </a:xfrm>
          <a:prstGeom prst="rect">
            <a:avLst/>
          </a:prstGeom>
          <a:solidFill>
            <a:srgbClr val="FFFF0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5" name="Rectangle 74">
            <a:extLst>
              <a:ext uri="{FF2B5EF4-FFF2-40B4-BE49-F238E27FC236}">
                <a16:creationId xmlns:a16="http://schemas.microsoft.com/office/drawing/2014/main" id="{BCB9CF35-62DC-B983-9B82-5106AFE68982}"/>
              </a:ext>
            </a:extLst>
          </p:cNvPr>
          <p:cNvSpPr/>
          <p:nvPr/>
        </p:nvSpPr>
        <p:spPr>
          <a:xfrm>
            <a:off x="35495777" y="4142503"/>
            <a:ext cx="470735" cy="1408175"/>
          </a:xfrm>
          <a:prstGeom prst="rect">
            <a:avLst/>
          </a:prstGeom>
          <a:solidFill>
            <a:srgbClr val="00B05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6" name="Rectangle 75">
            <a:extLst>
              <a:ext uri="{FF2B5EF4-FFF2-40B4-BE49-F238E27FC236}">
                <a16:creationId xmlns:a16="http://schemas.microsoft.com/office/drawing/2014/main" id="{82B04DE2-BBCE-E15B-4EF3-367930948C5F}"/>
              </a:ext>
            </a:extLst>
          </p:cNvPr>
          <p:cNvSpPr/>
          <p:nvPr/>
        </p:nvSpPr>
        <p:spPr>
          <a:xfrm>
            <a:off x="29955616" y="4142503"/>
            <a:ext cx="470735" cy="1408175"/>
          </a:xfrm>
          <a:prstGeom prst="rect">
            <a:avLst/>
          </a:prstGeom>
          <a:solidFill>
            <a:schemeClr val="accent6"/>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7" name="Rectangle 76">
            <a:extLst>
              <a:ext uri="{FF2B5EF4-FFF2-40B4-BE49-F238E27FC236}">
                <a16:creationId xmlns:a16="http://schemas.microsoft.com/office/drawing/2014/main" id="{828F25A1-C077-5EDA-F47C-A3CB0F1D1F0F}"/>
              </a:ext>
            </a:extLst>
          </p:cNvPr>
          <p:cNvSpPr/>
          <p:nvPr/>
        </p:nvSpPr>
        <p:spPr>
          <a:xfrm>
            <a:off x="24483686" y="4142503"/>
            <a:ext cx="470735" cy="1408175"/>
          </a:xfrm>
          <a:prstGeom prst="rect">
            <a:avLst/>
          </a:prstGeom>
          <a:solidFill>
            <a:schemeClr val="accent2">
              <a:lumMod val="60000"/>
              <a:lumOff val="40000"/>
            </a:schemeClr>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78" name="Rectangle 77">
            <a:extLst>
              <a:ext uri="{FF2B5EF4-FFF2-40B4-BE49-F238E27FC236}">
                <a16:creationId xmlns:a16="http://schemas.microsoft.com/office/drawing/2014/main" id="{36FD8851-6C4E-475A-A694-7A1BFDB12F53}"/>
              </a:ext>
            </a:extLst>
          </p:cNvPr>
          <p:cNvSpPr/>
          <p:nvPr/>
        </p:nvSpPr>
        <p:spPr>
          <a:xfrm>
            <a:off x="18981605" y="4142503"/>
            <a:ext cx="470735" cy="1408175"/>
          </a:xfrm>
          <a:prstGeom prst="rect">
            <a:avLst/>
          </a:prstGeom>
          <a:solidFill>
            <a:srgbClr val="FFFF00"/>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nvGrpSpPr>
          <p:cNvPr id="83" name="Group 82">
            <a:extLst>
              <a:ext uri="{FF2B5EF4-FFF2-40B4-BE49-F238E27FC236}">
                <a16:creationId xmlns:a16="http://schemas.microsoft.com/office/drawing/2014/main" id="{FDF8ABA1-8D29-469D-179E-1257E3E59D1C}"/>
              </a:ext>
            </a:extLst>
          </p:cNvPr>
          <p:cNvGrpSpPr/>
          <p:nvPr/>
        </p:nvGrpSpPr>
        <p:grpSpPr>
          <a:xfrm>
            <a:off x="13462495" y="5869627"/>
            <a:ext cx="22504017" cy="648110"/>
            <a:chOff x="13462495" y="5869627"/>
            <a:chExt cx="22504017" cy="648110"/>
          </a:xfrm>
          <a:solidFill>
            <a:srgbClr val="00B050"/>
          </a:solidFill>
        </p:grpSpPr>
        <p:cxnSp>
          <p:nvCxnSpPr>
            <p:cNvPr id="79" name="Straight Arrow Connector 78">
              <a:extLst>
                <a:ext uri="{FF2B5EF4-FFF2-40B4-BE49-F238E27FC236}">
                  <a16:creationId xmlns:a16="http://schemas.microsoft.com/office/drawing/2014/main" id="{5EB29815-A44C-3625-31F0-E4E7E8B48997}"/>
                </a:ext>
              </a:extLst>
            </p:cNvPr>
            <p:cNvCxnSpPr>
              <a:cxnSpLocks/>
            </p:cNvCxnSpPr>
            <p:nvPr/>
          </p:nvCxnSpPr>
          <p:spPr>
            <a:xfrm>
              <a:off x="13462495" y="6239059"/>
              <a:ext cx="22504017" cy="0"/>
            </a:xfrm>
            <a:prstGeom prst="straightConnector1">
              <a:avLst/>
            </a:prstGeom>
            <a:grpFill/>
            <a:ln w="1333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EA263B0-ABA0-DCDE-7E02-40C4B9467BC0}"/>
                </a:ext>
              </a:extLst>
            </p:cNvPr>
            <p:cNvSpPr/>
            <p:nvPr/>
          </p:nvSpPr>
          <p:spPr>
            <a:xfrm>
              <a:off x="22206937" y="5869627"/>
              <a:ext cx="5015133" cy="648110"/>
            </a:xfrm>
            <a:prstGeom prst="rect">
              <a:avLst/>
            </a:prstGeom>
            <a:grp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N*W Activates</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D42C73-C20B-3D4F-BB16-34A05A2CED42}"/>
                  </a:ext>
                </a:extLst>
              </p:cNvPr>
              <p:cNvSpPr txBox="1"/>
              <p:nvPr/>
            </p:nvSpPr>
            <p:spPr>
              <a:xfrm>
                <a:off x="879163" y="12751765"/>
                <a:ext cx="18288000" cy="1323439"/>
              </a:xfrm>
              <a:prstGeom prst="rect">
                <a:avLst/>
              </a:prstGeom>
              <a:noFill/>
            </p:spPr>
            <p:txBody>
              <a:bodyPr wrap="square">
                <a:spAutoFit/>
              </a:bodyPr>
              <a:lstStyle/>
              <a:p>
                <a:pPr algn="ctr"/>
                <a:r>
                  <a:rPr lang="en-US" sz="8000" b="1" dirty="0">
                    <a:solidFill>
                      <a:schemeClr val="bg1"/>
                    </a:solidFill>
                  </a:rPr>
                  <a:t>TRH-D </a:t>
                </a:r>
                <a14:m>
                  <m:oMath xmlns:m="http://schemas.openxmlformats.org/officeDocument/2006/math">
                    <m:r>
                      <a:rPr lang="en-US" sz="8000" b="1" i="1" smtClean="0">
                        <a:solidFill>
                          <a:schemeClr val="bg1"/>
                        </a:solidFill>
                        <a:latin typeface="Cambria Math" panose="02040503050406030204" pitchFamily="18" charset="0"/>
                      </a:rPr>
                      <m:t>=</m:t>
                    </m:r>
                    <m:sSub>
                      <m:sSubPr>
                        <m:ctrlPr>
                          <a:rPr lang="en-US" sz="8000" b="1" i="1" smtClean="0">
                            <a:solidFill>
                              <a:schemeClr val="bg1"/>
                            </a:solidFill>
                            <a:latin typeface="Cambria Math" panose="02040503050406030204" pitchFamily="18" charset="0"/>
                          </a:rPr>
                        </m:ctrlPr>
                      </m:sSubPr>
                      <m:e>
                        <m:r>
                          <a:rPr lang="en-US" sz="8000" b="1" i="1" smtClean="0">
                            <a:solidFill>
                              <a:schemeClr val="bg1"/>
                            </a:solidFill>
                            <a:latin typeface="Cambria Math" panose="02040503050406030204" pitchFamily="18" charset="0"/>
                          </a:rPr>
                          <m:t>𝑻𝑹𝑯</m:t>
                        </m:r>
                      </m:e>
                      <m:sub>
                        <m:r>
                          <a:rPr lang="en-US" sz="8000" b="1" i="1" smtClean="0">
                            <a:solidFill>
                              <a:schemeClr val="bg1"/>
                            </a:solidFill>
                            <a:latin typeface="Cambria Math" panose="02040503050406030204" pitchFamily="18" charset="0"/>
                          </a:rPr>
                          <m:t>𝑻𝑰𝑭</m:t>
                        </m:r>
                        <m:r>
                          <a:rPr lang="en-US" sz="8000" b="1" i="1" smtClean="0">
                            <a:solidFill>
                              <a:schemeClr val="bg1"/>
                            </a:solidFill>
                            <a:latin typeface="Cambria Math" panose="02040503050406030204" pitchFamily="18" charset="0"/>
                          </a:rPr>
                          <m:t>+</m:t>
                        </m:r>
                        <m:r>
                          <a:rPr lang="en-US" sz="8000" b="1" i="1" smtClean="0">
                            <a:solidFill>
                              <a:schemeClr val="bg1"/>
                            </a:solidFill>
                            <a:latin typeface="Cambria Math" panose="02040503050406030204" pitchFamily="18" charset="0"/>
                          </a:rPr>
                          <m:t>𝑻𝑹𝑭</m:t>
                        </m:r>
                      </m:sub>
                    </m:sSub>
                    <m:r>
                      <a:rPr lang="en-US" sz="8000" b="1" i="1" smtClean="0">
                        <a:solidFill>
                          <a:schemeClr val="bg1"/>
                        </a:solidFill>
                        <a:latin typeface="Cambria Math" panose="02040503050406030204" pitchFamily="18" charset="0"/>
                      </a:rPr>
                      <m:t>+</m:t>
                    </m:r>
                    <m:r>
                      <a:rPr lang="en-US" sz="8000" b="1" i="1" smtClean="0">
                        <a:solidFill>
                          <a:schemeClr val="bg1"/>
                        </a:solidFill>
                        <a:latin typeface="Cambria Math" panose="02040503050406030204" pitchFamily="18" charset="0"/>
                      </a:rPr>
                      <m:t>𝑵</m:t>
                    </m:r>
                    <m:r>
                      <a:rPr lang="en-US" sz="8000" b="1" i="1" smtClean="0">
                        <a:solidFill>
                          <a:schemeClr val="bg1"/>
                        </a:solidFill>
                        <a:latin typeface="Cambria Math" panose="02040503050406030204" pitchFamily="18" charset="0"/>
                      </a:rPr>
                      <m:t>∗</m:t>
                    </m:r>
                    <m:r>
                      <a:rPr lang="en-US" sz="8000" b="1" i="1" smtClean="0">
                        <a:solidFill>
                          <a:schemeClr val="bg1"/>
                        </a:solidFill>
                        <a:latin typeface="Cambria Math" panose="02040503050406030204" pitchFamily="18" charset="0"/>
                      </a:rPr>
                      <m:t>𝑾</m:t>
                    </m:r>
                  </m:oMath>
                </a14:m>
                <a:endParaRPr lang="en-US" sz="8800" b="1" dirty="0">
                  <a:solidFill>
                    <a:schemeClr val="bg1"/>
                  </a:solidFill>
                  <a:latin typeface="Trebuchet MS" panose="020B0603020202020204" pitchFamily="34" charset="0"/>
                </a:endParaRPr>
              </a:p>
            </p:txBody>
          </p:sp>
        </mc:Choice>
        <mc:Fallback xmlns="">
          <p:sp>
            <p:nvSpPr>
              <p:cNvPr id="4" name="TextBox 3">
                <a:extLst>
                  <a:ext uri="{FF2B5EF4-FFF2-40B4-BE49-F238E27FC236}">
                    <a16:creationId xmlns:a16="http://schemas.microsoft.com/office/drawing/2014/main" id="{0CD42C73-C20B-3D4F-BB16-34A05A2CED42}"/>
                  </a:ext>
                </a:extLst>
              </p:cNvPr>
              <p:cNvSpPr txBox="1">
                <a:spLocks noRot="1" noChangeAspect="1" noMove="1" noResize="1" noEditPoints="1" noAdjustHandles="1" noChangeArrowheads="1" noChangeShapeType="1" noTextEdit="1"/>
              </p:cNvSpPr>
              <p:nvPr/>
            </p:nvSpPr>
            <p:spPr>
              <a:xfrm>
                <a:off x="879163" y="12751765"/>
                <a:ext cx="18288000" cy="1323439"/>
              </a:xfrm>
              <a:prstGeom prst="rect">
                <a:avLst/>
              </a:prstGeom>
              <a:blipFill>
                <a:blip r:embed="rId5"/>
                <a:stretch>
                  <a:fillRect t="-20000" b="-40952"/>
                </a:stretch>
              </a:blipFill>
            </p:spPr>
            <p:txBody>
              <a:bodyPr/>
              <a:lstStyle/>
              <a:p>
                <a:r>
                  <a:rPr lang="en-US">
                    <a:noFill/>
                  </a:rPr>
                  <a:t> </a:t>
                </a:r>
              </a:p>
            </p:txBody>
          </p:sp>
        </mc:Fallback>
      </mc:AlternateContent>
    </p:spTree>
    <p:extLst>
      <p:ext uri="{BB962C8B-B14F-4D97-AF65-F5344CB8AC3E}">
        <p14:creationId xmlns:p14="http://schemas.microsoft.com/office/powerpoint/2010/main" val="3345606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animBg="1"/>
      <p:bldP spid="54" grpId="0" animBg="1"/>
      <p:bldP spid="72" grpId="0" animBg="1"/>
      <p:bldP spid="73" grpId="0" animBg="1"/>
      <p:bldP spid="74" grpId="0" animBg="1"/>
      <p:bldP spid="75" grpId="0" animBg="1"/>
      <p:bldP spid="76" grpId="0" animBg="1"/>
      <p:bldP spid="77" grpId="0" animBg="1"/>
      <p:bldP spid="78"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6F025C71-C12D-C691-1C2C-BA7BE489A9FB}"/>
              </a:ext>
            </a:extLst>
          </p:cNvPr>
          <p:cNvCxnSpPr>
            <a:cxnSpLocks/>
          </p:cNvCxnSpPr>
          <p:nvPr/>
        </p:nvCxnSpPr>
        <p:spPr>
          <a:xfrm flipH="1">
            <a:off x="3603741" y="15925530"/>
            <a:ext cx="10261341" cy="0"/>
          </a:xfrm>
          <a:prstGeom prst="straightConnector1">
            <a:avLst/>
          </a:prstGeom>
          <a:ln w="152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Probabilistic In-DRAM Tracker (</a:t>
            </a:r>
            <a:r>
              <a:rPr lang="en-US" sz="8800" dirty="0" err="1"/>
              <a:t>PrIDE</a:t>
            </a:r>
            <a:r>
              <a:rPr lang="en-US" sz="8800" dirty="0"/>
              <a:t>)</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r>
              <a:rPr lang="en-US" sz="6600" b="1" dirty="0"/>
              <a:t>The </a:t>
            </a:r>
            <a:r>
              <a:rPr lang="en-US" sz="6600" b="1" u="sng" dirty="0"/>
              <a:t>FIRST</a:t>
            </a:r>
            <a:r>
              <a:rPr lang="en-US" sz="6600" b="1" dirty="0"/>
              <a:t> Secure Low Cost In-DRAM Tracker</a:t>
            </a:r>
          </a:p>
        </p:txBody>
      </p:sp>
      <p:sp>
        <p:nvSpPr>
          <p:cNvPr id="18" name="Rounded Rectangle 17">
            <a:extLst>
              <a:ext uri="{FF2B5EF4-FFF2-40B4-BE49-F238E27FC236}">
                <a16:creationId xmlns:a16="http://schemas.microsoft.com/office/drawing/2014/main" id="{480E865E-A389-852A-8AD4-86ED961E507F}"/>
              </a:ext>
            </a:extLst>
          </p:cNvPr>
          <p:cNvSpPr/>
          <p:nvPr/>
        </p:nvSpPr>
        <p:spPr>
          <a:xfrm>
            <a:off x="4128204" y="17421655"/>
            <a:ext cx="11017439" cy="2907737"/>
          </a:xfrm>
          <a:prstGeom prst="roundRect">
            <a:avLst/>
          </a:prstGeom>
          <a:solidFill>
            <a:schemeClr val="tx2">
              <a:lumMod val="20000"/>
              <a:lumOff val="80000"/>
            </a:schemeClr>
          </a:soli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bg1"/>
                </a:solidFill>
              </a:rPr>
              <a:t>PrIDE</a:t>
            </a:r>
            <a:r>
              <a:rPr lang="en-US" sz="6600" b="1" dirty="0">
                <a:solidFill>
                  <a:schemeClr val="bg1"/>
                </a:solidFill>
              </a:rPr>
              <a:t> Baseline:</a:t>
            </a:r>
          </a:p>
          <a:p>
            <a:pPr algn="ctr"/>
            <a:r>
              <a:rPr lang="en-US" sz="5400" b="1" dirty="0">
                <a:solidFill>
                  <a:schemeClr val="bg1"/>
                </a:solidFill>
              </a:rPr>
              <a:t>Performance Overhead:  0%</a:t>
            </a:r>
          </a:p>
          <a:p>
            <a:pPr algn="ctr"/>
            <a:r>
              <a:rPr lang="en-US" sz="5400" b="1" dirty="0">
                <a:solidFill>
                  <a:schemeClr val="bg1"/>
                </a:solidFill>
              </a:rPr>
              <a:t>TRH ~= 1900</a:t>
            </a:r>
            <a:endParaRPr lang="en-US" sz="3200" b="1" dirty="0">
              <a:solidFill>
                <a:schemeClr val="bg1"/>
              </a:solidFill>
            </a:endParaRPr>
          </a:p>
        </p:txBody>
      </p:sp>
      <p:sp>
        <p:nvSpPr>
          <p:cNvPr id="19" name="Rounded Rectangle 18">
            <a:extLst>
              <a:ext uri="{FF2B5EF4-FFF2-40B4-BE49-F238E27FC236}">
                <a16:creationId xmlns:a16="http://schemas.microsoft.com/office/drawing/2014/main" id="{4D9E736D-8DF7-65FC-69E4-FC12E2529BC0}"/>
              </a:ext>
            </a:extLst>
          </p:cNvPr>
          <p:cNvSpPr/>
          <p:nvPr/>
        </p:nvSpPr>
        <p:spPr>
          <a:xfrm>
            <a:off x="21199753" y="17421655"/>
            <a:ext cx="11017439" cy="2907737"/>
          </a:xfrm>
          <a:prstGeom prst="roundRect">
            <a:avLst/>
          </a:prstGeom>
          <a:solidFill>
            <a:schemeClr val="tx2">
              <a:lumMod val="20000"/>
              <a:lumOff val="80000"/>
            </a:schemeClr>
          </a:soli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bg1"/>
                </a:solidFill>
              </a:rPr>
              <a:t>PrIDE</a:t>
            </a:r>
            <a:r>
              <a:rPr lang="en-US" sz="6600" b="1" dirty="0">
                <a:solidFill>
                  <a:schemeClr val="bg1"/>
                </a:solidFill>
              </a:rPr>
              <a:t> + RFM16:</a:t>
            </a:r>
          </a:p>
          <a:p>
            <a:pPr algn="ctr"/>
            <a:r>
              <a:rPr lang="en-US" sz="5400" b="1" dirty="0">
                <a:solidFill>
                  <a:schemeClr val="bg1"/>
                </a:solidFill>
              </a:rPr>
              <a:t>Performance Overhead:  1.6%</a:t>
            </a:r>
          </a:p>
          <a:p>
            <a:pPr algn="ctr"/>
            <a:r>
              <a:rPr lang="en-US" sz="5400" b="1" dirty="0">
                <a:solidFill>
                  <a:schemeClr val="bg1"/>
                </a:solidFill>
              </a:rPr>
              <a:t>TRH ~= 400</a:t>
            </a:r>
            <a:endParaRPr lang="en-US" sz="4000" b="1" dirty="0">
              <a:solidFill>
                <a:schemeClr val="bg1"/>
              </a:solidFill>
            </a:endParaRPr>
          </a:p>
        </p:txBody>
      </p:sp>
      <p:pic>
        <p:nvPicPr>
          <p:cNvPr id="25" name="Picture 24">
            <a:extLst>
              <a:ext uri="{FF2B5EF4-FFF2-40B4-BE49-F238E27FC236}">
                <a16:creationId xmlns:a16="http://schemas.microsoft.com/office/drawing/2014/main" id="{D4078129-9198-767A-C6E1-BA25C5F3EE91}"/>
              </a:ext>
            </a:extLst>
          </p:cNvPr>
          <p:cNvPicPr>
            <a:picLocks noChangeAspect="1"/>
          </p:cNvPicPr>
          <p:nvPr/>
        </p:nvPicPr>
        <p:blipFill>
          <a:blip r:embed="rId3"/>
          <a:stretch>
            <a:fillRect/>
          </a:stretch>
        </p:blipFill>
        <p:spPr>
          <a:xfrm>
            <a:off x="4634915" y="4599942"/>
            <a:ext cx="27007457" cy="7167057"/>
          </a:xfrm>
          <a:prstGeom prst="rect">
            <a:avLst/>
          </a:prstGeom>
        </p:spPr>
      </p:pic>
      <p:grpSp>
        <p:nvGrpSpPr>
          <p:cNvPr id="32" name="Group 31">
            <a:extLst>
              <a:ext uri="{FF2B5EF4-FFF2-40B4-BE49-F238E27FC236}">
                <a16:creationId xmlns:a16="http://schemas.microsoft.com/office/drawing/2014/main" id="{0981EDD6-7F1A-E36F-75C6-924284DD60F7}"/>
              </a:ext>
            </a:extLst>
          </p:cNvPr>
          <p:cNvGrpSpPr/>
          <p:nvPr/>
        </p:nvGrpSpPr>
        <p:grpSpPr>
          <a:xfrm>
            <a:off x="3527282" y="12094946"/>
            <a:ext cx="12219282" cy="4998761"/>
            <a:chOff x="3476334" y="12177081"/>
            <a:chExt cx="12219282" cy="4998761"/>
          </a:xfrm>
        </p:grpSpPr>
        <p:sp>
          <p:nvSpPr>
            <p:cNvPr id="23" name="Right Brace 22">
              <a:extLst>
                <a:ext uri="{FF2B5EF4-FFF2-40B4-BE49-F238E27FC236}">
                  <a16:creationId xmlns:a16="http://schemas.microsoft.com/office/drawing/2014/main" id="{0E2D3637-AD87-EF45-99CE-6BE559660925}"/>
                </a:ext>
              </a:extLst>
            </p:cNvPr>
            <p:cNvSpPr/>
            <p:nvPr/>
          </p:nvSpPr>
          <p:spPr>
            <a:xfrm rot="16200000">
              <a:off x="8698183" y="8353662"/>
              <a:ext cx="1182432" cy="11626130"/>
            </a:xfrm>
            <a:prstGeom prst="rightBrace">
              <a:avLst>
                <a:gd name="adj1" fmla="val 56366"/>
                <a:gd name="adj2" fmla="val 50000"/>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24" name="TextBox 23">
              <a:extLst>
                <a:ext uri="{FF2B5EF4-FFF2-40B4-BE49-F238E27FC236}">
                  <a16:creationId xmlns:a16="http://schemas.microsoft.com/office/drawing/2014/main" id="{AC160DFF-7AE6-2189-EB54-760A56163680}"/>
                </a:ext>
              </a:extLst>
            </p:cNvPr>
            <p:cNvSpPr txBox="1"/>
            <p:nvPr/>
          </p:nvSpPr>
          <p:spPr>
            <a:xfrm>
              <a:off x="8073672" y="12177081"/>
              <a:ext cx="2431454" cy="15881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tREFI</a:t>
              </a:r>
            </a:p>
          </p:txBody>
        </p:sp>
        <p:cxnSp>
          <p:nvCxnSpPr>
            <p:cNvPr id="28" name="Straight Connector 27">
              <a:extLst>
                <a:ext uri="{FF2B5EF4-FFF2-40B4-BE49-F238E27FC236}">
                  <a16:creationId xmlns:a16="http://schemas.microsoft.com/office/drawing/2014/main" id="{B5AA23BC-E118-3AF9-A8C7-4DC14A69519D}"/>
                </a:ext>
              </a:extLst>
            </p:cNvPr>
            <p:cNvCxnSpPr/>
            <p:nvPr/>
          </p:nvCxnSpPr>
          <p:spPr>
            <a:xfrm>
              <a:off x="3476334" y="15168025"/>
              <a:ext cx="11626130" cy="0"/>
            </a:xfrm>
            <a:prstGeom prst="line">
              <a:avLst/>
            </a:prstGeom>
            <a:ln w="123825">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29672030-2AC0-AE29-DCCF-89786C590562}"/>
                </a:ext>
              </a:extLst>
            </p:cNvPr>
            <p:cNvSpPr/>
            <p:nvPr/>
          </p:nvSpPr>
          <p:spPr>
            <a:xfrm rot="5400000" flipV="1">
              <a:off x="14176502" y="15120658"/>
              <a:ext cx="606774" cy="1331509"/>
            </a:xfrm>
            <a:prstGeom prst="rightBrace">
              <a:avLst>
                <a:gd name="adj1" fmla="val 56366"/>
                <a:gd name="adj2" fmla="val 50000"/>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31" name="TextBox 30">
              <a:extLst>
                <a:ext uri="{FF2B5EF4-FFF2-40B4-BE49-F238E27FC236}">
                  <a16:creationId xmlns:a16="http://schemas.microsoft.com/office/drawing/2014/main" id="{4C8B0183-1978-397E-A703-B709811E2E0A}"/>
                </a:ext>
              </a:extLst>
            </p:cNvPr>
            <p:cNvSpPr txBox="1"/>
            <p:nvPr/>
          </p:nvSpPr>
          <p:spPr>
            <a:xfrm>
              <a:off x="13264162" y="16335612"/>
              <a:ext cx="2431454"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err="1">
                  <a:solidFill>
                    <a:schemeClr val="bg1"/>
                  </a:solidFill>
                  <a:latin typeface="Trebuchet MS" panose="020B0603020202020204" pitchFamily="34" charset="0"/>
                </a:rPr>
                <a:t>tRFC</a:t>
              </a:r>
              <a:endParaRPr lang="en-US" sz="5400" dirty="0">
                <a:solidFill>
                  <a:schemeClr val="bg1"/>
                </a:solidFill>
                <a:latin typeface="Trebuchet MS" panose="020B0603020202020204" pitchFamily="34" charset="0"/>
              </a:endParaRPr>
            </a:p>
          </p:txBody>
        </p:sp>
        <p:sp>
          <p:nvSpPr>
            <p:cNvPr id="7" name="TextBox 6">
              <a:extLst>
                <a:ext uri="{FF2B5EF4-FFF2-40B4-BE49-F238E27FC236}">
                  <a16:creationId xmlns:a16="http://schemas.microsoft.com/office/drawing/2014/main" id="{21928079-24B2-FA94-9C1E-AD78107C543C}"/>
                </a:ext>
              </a:extLst>
            </p:cNvPr>
            <p:cNvSpPr txBox="1"/>
            <p:nvPr/>
          </p:nvSpPr>
          <p:spPr>
            <a:xfrm>
              <a:off x="7154606" y="15574792"/>
              <a:ext cx="3236265" cy="840230"/>
            </a:xfrm>
            <a:prstGeom prst="rect">
              <a:avLst/>
            </a:prstGeom>
            <a:solidFill>
              <a:srgbClr val="0071C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tx1"/>
                  </a:solidFill>
                  <a:latin typeface="Trebuchet MS" panose="020B0603020202020204" pitchFamily="34" charset="0"/>
                </a:rPr>
                <a:t>79 ACTs</a:t>
              </a:r>
            </a:p>
          </p:txBody>
        </p:sp>
      </p:grpSp>
      <p:sp>
        <p:nvSpPr>
          <p:cNvPr id="33" name="Oval 32">
            <a:extLst>
              <a:ext uri="{FF2B5EF4-FFF2-40B4-BE49-F238E27FC236}">
                <a16:creationId xmlns:a16="http://schemas.microsoft.com/office/drawing/2014/main" id="{CBFC8B78-B6B6-B9FC-DFC7-4F0450F645C2}"/>
              </a:ext>
            </a:extLst>
          </p:cNvPr>
          <p:cNvSpPr>
            <a:spLocks noChangeAspect="1"/>
          </p:cNvSpPr>
          <p:nvPr/>
        </p:nvSpPr>
        <p:spPr>
          <a:xfrm>
            <a:off x="13921867" y="14520708"/>
            <a:ext cx="1065541" cy="1065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nvGrpSpPr>
          <p:cNvPr id="45" name="Group 44">
            <a:extLst>
              <a:ext uri="{FF2B5EF4-FFF2-40B4-BE49-F238E27FC236}">
                <a16:creationId xmlns:a16="http://schemas.microsoft.com/office/drawing/2014/main" id="{50042FEE-BAE0-4EE3-948C-5AC258606F35}"/>
              </a:ext>
            </a:extLst>
          </p:cNvPr>
          <p:cNvGrpSpPr/>
          <p:nvPr/>
        </p:nvGrpSpPr>
        <p:grpSpPr>
          <a:xfrm>
            <a:off x="20416477" y="11766999"/>
            <a:ext cx="12632241" cy="4998761"/>
            <a:chOff x="20416477" y="11766999"/>
            <a:chExt cx="12632241" cy="4998761"/>
          </a:xfrm>
        </p:grpSpPr>
        <p:grpSp>
          <p:nvGrpSpPr>
            <p:cNvPr id="34" name="Group 33">
              <a:extLst>
                <a:ext uri="{FF2B5EF4-FFF2-40B4-BE49-F238E27FC236}">
                  <a16:creationId xmlns:a16="http://schemas.microsoft.com/office/drawing/2014/main" id="{E4B29A60-BB57-CAEA-87D5-F697DB4DC29E}"/>
                </a:ext>
              </a:extLst>
            </p:cNvPr>
            <p:cNvGrpSpPr/>
            <p:nvPr/>
          </p:nvGrpSpPr>
          <p:grpSpPr>
            <a:xfrm>
              <a:off x="20416477" y="11766999"/>
              <a:ext cx="12632241" cy="4998761"/>
              <a:chOff x="3063375" y="12177081"/>
              <a:chExt cx="12632241" cy="4998761"/>
            </a:xfrm>
          </p:grpSpPr>
          <p:sp>
            <p:nvSpPr>
              <p:cNvPr id="35" name="Right Brace 34">
                <a:extLst>
                  <a:ext uri="{FF2B5EF4-FFF2-40B4-BE49-F238E27FC236}">
                    <a16:creationId xmlns:a16="http://schemas.microsoft.com/office/drawing/2014/main" id="{F1DC257E-DD97-7E3D-4196-B525D18E6B44}"/>
                  </a:ext>
                </a:extLst>
              </p:cNvPr>
              <p:cNvSpPr/>
              <p:nvPr/>
            </p:nvSpPr>
            <p:spPr>
              <a:xfrm rot="16200000">
                <a:off x="8698183" y="8353662"/>
                <a:ext cx="1182432" cy="11626130"/>
              </a:xfrm>
              <a:prstGeom prst="rightBrace">
                <a:avLst>
                  <a:gd name="adj1" fmla="val 56366"/>
                  <a:gd name="adj2" fmla="val 50000"/>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36" name="TextBox 35">
                <a:extLst>
                  <a:ext uri="{FF2B5EF4-FFF2-40B4-BE49-F238E27FC236}">
                    <a16:creationId xmlns:a16="http://schemas.microsoft.com/office/drawing/2014/main" id="{F49F3541-FBEA-C480-09F9-AD9338988AC0}"/>
                  </a:ext>
                </a:extLst>
              </p:cNvPr>
              <p:cNvSpPr txBox="1"/>
              <p:nvPr/>
            </p:nvSpPr>
            <p:spPr>
              <a:xfrm>
                <a:off x="8073672" y="12177081"/>
                <a:ext cx="2431454" cy="158812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tREFI</a:t>
                </a:r>
              </a:p>
            </p:txBody>
          </p:sp>
          <p:cxnSp>
            <p:nvCxnSpPr>
              <p:cNvPr id="37" name="Straight Connector 36">
                <a:extLst>
                  <a:ext uri="{FF2B5EF4-FFF2-40B4-BE49-F238E27FC236}">
                    <a16:creationId xmlns:a16="http://schemas.microsoft.com/office/drawing/2014/main" id="{4232F34B-6881-4613-6C8A-5A2FA4D2CFC7}"/>
                  </a:ext>
                </a:extLst>
              </p:cNvPr>
              <p:cNvCxnSpPr/>
              <p:nvPr/>
            </p:nvCxnSpPr>
            <p:spPr>
              <a:xfrm>
                <a:off x="3476334" y="15168025"/>
                <a:ext cx="11626130" cy="0"/>
              </a:xfrm>
              <a:prstGeom prst="line">
                <a:avLst/>
              </a:prstGeom>
              <a:ln w="123825">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id="{CCE905F3-C03C-9CB7-7BE9-F64781DD3212}"/>
                  </a:ext>
                </a:extLst>
              </p:cNvPr>
              <p:cNvSpPr/>
              <p:nvPr/>
            </p:nvSpPr>
            <p:spPr>
              <a:xfrm rot="5400000" flipV="1">
                <a:off x="14176502" y="15120658"/>
                <a:ext cx="606774" cy="1331509"/>
              </a:xfrm>
              <a:prstGeom prst="rightBrace">
                <a:avLst>
                  <a:gd name="adj1" fmla="val 56366"/>
                  <a:gd name="adj2" fmla="val 50000"/>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39" name="TextBox 38">
                <a:extLst>
                  <a:ext uri="{FF2B5EF4-FFF2-40B4-BE49-F238E27FC236}">
                    <a16:creationId xmlns:a16="http://schemas.microsoft.com/office/drawing/2014/main" id="{3A7B044A-0602-9E27-8ED1-68BB5FE02CC4}"/>
                  </a:ext>
                </a:extLst>
              </p:cNvPr>
              <p:cNvSpPr txBox="1"/>
              <p:nvPr/>
            </p:nvSpPr>
            <p:spPr>
              <a:xfrm>
                <a:off x="13264162" y="16335612"/>
                <a:ext cx="2431454"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err="1">
                    <a:solidFill>
                      <a:schemeClr val="bg1"/>
                    </a:solidFill>
                    <a:latin typeface="Trebuchet MS" panose="020B0603020202020204" pitchFamily="34" charset="0"/>
                  </a:rPr>
                  <a:t>tRFC</a:t>
                </a:r>
                <a:endParaRPr lang="en-US" sz="5400" dirty="0">
                  <a:solidFill>
                    <a:schemeClr val="bg1"/>
                  </a:solidFill>
                  <a:latin typeface="Trebuchet MS" panose="020B0603020202020204" pitchFamily="34" charset="0"/>
                </a:endParaRPr>
              </a:p>
            </p:txBody>
          </p:sp>
          <p:sp>
            <p:nvSpPr>
              <p:cNvPr id="46" name="TextBox 45">
                <a:extLst>
                  <a:ext uri="{FF2B5EF4-FFF2-40B4-BE49-F238E27FC236}">
                    <a16:creationId xmlns:a16="http://schemas.microsoft.com/office/drawing/2014/main" id="{602D2B4F-4B1D-7875-07F9-FDE21E6DE101}"/>
                  </a:ext>
                </a:extLst>
              </p:cNvPr>
              <p:cNvSpPr txBox="1"/>
              <p:nvPr/>
            </p:nvSpPr>
            <p:spPr>
              <a:xfrm>
                <a:off x="3063375" y="16192420"/>
                <a:ext cx="4199362"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RFM</a:t>
                </a:r>
              </a:p>
            </p:txBody>
          </p:sp>
          <p:sp>
            <p:nvSpPr>
              <p:cNvPr id="47" name="TextBox 46">
                <a:extLst>
                  <a:ext uri="{FF2B5EF4-FFF2-40B4-BE49-F238E27FC236}">
                    <a16:creationId xmlns:a16="http://schemas.microsoft.com/office/drawing/2014/main" id="{6E4076D9-EB81-13CA-2F65-0C25CCCBE0B2}"/>
                  </a:ext>
                </a:extLst>
              </p:cNvPr>
              <p:cNvSpPr txBox="1"/>
              <p:nvPr/>
            </p:nvSpPr>
            <p:spPr>
              <a:xfrm>
                <a:off x="5540305" y="16264285"/>
                <a:ext cx="4199362"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RFM</a:t>
                </a:r>
              </a:p>
            </p:txBody>
          </p:sp>
          <p:sp>
            <p:nvSpPr>
              <p:cNvPr id="48" name="TextBox 47">
                <a:extLst>
                  <a:ext uri="{FF2B5EF4-FFF2-40B4-BE49-F238E27FC236}">
                    <a16:creationId xmlns:a16="http://schemas.microsoft.com/office/drawing/2014/main" id="{04221D66-BF7F-4E9E-2D96-761011F25FE4}"/>
                  </a:ext>
                </a:extLst>
              </p:cNvPr>
              <p:cNvSpPr txBox="1"/>
              <p:nvPr/>
            </p:nvSpPr>
            <p:spPr>
              <a:xfrm>
                <a:off x="7922092" y="16229343"/>
                <a:ext cx="4199362"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RFM</a:t>
                </a:r>
              </a:p>
            </p:txBody>
          </p:sp>
          <p:sp>
            <p:nvSpPr>
              <p:cNvPr id="61" name="TextBox 60">
                <a:extLst>
                  <a:ext uri="{FF2B5EF4-FFF2-40B4-BE49-F238E27FC236}">
                    <a16:creationId xmlns:a16="http://schemas.microsoft.com/office/drawing/2014/main" id="{7A9F70AD-86B0-18FA-DC61-9FA303B66599}"/>
                  </a:ext>
                </a:extLst>
              </p:cNvPr>
              <p:cNvSpPr txBox="1"/>
              <p:nvPr/>
            </p:nvSpPr>
            <p:spPr>
              <a:xfrm>
                <a:off x="10280527" y="16275602"/>
                <a:ext cx="4199362" cy="840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400" dirty="0">
                    <a:solidFill>
                      <a:schemeClr val="bg1"/>
                    </a:solidFill>
                    <a:latin typeface="Trebuchet MS" panose="020B0603020202020204" pitchFamily="34" charset="0"/>
                  </a:rPr>
                  <a:t>RFM</a:t>
                </a:r>
              </a:p>
            </p:txBody>
          </p:sp>
        </p:grpSp>
        <p:sp>
          <p:nvSpPr>
            <p:cNvPr id="40" name="Oval 39">
              <a:extLst>
                <a:ext uri="{FF2B5EF4-FFF2-40B4-BE49-F238E27FC236}">
                  <a16:creationId xmlns:a16="http://schemas.microsoft.com/office/drawing/2014/main" id="{75DE1B6C-E494-00FE-CAAC-72CDB5AEE611}"/>
                </a:ext>
              </a:extLst>
            </p:cNvPr>
            <p:cNvSpPr>
              <a:spLocks noChangeAspect="1"/>
            </p:cNvSpPr>
            <p:nvPr/>
          </p:nvSpPr>
          <p:spPr>
            <a:xfrm>
              <a:off x="31224021" y="14192761"/>
              <a:ext cx="1065541" cy="1065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1" name="Oval 40">
              <a:extLst>
                <a:ext uri="{FF2B5EF4-FFF2-40B4-BE49-F238E27FC236}">
                  <a16:creationId xmlns:a16="http://schemas.microsoft.com/office/drawing/2014/main" id="{3646ED26-4732-E393-CFB3-BD37BD3CDC6C}"/>
                </a:ext>
              </a:extLst>
            </p:cNvPr>
            <p:cNvSpPr>
              <a:spLocks noChangeAspect="1"/>
            </p:cNvSpPr>
            <p:nvPr/>
          </p:nvSpPr>
          <p:spPr>
            <a:xfrm>
              <a:off x="21983388" y="14225172"/>
              <a:ext cx="1065541" cy="10655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2" name="Oval 41">
              <a:extLst>
                <a:ext uri="{FF2B5EF4-FFF2-40B4-BE49-F238E27FC236}">
                  <a16:creationId xmlns:a16="http://schemas.microsoft.com/office/drawing/2014/main" id="{E6859CD0-BC9E-F768-B086-AC56F13E8A49}"/>
                </a:ext>
              </a:extLst>
            </p:cNvPr>
            <p:cNvSpPr>
              <a:spLocks noChangeAspect="1"/>
            </p:cNvSpPr>
            <p:nvPr/>
          </p:nvSpPr>
          <p:spPr>
            <a:xfrm>
              <a:off x="24361233" y="14225172"/>
              <a:ext cx="1065541" cy="10655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3" name="Oval 42">
              <a:extLst>
                <a:ext uri="{FF2B5EF4-FFF2-40B4-BE49-F238E27FC236}">
                  <a16:creationId xmlns:a16="http://schemas.microsoft.com/office/drawing/2014/main" id="{47C0B5A4-AFD6-9835-02AF-DAFF71B4FA10}"/>
                </a:ext>
              </a:extLst>
            </p:cNvPr>
            <p:cNvSpPr>
              <a:spLocks noChangeAspect="1"/>
            </p:cNvSpPr>
            <p:nvPr/>
          </p:nvSpPr>
          <p:spPr>
            <a:xfrm>
              <a:off x="26763010" y="14198890"/>
              <a:ext cx="1065541" cy="10655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44" name="Oval 43">
              <a:extLst>
                <a:ext uri="{FF2B5EF4-FFF2-40B4-BE49-F238E27FC236}">
                  <a16:creationId xmlns:a16="http://schemas.microsoft.com/office/drawing/2014/main" id="{3799037E-7E50-68A9-6582-4B485892ED61}"/>
                </a:ext>
              </a:extLst>
            </p:cNvPr>
            <p:cNvSpPr>
              <a:spLocks noChangeAspect="1"/>
            </p:cNvSpPr>
            <p:nvPr/>
          </p:nvSpPr>
          <p:spPr>
            <a:xfrm>
              <a:off x="29140855" y="14225171"/>
              <a:ext cx="1065541" cy="10655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grpSp>
      <p:grpSp>
        <p:nvGrpSpPr>
          <p:cNvPr id="13" name="Group 12">
            <a:extLst>
              <a:ext uri="{FF2B5EF4-FFF2-40B4-BE49-F238E27FC236}">
                <a16:creationId xmlns:a16="http://schemas.microsoft.com/office/drawing/2014/main" id="{E30959B6-EF43-DB67-C75E-D012D152D76A}"/>
              </a:ext>
            </a:extLst>
          </p:cNvPr>
          <p:cNvGrpSpPr/>
          <p:nvPr/>
        </p:nvGrpSpPr>
        <p:grpSpPr>
          <a:xfrm>
            <a:off x="23024997" y="14211754"/>
            <a:ext cx="6214577" cy="464054"/>
            <a:chOff x="23024997" y="14211754"/>
            <a:chExt cx="6214577" cy="464054"/>
          </a:xfrm>
        </p:grpSpPr>
        <p:sp>
          <p:nvSpPr>
            <p:cNvPr id="8" name="TextBox 7">
              <a:extLst>
                <a:ext uri="{FF2B5EF4-FFF2-40B4-BE49-F238E27FC236}">
                  <a16:creationId xmlns:a16="http://schemas.microsoft.com/office/drawing/2014/main" id="{FEE52004-0E82-4FC8-68D8-420F7171400E}"/>
                </a:ext>
              </a:extLst>
            </p:cNvPr>
            <p:cNvSpPr txBox="1"/>
            <p:nvPr/>
          </p:nvSpPr>
          <p:spPr>
            <a:xfrm>
              <a:off x="25340022" y="14239325"/>
              <a:ext cx="1509741" cy="436483"/>
            </a:xfrm>
            <a:prstGeom prst="rect">
              <a:avLst/>
            </a:prstGeom>
            <a:solidFill>
              <a:srgbClr val="0071C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800" dirty="0">
                  <a:solidFill>
                    <a:schemeClr val="tx1"/>
                  </a:solidFill>
                  <a:latin typeface="Trebuchet MS" panose="020B0603020202020204" pitchFamily="34" charset="0"/>
                </a:rPr>
                <a:t>16 ACTs</a:t>
              </a:r>
            </a:p>
          </p:txBody>
        </p:sp>
        <p:sp>
          <p:nvSpPr>
            <p:cNvPr id="9" name="TextBox 8">
              <a:extLst>
                <a:ext uri="{FF2B5EF4-FFF2-40B4-BE49-F238E27FC236}">
                  <a16:creationId xmlns:a16="http://schemas.microsoft.com/office/drawing/2014/main" id="{F1403160-CBA9-E239-DB46-49D13242F73C}"/>
                </a:ext>
              </a:extLst>
            </p:cNvPr>
            <p:cNvSpPr txBox="1"/>
            <p:nvPr/>
          </p:nvSpPr>
          <p:spPr>
            <a:xfrm>
              <a:off x="23024997" y="14211754"/>
              <a:ext cx="1509741" cy="436483"/>
            </a:xfrm>
            <a:prstGeom prst="rect">
              <a:avLst/>
            </a:prstGeom>
            <a:solidFill>
              <a:srgbClr val="0071C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800" dirty="0">
                  <a:solidFill>
                    <a:schemeClr val="tx1"/>
                  </a:solidFill>
                  <a:latin typeface="Trebuchet MS" panose="020B0603020202020204" pitchFamily="34" charset="0"/>
                </a:rPr>
                <a:t>16 ACTs</a:t>
              </a:r>
            </a:p>
          </p:txBody>
        </p:sp>
        <p:sp>
          <p:nvSpPr>
            <p:cNvPr id="11" name="TextBox 10">
              <a:extLst>
                <a:ext uri="{FF2B5EF4-FFF2-40B4-BE49-F238E27FC236}">
                  <a16:creationId xmlns:a16="http://schemas.microsoft.com/office/drawing/2014/main" id="{6D510CC2-F8BD-5B50-A52C-D199302F1DCD}"/>
                </a:ext>
              </a:extLst>
            </p:cNvPr>
            <p:cNvSpPr txBox="1"/>
            <p:nvPr/>
          </p:nvSpPr>
          <p:spPr>
            <a:xfrm>
              <a:off x="27729833" y="14220902"/>
              <a:ext cx="1509741" cy="436483"/>
            </a:xfrm>
            <a:prstGeom prst="rect">
              <a:avLst/>
            </a:prstGeom>
            <a:solidFill>
              <a:srgbClr val="0071C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800" dirty="0">
                  <a:solidFill>
                    <a:schemeClr val="tx1"/>
                  </a:solidFill>
                  <a:latin typeface="Trebuchet MS" panose="020B0603020202020204" pitchFamily="34" charset="0"/>
                </a:rPr>
                <a:t>16 ACTs</a:t>
              </a:r>
            </a:p>
          </p:txBody>
        </p:sp>
      </p:grpSp>
    </p:spTree>
    <p:extLst>
      <p:ext uri="{BB962C8B-B14F-4D97-AF65-F5344CB8AC3E}">
        <p14:creationId xmlns:p14="http://schemas.microsoft.com/office/powerpoint/2010/main" val="94234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2BD7-BE92-FD59-4F59-049B3EF97E2F}"/>
              </a:ext>
            </a:extLst>
          </p:cNvPr>
          <p:cNvSpPr>
            <a:spLocks noGrp="1"/>
          </p:cNvSpPr>
          <p:nvPr>
            <p:ph type="title"/>
          </p:nvPr>
        </p:nvSpPr>
        <p:spPr/>
        <p:txBody>
          <a:bodyPr>
            <a:normAutofit/>
          </a:bodyPr>
          <a:lstStyle/>
          <a:p>
            <a:r>
              <a:rPr lang="en-US" sz="8800" dirty="0"/>
              <a:t>Conclusion</a:t>
            </a:r>
          </a:p>
        </p:txBody>
      </p:sp>
      <p:sp>
        <p:nvSpPr>
          <p:cNvPr id="3" name="Text Placeholder 2">
            <a:extLst>
              <a:ext uri="{FF2B5EF4-FFF2-40B4-BE49-F238E27FC236}">
                <a16:creationId xmlns:a16="http://schemas.microsoft.com/office/drawing/2014/main" id="{A325AE52-3803-778A-08B5-B01E6A77DA0B}"/>
              </a:ext>
            </a:extLst>
          </p:cNvPr>
          <p:cNvSpPr>
            <a:spLocks noGrp="1"/>
          </p:cNvSpPr>
          <p:nvPr>
            <p:ph type="body" sz="quarter" idx="10"/>
          </p:nvPr>
        </p:nvSpPr>
        <p:spPr/>
        <p:txBody>
          <a:bodyPr/>
          <a:lstStyle/>
          <a:p>
            <a:endParaRPr lang="en-US" dirty="0"/>
          </a:p>
        </p:txBody>
      </p:sp>
      <p:sp>
        <p:nvSpPr>
          <p:cNvPr id="4" name="Content Placeholder 3">
            <a:extLst>
              <a:ext uri="{FF2B5EF4-FFF2-40B4-BE49-F238E27FC236}">
                <a16:creationId xmlns:a16="http://schemas.microsoft.com/office/drawing/2014/main" id="{4E944EA3-2EBE-0813-6529-E31AC25CDAB3}"/>
              </a:ext>
            </a:extLst>
          </p:cNvPr>
          <p:cNvSpPr>
            <a:spLocks noGrp="1"/>
          </p:cNvSpPr>
          <p:nvPr>
            <p:ph idx="1"/>
          </p:nvPr>
        </p:nvSpPr>
        <p:spPr/>
        <p:txBody>
          <a:bodyPr/>
          <a:lstStyle/>
          <a:p>
            <a:r>
              <a:rPr lang="en-US" sz="8000" dirty="0" err="1"/>
              <a:t>RowHammer</a:t>
            </a:r>
            <a:r>
              <a:rPr lang="en-US" sz="8000" dirty="0"/>
              <a:t> is both a </a:t>
            </a:r>
            <a:r>
              <a:rPr lang="en-US" sz="8000" b="1" dirty="0"/>
              <a:t>security</a:t>
            </a:r>
            <a:r>
              <a:rPr lang="en-US" sz="8000" dirty="0"/>
              <a:t> and </a:t>
            </a:r>
            <a:r>
              <a:rPr lang="en-US" sz="8000" b="1" dirty="0"/>
              <a:t>reliability</a:t>
            </a:r>
            <a:r>
              <a:rPr lang="en-US" sz="8000" dirty="0"/>
              <a:t> problem</a:t>
            </a:r>
          </a:p>
          <a:p>
            <a:pPr lvl="1"/>
            <a:endParaRPr lang="en-US" sz="7200" dirty="0"/>
          </a:p>
          <a:p>
            <a:r>
              <a:rPr lang="en-US" sz="8000" dirty="0"/>
              <a:t>Existing low cost in-DRAM trackers are in-secure</a:t>
            </a:r>
          </a:p>
          <a:p>
            <a:pPr lvl="1"/>
            <a:endParaRPr lang="en-US" sz="7200" dirty="0"/>
          </a:p>
          <a:p>
            <a:r>
              <a:rPr lang="en-US" sz="8000" dirty="0"/>
              <a:t>We propose </a:t>
            </a:r>
            <a:r>
              <a:rPr lang="en-US" sz="8000" dirty="0" err="1"/>
              <a:t>PrIDE</a:t>
            </a:r>
            <a:r>
              <a:rPr lang="en-US" sz="8000" dirty="0"/>
              <a:t>, a provably secure in-DRAM Tracker</a:t>
            </a:r>
          </a:p>
        </p:txBody>
      </p:sp>
      <p:pic>
        <p:nvPicPr>
          <p:cNvPr id="5" name="Picture 4">
            <a:extLst>
              <a:ext uri="{FF2B5EF4-FFF2-40B4-BE49-F238E27FC236}">
                <a16:creationId xmlns:a16="http://schemas.microsoft.com/office/drawing/2014/main" id="{0F5B1350-BC7D-5AED-5EF3-38F8811C4F73}"/>
              </a:ext>
            </a:extLst>
          </p:cNvPr>
          <p:cNvPicPr>
            <a:picLocks noChangeAspect="1"/>
          </p:cNvPicPr>
          <p:nvPr/>
        </p:nvPicPr>
        <p:blipFill>
          <a:blip r:embed="rId3"/>
          <a:stretch>
            <a:fillRect/>
          </a:stretch>
        </p:blipFill>
        <p:spPr>
          <a:xfrm>
            <a:off x="7112294" y="12298742"/>
            <a:ext cx="21035986" cy="5582388"/>
          </a:xfrm>
          <a:prstGeom prst="rect">
            <a:avLst/>
          </a:prstGeom>
        </p:spPr>
      </p:pic>
      <p:sp>
        <p:nvSpPr>
          <p:cNvPr id="8" name="Rounded Rectangle 7">
            <a:extLst>
              <a:ext uri="{FF2B5EF4-FFF2-40B4-BE49-F238E27FC236}">
                <a16:creationId xmlns:a16="http://schemas.microsoft.com/office/drawing/2014/main" id="{09F3FD1D-7AD6-78BD-4213-6B1FFB1B6A4A}"/>
              </a:ext>
            </a:extLst>
          </p:cNvPr>
          <p:cNvSpPr/>
          <p:nvPr/>
        </p:nvSpPr>
        <p:spPr>
          <a:xfrm>
            <a:off x="4128204" y="17421655"/>
            <a:ext cx="11017439" cy="2907737"/>
          </a:xfrm>
          <a:prstGeom prst="roundRect">
            <a:avLst/>
          </a:prstGeom>
          <a:solidFill>
            <a:schemeClr val="tx2">
              <a:lumMod val="20000"/>
              <a:lumOff val="80000"/>
            </a:schemeClr>
          </a:soli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bg1"/>
                </a:solidFill>
              </a:rPr>
              <a:t>PrIDE</a:t>
            </a:r>
            <a:r>
              <a:rPr lang="en-US" sz="6600" b="1" dirty="0">
                <a:solidFill>
                  <a:schemeClr val="bg1"/>
                </a:solidFill>
              </a:rPr>
              <a:t> Baseline:</a:t>
            </a:r>
          </a:p>
          <a:p>
            <a:pPr algn="ctr"/>
            <a:r>
              <a:rPr lang="en-US" sz="5400" b="1" dirty="0">
                <a:solidFill>
                  <a:schemeClr val="bg1"/>
                </a:solidFill>
              </a:rPr>
              <a:t>Performance Overhead:  0%</a:t>
            </a:r>
          </a:p>
          <a:p>
            <a:pPr algn="ctr"/>
            <a:r>
              <a:rPr lang="en-US" sz="5400" b="1" dirty="0">
                <a:solidFill>
                  <a:schemeClr val="bg1"/>
                </a:solidFill>
              </a:rPr>
              <a:t>TRH ~= 1900</a:t>
            </a:r>
            <a:endParaRPr lang="en-US" sz="3200" b="1" dirty="0">
              <a:solidFill>
                <a:schemeClr val="bg1"/>
              </a:solidFill>
            </a:endParaRPr>
          </a:p>
        </p:txBody>
      </p:sp>
      <p:sp>
        <p:nvSpPr>
          <p:cNvPr id="9" name="Rounded Rectangle 8">
            <a:extLst>
              <a:ext uri="{FF2B5EF4-FFF2-40B4-BE49-F238E27FC236}">
                <a16:creationId xmlns:a16="http://schemas.microsoft.com/office/drawing/2014/main" id="{F8512C49-1666-B496-215E-D1F09A45BC76}"/>
              </a:ext>
            </a:extLst>
          </p:cNvPr>
          <p:cNvSpPr/>
          <p:nvPr/>
        </p:nvSpPr>
        <p:spPr>
          <a:xfrm>
            <a:off x="21199753" y="17421655"/>
            <a:ext cx="11017439" cy="2907737"/>
          </a:xfrm>
          <a:prstGeom prst="roundRect">
            <a:avLst/>
          </a:prstGeom>
          <a:solidFill>
            <a:schemeClr val="tx2">
              <a:lumMod val="20000"/>
              <a:lumOff val="80000"/>
            </a:schemeClr>
          </a:solidFill>
          <a:ln w="152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bg1"/>
                </a:solidFill>
              </a:rPr>
              <a:t>PrIDE</a:t>
            </a:r>
            <a:r>
              <a:rPr lang="en-US" sz="6600" b="1" dirty="0">
                <a:solidFill>
                  <a:schemeClr val="bg1"/>
                </a:solidFill>
              </a:rPr>
              <a:t> + RFM16:</a:t>
            </a:r>
          </a:p>
          <a:p>
            <a:pPr algn="ctr"/>
            <a:r>
              <a:rPr lang="en-US" sz="5400" b="1" dirty="0">
                <a:solidFill>
                  <a:schemeClr val="bg1"/>
                </a:solidFill>
              </a:rPr>
              <a:t>Performance Overhead:  1.6%</a:t>
            </a:r>
          </a:p>
          <a:p>
            <a:pPr algn="ctr"/>
            <a:r>
              <a:rPr lang="en-US" sz="5400" b="1" dirty="0">
                <a:solidFill>
                  <a:schemeClr val="bg1"/>
                </a:solidFill>
              </a:rPr>
              <a:t>TRH ~= 400</a:t>
            </a:r>
            <a:endParaRPr lang="en-US" sz="4000" b="1" dirty="0">
              <a:solidFill>
                <a:schemeClr val="bg1"/>
              </a:solidFill>
            </a:endParaRPr>
          </a:p>
        </p:txBody>
      </p:sp>
    </p:spTree>
    <p:extLst>
      <p:ext uri="{BB962C8B-B14F-4D97-AF65-F5344CB8AC3E}">
        <p14:creationId xmlns:p14="http://schemas.microsoft.com/office/powerpoint/2010/main" val="3022423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214B-6C42-D546-B27B-4D16FE801BD0}"/>
              </a:ext>
            </a:extLst>
          </p:cNvPr>
          <p:cNvSpPr>
            <a:spLocks noGrp="1"/>
          </p:cNvSpPr>
          <p:nvPr>
            <p:ph type="title"/>
          </p:nvPr>
        </p:nvSpPr>
        <p:spPr/>
        <p:txBody>
          <a:bodyPr>
            <a:normAutofit/>
          </a:bodyPr>
          <a:lstStyle/>
          <a:p>
            <a:r>
              <a:rPr lang="en-US" sz="8800" dirty="0"/>
              <a:t>Other Contributions In The Paper</a:t>
            </a:r>
          </a:p>
        </p:txBody>
      </p:sp>
      <p:sp>
        <p:nvSpPr>
          <p:cNvPr id="3" name="Text Placeholder 2">
            <a:extLst>
              <a:ext uri="{FF2B5EF4-FFF2-40B4-BE49-F238E27FC236}">
                <a16:creationId xmlns:a16="http://schemas.microsoft.com/office/drawing/2014/main" id="{209C4933-48F2-EBAD-298B-4851225BB59B}"/>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70B1AEE4-36CA-7A07-735C-83D82200824F}"/>
              </a:ext>
            </a:extLst>
          </p:cNvPr>
          <p:cNvSpPr>
            <a:spLocks noGrp="1"/>
          </p:cNvSpPr>
          <p:nvPr>
            <p:ph idx="1"/>
          </p:nvPr>
        </p:nvSpPr>
        <p:spPr/>
        <p:txBody>
          <a:bodyPr/>
          <a:lstStyle/>
          <a:p>
            <a:r>
              <a:rPr lang="en-US" sz="9600" dirty="0"/>
              <a:t>Addressing Transitive Attacks</a:t>
            </a:r>
          </a:p>
          <a:p>
            <a:endParaRPr lang="en-US" sz="9600" dirty="0"/>
          </a:p>
          <a:p>
            <a:r>
              <a:rPr lang="en-US" sz="9600" dirty="0"/>
              <a:t>Performance and Energy Analysis</a:t>
            </a:r>
          </a:p>
          <a:p>
            <a:endParaRPr lang="en-US" sz="9600" dirty="0"/>
          </a:p>
          <a:p>
            <a:r>
              <a:rPr lang="en-US" sz="9600" dirty="0"/>
              <a:t>Modeling Failure Probability for Probabilistic Trackers</a:t>
            </a:r>
          </a:p>
          <a:p>
            <a:endParaRPr lang="en-US" sz="9600" dirty="0"/>
          </a:p>
          <a:p>
            <a:r>
              <a:rPr lang="en-US" sz="9600" dirty="0"/>
              <a:t>Empirical Analysis On Insecurity of Low-Cost Trackers</a:t>
            </a:r>
            <a:endParaRPr lang="en-US" sz="7200" dirty="0"/>
          </a:p>
          <a:p>
            <a:endParaRPr lang="en-US" sz="7200" dirty="0"/>
          </a:p>
        </p:txBody>
      </p:sp>
    </p:spTree>
    <p:extLst>
      <p:ext uri="{BB962C8B-B14F-4D97-AF65-F5344CB8AC3E}">
        <p14:creationId xmlns:p14="http://schemas.microsoft.com/office/powerpoint/2010/main" val="2702546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Autofit/>
          </a:bodyPr>
          <a:lstStyle/>
          <a:p>
            <a:r>
              <a:rPr lang="en-US" sz="14900" dirty="0"/>
              <a:t>        Questions?</a:t>
            </a:r>
          </a:p>
        </p:txBody>
      </p:sp>
      <p:grpSp>
        <p:nvGrpSpPr>
          <p:cNvPr id="10" name="Group 9">
            <a:extLst>
              <a:ext uri="{FF2B5EF4-FFF2-40B4-BE49-F238E27FC236}">
                <a16:creationId xmlns:a16="http://schemas.microsoft.com/office/drawing/2014/main" id="{64042B42-4986-35A2-882B-85D5E8D9B5CE}"/>
              </a:ext>
            </a:extLst>
          </p:cNvPr>
          <p:cNvGrpSpPr/>
          <p:nvPr/>
        </p:nvGrpSpPr>
        <p:grpSpPr>
          <a:xfrm>
            <a:off x="1204018" y="13222711"/>
            <a:ext cx="34196114" cy="6569205"/>
            <a:chOff x="215188" y="13177220"/>
            <a:chExt cx="37615725" cy="8743612"/>
          </a:xfrm>
        </p:grpSpPr>
        <p:pic>
          <p:nvPicPr>
            <p:cNvPr id="11" name="Picture 2" descr="Cartoon Drawing of Group of People Protesting With Question Mark on Signs Cartoon stick figure isolated drawing or illustration of group or crowd of protesters protesting with question mark or point on signs. cartoon crowd question mark stock illustrations">
              <a:extLst>
                <a:ext uri="{FF2B5EF4-FFF2-40B4-BE49-F238E27FC236}">
                  <a16:creationId xmlns:a16="http://schemas.microsoft.com/office/drawing/2014/main" id="{70862E3B-6230-3699-FEEA-E3803A6E1A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04" b="89488" l="2451" r="99510">
                          <a14:foregroundMark x1="43137" y1="41509" x2="43137" y2="41509"/>
                          <a14:foregroundMark x1="41013" y1="19407" x2="28431" y2="23450"/>
                          <a14:foregroundMark x1="28431" y1="23450" x2="31863" y2="29111"/>
                          <a14:foregroundMark x1="31863" y1="29111" x2="63725" y2="17790"/>
                          <a14:foregroundMark x1="20261" y1="28841" x2="19444" y2="42857"/>
                          <a14:foregroundMark x1="19444" y1="42857" x2="18791" y2="46631"/>
                          <a14:foregroundMark x1="9314" y1="43666" x2="9314" y2="57143"/>
                          <a14:foregroundMark x1="8660" y1="60916" x2="8333" y2="68733"/>
                          <a14:foregroundMark x1="66013" y1="24259" x2="98039" y2="49865"/>
                          <a14:foregroundMark x1="91340" y1="25876" x2="97222" y2="26415"/>
                          <a14:foregroundMark x1="97222" y1="26415" x2="99510" y2="35580"/>
                          <a14:foregroundMark x1="99510" y1="35580" x2="99510" y2="38814"/>
                          <a14:foregroundMark x1="42484" y1="16981" x2="43954" y2="17520"/>
                          <a14:foregroundMark x1="15523" y1="34232" x2="1634" y2="42588"/>
                          <a14:foregroundMark x1="1634" y1="42588" x2="9314" y2="61995"/>
                          <a14:foregroundMark x1="9314" y1="61995" x2="2451" y2="66307"/>
                          <a14:foregroundMark x1="2451" y1="66307" x2="16340" y2="64151"/>
                          <a14:foregroundMark x1="16340" y1="64151" x2="16503" y2="64151"/>
                          <a14:foregroundMark x1="4902" y1="33423" x2="7353" y2="27763"/>
                          <a14:foregroundMark x1="7353" y1="27763" x2="16503" y2="15903"/>
                          <a14:foregroundMark x1="16503" y1="15903" x2="23693" y2="23720"/>
                          <a14:foregroundMark x1="23693" y1="23720" x2="25163" y2="27493"/>
                          <a14:foregroundMark x1="20588" y1="16173" x2="25654" y2="16173"/>
                          <a14:foregroundMark x1="25654" y1="16173" x2="44444" y2="15633"/>
                          <a14:foregroundMark x1="44444" y1="15633" x2="98693" y2="26685"/>
                          <a14:foregroundMark x1="52941" y1="14825" x2="74510" y2="14016"/>
                          <a14:foregroundMark x1="74510" y1="14016" x2="98039" y2="19946"/>
                        </a14:backgroundRemoval>
                      </a14:imgEffect>
                    </a14:imgLayer>
                  </a14:imgProps>
                </a:ext>
                <a:ext uri="{28A0092B-C50C-407E-A947-70E740481C1C}">
                  <a14:useLocalDpi xmlns:a14="http://schemas.microsoft.com/office/drawing/2010/main" val="0"/>
                </a:ext>
              </a:extLst>
            </a:blip>
            <a:srcRect/>
            <a:stretch>
              <a:fillRect/>
            </a:stretch>
          </p:blipFill>
          <p:spPr bwMode="auto">
            <a:xfrm>
              <a:off x="215188" y="13177220"/>
              <a:ext cx="14423425" cy="87436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Drawing of Group of People Protesting With Question Mark on Signs Cartoon stick figure isolated drawing or illustration of group or crowd of protesters protesting with question mark or point on signs. cartoon crowd question mark stock illustrations">
              <a:extLst>
                <a:ext uri="{FF2B5EF4-FFF2-40B4-BE49-F238E27FC236}">
                  <a16:creationId xmlns:a16="http://schemas.microsoft.com/office/drawing/2014/main" id="{C87C0850-0F43-7CE3-8D4E-EDECAA7EB6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04" b="89488" l="2451" r="99510">
                          <a14:foregroundMark x1="43137" y1="41509" x2="43137" y2="41509"/>
                          <a14:foregroundMark x1="41013" y1="19407" x2="28431" y2="23450"/>
                          <a14:foregroundMark x1="28431" y1="23450" x2="31863" y2="29111"/>
                          <a14:foregroundMark x1="31863" y1="29111" x2="63725" y2="17790"/>
                          <a14:foregroundMark x1="20261" y1="28841" x2="19444" y2="42857"/>
                          <a14:foregroundMark x1="19444" y1="42857" x2="18791" y2="46631"/>
                          <a14:foregroundMark x1="9314" y1="43666" x2="9314" y2="57143"/>
                          <a14:foregroundMark x1="8660" y1="60916" x2="8333" y2="68733"/>
                          <a14:foregroundMark x1="66013" y1="24259" x2="98039" y2="49865"/>
                          <a14:foregroundMark x1="91340" y1="25876" x2="97222" y2="26415"/>
                          <a14:foregroundMark x1="97222" y1="26415" x2="99510" y2="35580"/>
                          <a14:foregroundMark x1="99510" y1="35580" x2="99510" y2="38814"/>
                          <a14:foregroundMark x1="42484" y1="16981" x2="43954" y2="17520"/>
                          <a14:foregroundMark x1="15523" y1="34232" x2="1634" y2="42588"/>
                          <a14:foregroundMark x1="1634" y1="42588" x2="9314" y2="61995"/>
                          <a14:foregroundMark x1="9314" y1="61995" x2="2451" y2="66307"/>
                          <a14:foregroundMark x1="2451" y1="66307" x2="16340" y2="64151"/>
                          <a14:foregroundMark x1="16340" y1="64151" x2="16503" y2="64151"/>
                          <a14:foregroundMark x1="4902" y1="33423" x2="7353" y2="27763"/>
                          <a14:foregroundMark x1="7353" y1="27763" x2="16503" y2="15903"/>
                          <a14:foregroundMark x1="16503" y1="15903" x2="23693" y2="23720"/>
                          <a14:foregroundMark x1="23693" y1="23720" x2="25163" y2="27493"/>
                          <a14:foregroundMark x1="20588" y1="16173" x2="25654" y2="16173"/>
                          <a14:foregroundMark x1="25654" y1="16173" x2="44444" y2="15633"/>
                          <a14:foregroundMark x1="44444" y1="15633" x2="98693" y2="26685"/>
                          <a14:foregroundMark x1="52941" y1="14825" x2="74510" y2="14016"/>
                          <a14:foregroundMark x1="74510" y1="14016" x2="98039" y2="19946"/>
                        </a14:backgroundRemoval>
                      </a14:imgEffect>
                    </a14:imgLayer>
                  </a14:imgProps>
                </a:ext>
                <a:ext uri="{28A0092B-C50C-407E-A947-70E740481C1C}">
                  <a14:useLocalDpi xmlns:a14="http://schemas.microsoft.com/office/drawing/2010/main" val="0"/>
                </a:ext>
              </a:extLst>
            </a:blip>
            <a:srcRect/>
            <a:stretch>
              <a:fillRect/>
            </a:stretch>
          </p:blipFill>
          <p:spPr bwMode="auto">
            <a:xfrm>
              <a:off x="14415235" y="13177220"/>
              <a:ext cx="14423425" cy="8743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Drawing of Group of People Protesting With Question Mark on Signs Cartoon stick figure isolated drawing or illustration of group or crowd of protesters protesting with question mark or point on signs. cartoon crowd question mark stock illustrations">
              <a:extLst>
                <a:ext uri="{FF2B5EF4-FFF2-40B4-BE49-F238E27FC236}">
                  <a16:creationId xmlns:a16="http://schemas.microsoft.com/office/drawing/2014/main" id="{E71D5AA3-D7DD-CF3E-95D0-1C24675330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04" b="89488" l="2451" r="99510">
                          <a14:foregroundMark x1="43137" y1="41509" x2="43137" y2="41509"/>
                          <a14:foregroundMark x1="41013" y1="19407" x2="28431" y2="23450"/>
                          <a14:foregroundMark x1="28431" y1="23450" x2="31863" y2="29111"/>
                          <a14:foregroundMark x1="31863" y1="29111" x2="63725" y2="17790"/>
                          <a14:foregroundMark x1="20261" y1="28841" x2="19444" y2="42857"/>
                          <a14:foregroundMark x1="19444" y1="42857" x2="18791" y2="46631"/>
                          <a14:foregroundMark x1="9314" y1="43666" x2="9314" y2="57143"/>
                          <a14:foregroundMark x1="8660" y1="60916" x2="8333" y2="68733"/>
                          <a14:foregroundMark x1="66013" y1="24259" x2="98039" y2="49865"/>
                          <a14:foregroundMark x1="91340" y1="25876" x2="97222" y2="26415"/>
                          <a14:foregroundMark x1="97222" y1="26415" x2="99510" y2="35580"/>
                          <a14:foregroundMark x1="99510" y1="35580" x2="99510" y2="38814"/>
                          <a14:foregroundMark x1="42484" y1="16981" x2="43954" y2="17520"/>
                          <a14:foregroundMark x1="15523" y1="34232" x2="1634" y2="42588"/>
                          <a14:foregroundMark x1="1634" y1="42588" x2="9314" y2="61995"/>
                          <a14:foregroundMark x1="9314" y1="61995" x2="2451" y2="66307"/>
                          <a14:foregroundMark x1="2451" y1="66307" x2="16340" y2="64151"/>
                          <a14:foregroundMark x1="16340" y1="64151" x2="16503" y2="64151"/>
                          <a14:foregroundMark x1="4902" y1="33423" x2="7353" y2="27763"/>
                          <a14:foregroundMark x1="7353" y1="27763" x2="16503" y2="15903"/>
                          <a14:foregroundMark x1="16503" y1="15903" x2="23693" y2="23720"/>
                          <a14:foregroundMark x1="23693" y1="23720" x2="25163" y2="27493"/>
                          <a14:foregroundMark x1="20588" y1="16173" x2="25654" y2="16173"/>
                          <a14:foregroundMark x1="25654" y1="16173" x2="44444" y2="15633"/>
                          <a14:foregroundMark x1="44444" y1="15633" x2="98693" y2="26685"/>
                          <a14:foregroundMark x1="52941" y1="14825" x2="74510" y2="14016"/>
                          <a14:foregroundMark x1="74510" y1="14016" x2="98039" y2="19946"/>
                        </a14:backgroundRemoval>
                      </a14:imgEffect>
                    </a14:imgLayer>
                  </a14:imgProps>
                </a:ext>
                <a:ext uri="{28A0092B-C50C-407E-A947-70E740481C1C}">
                  <a14:useLocalDpi xmlns:a14="http://schemas.microsoft.com/office/drawing/2010/main" val="0"/>
                </a:ext>
              </a:extLst>
            </a:blip>
            <a:srcRect t="10550" r="35799"/>
            <a:stretch/>
          </p:blipFill>
          <p:spPr bwMode="auto">
            <a:xfrm>
              <a:off x="28570856" y="14099662"/>
              <a:ext cx="9260057" cy="7821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69E72BCB-5AEC-C2D6-9336-FE2A68F8A340}"/>
              </a:ext>
            </a:extLst>
          </p:cNvPr>
          <p:cNvGrpSpPr/>
          <p:nvPr/>
        </p:nvGrpSpPr>
        <p:grpSpPr>
          <a:xfrm>
            <a:off x="1204452" y="5467349"/>
            <a:ext cx="34217631" cy="8692708"/>
            <a:chOff x="1204452" y="5467349"/>
            <a:chExt cx="34217631" cy="8692708"/>
          </a:xfrm>
        </p:grpSpPr>
        <p:cxnSp>
          <p:nvCxnSpPr>
            <p:cNvPr id="6" name="Straight Arrow Connector 5">
              <a:extLst>
                <a:ext uri="{FF2B5EF4-FFF2-40B4-BE49-F238E27FC236}">
                  <a16:creationId xmlns:a16="http://schemas.microsoft.com/office/drawing/2014/main" id="{5914DC55-C75E-7DD1-AB61-6F181D677AE6}"/>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Rounded Corners 3">
                  <a:extLst>
                    <a:ext uri="{FF2B5EF4-FFF2-40B4-BE49-F238E27FC236}">
                      <a16:creationId xmlns:a16="http://schemas.microsoft.com/office/drawing/2014/main" id="{06DD3D5E-439E-5FA7-3F64-FF97862C5CA1}"/>
                    </a:ext>
                  </a:extLst>
                </p:cNvPr>
                <p:cNvSpPr/>
                <p:nvPr/>
              </p:nvSpPr>
              <p:spPr>
                <a:xfrm>
                  <a:off x="6585418" y="7637361"/>
                  <a:ext cx="3062421"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endParaRPr lang="en-US" sz="800" b="1" dirty="0">
                    <a:solidFill>
                      <a:schemeClr val="bg1"/>
                    </a:solidFill>
                    <a:latin typeface="Trebuchet MS" panose="020B0603020202020204" pitchFamily="34" charset="0"/>
                  </a:endParaRP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m:t>
                          </m:r>
                          <m:r>
                            <a:rPr lang="en-US" sz="4000" b="1" i="1" smtClean="0">
                              <a:solidFill>
                                <a:schemeClr val="bg1"/>
                              </a:solidFill>
                              <a:latin typeface="Cambria Math" panose="02040503050406030204" pitchFamily="18" charset="0"/>
                            </a:rPr>
                            <m:t>𝑨𝑪𝑻𝒔</m:t>
                          </m:r>
                        </m:num>
                        <m:den>
                          <m:r>
                            <a:rPr lang="en-US" sz="4000" b="1" i="1" smtClean="0">
                              <a:solidFill>
                                <a:schemeClr val="bg1"/>
                              </a:solidFill>
                              <a:latin typeface="Cambria Math" panose="02040503050406030204" pitchFamily="18" charset="0"/>
                            </a:rPr>
                            <m:t>𝒎𝒊𝒕𝒊𝒈</m:t>
                          </m:r>
                        </m:den>
                      </m:f>
                    </m:oMath>
                  </a14:m>
                  <a:endParaRPr lang="en-US" sz="4000" b="1" dirty="0">
                    <a:solidFill>
                      <a:schemeClr val="bg1"/>
                    </a:solidFill>
                    <a:latin typeface="Trebuchet MS" panose="020B0603020202020204" pitchFamily="34" charset="0"/>
                  </a:endParaRPr>
                </a:p>
              </p:txBody>
            </p:sp>
          </mc:Choice>
          <mc:Fallback xmlns="">
            <p:sp>
              <p:nvSpPr>
                <p:cNvPr id="7" name="Rectangle: Rounded Corners 3">
                  <a:extLst>
                    <a:ext uri="{FF2B5EF4-FFF2-40B4-BE49-F238E27FC236}">
                      <a16:creationId xmlns:a16="http://schemas.microsoft.com/office/drawing/2014/main" id="{06DD3D5E-439E-5FA7-3F64-FF97862C5CA1}"/>
                    </a:ext>
                  </a:extLst>
                </p:cNvPr>
                <p:cNvSpPr>
                  <a:spLocks noRot="1" noChangeAspect="1" noMove="1" noResize="1" noEditPoints="1" noAdjustHandles="1" noChangeArrowheads="1" noChangeShapeType="1" noTextEdit="1"/>
                </p:cNvSpPr>
                <p:nvPr/>
              </p:nvSpPr>
              <p:spPr>
                <a:xfrm>
                  <a:off x="6585418" y="7637361"/>
                  <a:ext cx="3062421" cy="1511038"/>
                </a:xfrm>
                <a:prstGeom prst="roundRect">
                  <a:avLst/>
                </a:prstGeom>
                <a:blipFill>
                  <a:blip r:embed="rId5"/>
                  <a:stretch>
                    <a:fillRect t="-14754" b="-10656"/>
                  </a:stretch>
                </a:blipFill>
                <a:ln>
                  <a:solidFill>
                    <a:schemeClr val="bg1"/>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413393E-592E-6B7D-952A-F8FB4A872A89}"/>
                </a:ext>
              </a:extLst>
            </p:cNvPr>
            <p:cNvGrpSpPr/>
            <p:nvPr/>
          </p:nvGrpSpPr>
          <p:grpSpPr>
            <a:xfrm rot="5400000" flipH="1">
              <a:off x="17070945" y="2143423"/>
              <a:ext cx="6062808" cy="12710660"/>
              <a:chOff x="18725837" y="4389120"/>
              <a:chExt cx="6062808" cy="12710660"/>
            </a:xfrm>
          </p:grpSpPr>
          <p:sp>
            <p:nvSpPr>
              <p:cNvPr id="18" name="Rectangle 17">
                <a:extLst>
                  <a:ext uri="{FF2B5EF4-FFF2-40B4-BE49-F238E27FC236}">
                    <a16:creationId xmlns:a16="http://schemas.microsoft.com/office/drawing/2014/main" id="{ECC0394E-70F3-A0A9-F3B3-F4A2350F41CD}"/>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8A35C318-B169-33AB-89BE-4577F37C6BEB}"/>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AA9313AA-3751-5DC4-FD58-11CA1EA423D9}"/>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01355510-EB30-571A-C5B6-695E63ED2A56}"/>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1A2CBB46-3178-093F-9B03-EB718BEBA698}"/>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509D8EEA-74F5-99E9-DA62-F7194B267CFE}"/>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B9840618-32D5-D738-4E15-4A39924F2D62}"/>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0A788D80-3245-3694-5CEF-7F2524D1E83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6" name="Rectangle 25">
                <a:extLst>
                  <a:ext uri="{FF2B5EF4-FFF2-40B4-BE49-F238E27FC236}">
                    <a16:creationId xmlns:a16="http://schemas.microsoft.com/office/drawing/2014/main" id="{BB99EE8E-8DC0-53E8-A344-AA0A5E549A59}"/>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3229FCFE-1B62-FF28-D5C4-5D2E1A8D674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0C4D1FF8-B67D-F2F0-2F34-A530DA68AC6D}"/>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9B4444C1-D0DC-1601-2466-F2FBAF7F36F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30" name="Rectangle 29">
                <a:extLst>
                  <a:ext uri="{FF2B5EF4-FFF2-40B4-BE49-F238E27FC236}">
                    <a16:creationId xmlns:a16="http://schemas.microsoft.com/office/drawing/2014/main" id="{AABAEFEB-C8A1-1A5F-2377-3C549609FA97}"/>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31" name="Rectangle 30">
                <a:extLst>
                  <a:ext uri="{FF2B5EF4-FFF2-40B4-BE49-F238E27FC236}">
                    <a16:creationId xmlns:a16="http://schemas.microsoft.com/office/drawing/2014/main" id="{206901BE-3C44-79DE-49FB-136ED8D8A2F3}"/>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32" name="Rectangle 31">
                <a:extLst>
                  <a:ext uri="{FF2B5EF4-FFF2-40B4-BE49-F238E27FC236}">
                    <a16:creationId xmlns:a16="http://schemas.microsoft.com/office/drawing/2014/main" id="{6CA001D9-4274-9D22-BA2E-4FDBCB26E77D}"/>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33" name="Rectangle 32">
                <a:extLst>
                  <a:ext uri="{FF2B5EF4-FFF2-40B4-BE49-F238E27FC236}">
                    <a16:creationId xmlns:a16="http://schemas.microsoft.com/office/drawing/2014/main" id="{3241DC31-F701-864A-63F7-8EA324CAB03F}"/>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4" name="TextBox 33">
                <a:extLst>
                  <a:ext uri="{FF2B5EF4-FFF2-40B4-BE49-F238E27FC236}">
                    <a16:creationId xmlns:a16="http://schemas.microsoft.com/office/drawing/2014/main" id="{4977331E-83E3-C3D6-4A4A-D2190106DAB9}"/>
                  </a:ext>
                </a:extLst>
              </p:cNvPr>
              <p:cNvSpPr txBox="1"/>
              <p:nvPr/>
            </p:nvSpPr>
            <p:spPr>
              <a:xfrm rot="5400000">
                <a:off x="16781336"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4-Entry FIFO</a:t>
                </a:r>
                <a:endParaRPr lang="en-US" sz="7200" dirty="0"/>
              </a:p>
            </p:txBody>
          </p:sp>
        </p:grpSp>
        <p:cxnSp>
          <p:nvCxnSpPr>
            <p:cNvPr id="9" name="Straight Arrow Connector 8">
              <a:extLst>
                <a:ext uri="{FF2B5EF4-FFF2-40B4-BE49-F238E27FC236}">
                  <a16:creationId xmlns:a16="http://schemas.microsoft.com/office/drawing/2014/main" id="{293A2E3D-86F5-9BFC-3C8E-B8C1F8346266}"/>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93F967-80C5-932A-DB3A-312EF314346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1E5E3DE0-C28A-CB40-9637-ADA25877D694}"/>
                </a:ext>
              </a:extLst>
            </p:cNvPr>
            <p:cNvSpPr/>
            <p:nvPr/>
          </p:nvSpPr>
          <p:spPr>
            <a:xfrm>
              <a:off x="3294739" y="6190202"/>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6" name="Rounded Rectangle 15">
              <a:extLst>
                <a:ext uri="{FF2B5EF4-FFF2-40B4-BE49-F238E27FC236}">
                  <a16:creationId xmlns:a16="http://schemas.microsoft.com/office/drawing/2014/main" id="{2118EF0E-4CF4-471D-2111-0EAD8334F97C}"/>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17" name="Rounded Rectangle 16">
              <a:extLst>
                <a:ext uri="{FF2B5EF4-FFF2-40B4-BE49-F238E27FC236}">
                  <a16:creationId xmlns:a16="http://schemas.microsoft.com/office/drawing/2014/main" id="{8BE57E70-5429-2732-7F9C-905CA10A2470}"/>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grpSp>
      <p:sp>
        <p:nvSpPr>
          <p:cNvPr id="35" name="Text Placeholder 34">
            <a:extLst>
              <a:ext uri="{FF2B5EF4-FFF2-40B4-BE49-F238E27FC236}">
                <a16:creationId xmlns:a16="http://schemas.microsoft.com/office/drawing/2014/main" id="{08FD4ECA-F798-F967-D800-AD2D9D29A74C}"/>
              </a:ext>
            </a:extLst>
          </p:cNvPr>
          <p:cNvSpPr>
            <a:spLocks noGrp="1"/>
          </p:cNvSpPr>
          <p:nvPr>
            <p:ph type="body" sz="quarter" idx="10"/>
          </p:nvPr>
        </p:nvSpPr>
        <p:spPr/>
        <p:txBody>
          <a:bodyPr/>
          <a:lstStyle/>
          <a:p>
            <a:endParaRPr lang="en-US"/>
          </a:p>
        </p:txBody>
      </p:sp>
      <p:pic>
        <p:nvPicPr>
          <p:cNvPr id="36" name="Picture 35">
            <a:extLst>
              <a:ext uri="{FF2B5EF4-FFF2-40B4-BE49-F238E27FC236}">
                <a16:creationId xmlns:a16="http://schemas.microsoft.com/office/drawing/2014/main" id="{D5CE1372-62BA-2F89-DF8D-4093CB36B442}"/>
              </a:ext>
            </a:extLst>
          </p:cNvPr>
          <p:cNvPicPr>
            <a:picLocks noChangeAspect="1"/>
          </p:cNvPicPr>
          <p:nvPr/>
        </p:nvPicPr>
        <p:blipFill>
          <a:blip r:embed="rId6"/>
          <a:stretch>
            <a:fillRect/>
          </a:stretch>
        </p:blipFill>
        <p:spPr>
          <a:xfrm>
            <a:off x="28640283" y="27997"/>
            <a:ext cx="6781800" cy="2514600"/>
          </a:xfrm>
          <a:prstGeom prst="rect">
            <a:avLst/>
          </a:prstGeom>
        </p:spPr>
      </p:pic>
    </p:spTree>
    <p:extLst>
      <p:ext uri="{BB962C8B-B14F-4D97-AF65-F5344CB8AC3E}">
        <p14:creationId xmlns:p14="http://schemas.microsoft.com/office/powerpoint/2010/main" val="3699147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Taxonomy of In-DRAM Tracker Management Policies</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grpSp>
        <p:nvGrpSpPr>
          <p:cNvPr id="49" name="Group 48">
            <a:extLst>
              <a:ext uri="{FF2B5EF4-FFF2-40B4-BE49-F238E27FC236}">
                <a16:creationId xmlns:a16="http://schemas.microsoft.com/office/drawing/2014/main" id="{7848C8C3-684F-2A95-6B76-0D531EEB02FA}"/>
              </a:ext>
            </a:extLst>
          </p:cNvPr>
          <p:cNvGrpSpPr/>
          <p:nvPr/>
        </p:nvGrpSpPr>
        <p:grpSpPr>
          <a:xfrm rot="5400000" flipH="1">
            <a:off x="17055043" y="3352557"/>
            <a:ext cx="6094612" cy="12710660"/>
            <a:chOff x="18694033" y="4389120"/>
            <a:chExt cx="6094612" cy="12710660"/>
          </a:xfrm>
        </p:grpSpPr>
        <p:sp>
          <p:nvSpPr>
            <p:cNvPr id="13" name="Rectangle 12">
              <a:extLst>
                <a:ext uri="{FF2B5EF4-FFF2-40B4-BE49-F238E27FC236}">
                  <a16:creationId xmlns:a16="http://schemas.microsoft.com/office/drawing/2014/main" id="{7A4089BE-626E-B76D-9CD6-5E56EB056264}"/>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4" name="Rectangle 13">
              <a:extLst>
                <a:ext uri="{FF2B5EF4-FFF2-40B4-BE49-F238E27FC236}">
                  <a16:creationId xmlns:a16="http://schemas.microsoft.com/office/drawing/2014/main" id="{E8772A87-1846-428E-2BEE-BF6AE30DAF42}"/>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C7AEC38B-E7F2-ADCF-5FEE-1A7E96E859A9}"/>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B126431C-1CB0-5E23-326B-8D74FB140783}"/>
                </a:ext>
              </a:extLst>
            </p:cNvPr>
            <p:cNvSpPr/>
            <p:nvPr/>
          </p:nvSpPr>
          <p:spPr>
            <a:xfrm>
              <a:off x="18694033" y="14720020"/>
              <a:ext cx="6055670" cy="794418"/>
            </a:xfrm>
            <a:prstGeom prst="rect">
              <a:avLst/>
            </a:prstGeom>
            <a:solidFill>
              <a:srgbClr val="FAC2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 [ </a:t>
              </a:r>
              <a:r>
                <a:rPr lang="en-US" sz="4000" dirty="0" err="1">
                  <a:solidFill>
                    <a:schemeClr val="bg1"/>
                  </a:solidFill>
                </a:rPr>
                <a:t>RowAddress</a:t>
              </a:r>
              <a:r>
                <a:rPr lang="en-US" sz="4000" dirty="0">
                  <a:solidFill>
                    <a:schemeClr val="bg1"/>
                  </a:solidFill>
                </a:rPr>
                <a:t>, &lt;state&gt; ]</a:t>
              </a:r>
            </a:p>
          </p:txBody>
        </p:sp>
        <p:sp>
          <p:nvSpPr>
            <p:cNvPr id="17" name="Rectangle 16">
              <a:extLst>
                <a:ext uri="{FF2B5EF4-FFF2-40B4-BE49-F238E27FC236}">
                  <a16:creationId xmlns:a16="http://schemas.microsoft.com/office/drawing/2014/main" id="{7520B01F-4FDF-A919-7BC8-0098236D7F87}"/>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37B4E6D0-AEEA-061B-19DF-AC16D7E27F9D}"/>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5B4BAAC9-F9B5-D1C4-CD17-0C4E3053E6E5}"/>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10D84283-968D-8F30-23DC-B598441DC936}"/>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82B8F6A6-A8A3-9BDD-DBF8-A57BBA821AEA}"/>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B346294B-6DFC-C457-FEF7-0FE265AD0D00}"/>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2810B61E-F311-348F-9B7B-372FF716615A}"/>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7E531302-A5AD-8CFF-0EF3-40BCD617463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1665FBC2-562C-91D5-9463-A87EDF977001}"/>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1D274F12-E308-F4AB-8403-1EC60DC7D2AC}"/>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9A0EF69F-0E8D-7515-A6B8-629C057DFAD1}"/>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DF71763B-D713-458A-9A17-0D4EB89B94D1}"/>
                </a:ext>
              </a:extLst>
            </p:cNvPr>
            <p:cNvSpPr/>
            <p:nvPr/>
          </p:nvSpPr>
          <p:spPr>
            <a:xfrm>
              <a:off x="18732975" y="4389130"/>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1" name="TextBox 40">
              <a:extLst>
                <a:ext uri="{FF2B5EF4-FFF2-40B4-BE49-F238E27FC236}">
                  <a16:creationId xmlns:a16="http://schemas.microsoft.com/office/drawing/2014/main" id="{6A53BAAA-0BD5-293E-EF19-CE45B00652F4}"/>
                </a:ext>
              </a:extLst>
            </p:cNvPr>
            <p:cNvSpPr txBox="1"/>
            <p:nvPr/>
          </p:nvSpPr>
          <p:spPr>
            <a:xfrm rot="5400000">
              <a:off x="16677948" y="8560742"/>
              <a:ext cx="9012185" cy="2308324"/>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Tracking Structure</a:t>
              </a:r>
              <a:endParaRPr lang="en-US" sz="7200" dirty="0"/>
            </a:p>
          </p:txBody>
        </p:sp>
      </p:grpSp>
      <p:sp>
        <p:nvSpPr>
          <p:cNvPr id="77" name="Rectangle: Rounded Corners 76">
            <a:extLst>
              <a:ext uri="{FF2B5EF4-FFF2-40B4-BE49-F238E27FC236}">
                <a16:creationId xmlns:a16="http://schemas.microsoft.com/office/drawing/2014/main" id="{C6162EA1-672C-55A9-74AE-A76399B00C78}"/>
              </a:ext>
            </a:extLst>
          </p:cNvPr>
          <p:cNvSpPr/>
          <p:nvPr/>
        </p:nvSpPr>
        <p:spPr>
          <a:xfrm>
            <a:off x="187231" y="9069849"/>
            <a:ext cx="6260178"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 f, e, d, c, b, a</a:t>
            </a:r>
          </a:p>
        </p:txBody>
      </p:sp>
      <p:sp>
        <p:nvSpPr>
          <p:cNvPr id="78" name="Rectangle: Rounded Corners 77">
            <a:extLst>
              <a:ext uri="{FF2B5EF4-FFF2-40B4-BE49-F238E27FC236}">
                <a16:creationId xmlns:a16="http://schemas.microsoft.com/office/drawing/2014/main" id="{DEE8E271-FB21-E60F-AD1E-D3CADA664B60}"/>
              </a:ext>
            </a:extLst>
          </p:cNvPr>
          <p:cNvSpPr/>
          <p:nvPr/>
        </p:nvSpPr>
        <p:spPr>
          <a:xfrm>
            <a:off x="187231" y="10044633"/>
            <a:ext cx="6886196"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DRAM Activations</a:t>
            </a:r>
          </a:p>
        </p:txBody>
      </p:sp>
      <p:grpSp>
        <p:nvGrpSpPr>
          <p:cNvPr id="30" name="Group 29">
            <a:extLst>
              <a:ext uri="{FF2B5EF4-FFF2-40B4-BE49-F238E27FC236}">
                <a16:creationId xmlns:a16="http://schemas.microsoft.com/office/drawing/2014/main" id="{8ACE2F8C-94EB-79AB-C934-0A84DC38DDAC}"/>
              </a:ext>
            </a:extLst>
          </p:cNvPr>
          <p:cNvGrpSpPr/>
          <p:nvPr/>
        </p:nvGrpSpPr>
        <p:grpSpPr>
          <a:xfrm>
            <a:off x="336537" y="3941997"/>
            <a:ext cx="17312487" cy="3939250"/>
            <a:chOff x="336537" y="3941997"/>
            <a:chExt cx="17312487" cy="3939250"/>
          </a:xfrm>
        </p:grpSpPr>
        <p:cxnSp>
          <p:nvCxnSpPr>
            <p:cNvPr id="43" name="Straight Arrow Connector 42">
              <a:extLst>
                <a:ext uri="{FF2B5EF4-FFF2-40B4-BE49-F238E27FC236}">
                  <a16:creationId xmlns:a16="http://schemas.microsoft.com/office/drawing/2014/main" id="{799558AF-8C94-6E18-6F2E-F33FFB2A58D8}"/>
                </a:ext>
              </a:extLst>
            </p:cNvPr>
            <p:cNvCxnSpPr>
              <a:cxnSpLocks/>
            </p:cNvCxnSpPr>
            <p:nvPr/>
          </p:nvCxnSpPr>
          <p:spPr>
            <a:xfrm>
              <a:off x="10938874" y="4986054"/>
              <a:ext cx="4773270"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2F33831-6F44-042F-6006-76040537A7AF}"/>
                </a:ext>
              </a:extLst>
            </p:cNvPr>
            <p:cNvSpPr txBox="1"/>
            <p:nvPr/>
          </p:nvSpPr>
          <p:spPr>
            <a:xfrm>
              <a:off x="12294673" y="3942749"/>
              <a:ext cx="5354351" cy="10895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Insertion Policy</a:t>
              </a:r>
            </a:p>
            <a:p>
              <a:pPr algn="ctr">
                <a:lnSpc>
                  <a:spcPct val="90000"/>
                </a:lnSpc>
              </a:pPr>
              <a:endParaRPr lang="en-US" sz="1600" b="1" dirty="0">
                <a:solidFill>
                  <a:schemeClr val="bg1"/>
                </a:solidFill>
                <a:latin typeface="Trebuchet MS" panose="020B0603020202020204" pitchFamily="34" charset="0"/>
              </a:endParaRPr>
            </a:p>
          </p:txBody>
        </p:sp>
        <p:cxnSp>
          <p:nvCxnSpPr>
            <p:cNvPr id="70" name="Straight Arrow Connector 69">
              <a:extLst>
                <a:ext uri="{FF2B5EF4-FFF2-40B4-BE49-F238E27FC236}">
                  <a16:creationId xmlns:a16="http://schemas.microsoft.com/office/drawing/2014/main" id="{02AB94D9-0F31-14CA-C5FB-802BEA366F44}"/>
                </a:ext>
              </a:extLst>
            </p:cNvPr>
            <p:cNvCxnSpPr>
              <a:cxnSpLocks/>
            </p:cNvCxnSpPr>
            <p:nvPr/>
          </p:nvCxnSpPr>
          <p:spPr>
            <a:xfrm>
              <a:off x="15737952" y="4953005"/>
              <a:ext cx="0" cy="1700157"/>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hought Bubble: Cloud 11">
              <a:extLst>
                <a:ext uri="{FF2B5EF4-FFF2-40B4-BE49-F238E27FC236}">
                  <a16:creationId xmlns:a16="http://schemas.microsoft.com/office/drawing/2014/main" id="{FC7D33FA-8CE7-6327-5E58-8A0FBDE79C11}"/>
                </a:ext>
              </a:extLst>
            </p:cNvPr>
            <p:cNvSpPr/>
            <p:nvPr/>
          </p:nvSpPr>
          <p:spPr>
            <a:xfrm>
              <a:off x="336537" y="3941997"/>
              <a:ext cx="12300056" cy="3939250"/>
            </a:xfrm>
            <a:prstGeom prst="cloudCallout">
              <a:avLst>
                <a:gd name="adj1" fmla="val 56657"/>
                <a:gd name="adj2" fmla="val -22238"/>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Insert ALL requests? Insert some? What is the initial state (if any)?</a:t>
              </a:r>
            </a:p>
          </p:txBody>
        </p:sp>
      </p:grpSp>
      <p:grpSp>
        <p:nvGrpSpPr>
          <p:cNvPr id="32" name="Group 31">
            <a:extLst>
              <a:ext uri="{FF2B5EF4-FFF2-40B4-BE49-F238E27FC236}">
                <a16:creationId xmlns:a16="http://schemas.microsoft.com/office/drawing/2014/main" id="{A4492854-D718-7A1D-CFBD-40CB50BFD443}"/>
              </a:ext>
            </a:extLst>
          </p:cNvPr>
          <p:cNvGrpSpPr/>
          <p:nvPr/>
        </p:nvGrpSpPr>
        <p:grpSpPr>
          <a:xfrm>
            <a:off x="0" y="8725385"/>
            <a:ext cx="12300056" cy="6291986"/>
            <a:chOff x="0" y="8725385"/>
            <a:chExt cx="12300056" cy="6291986"/>
          </a:xfrm>
        </p:grpSpPr>
        <p:sp>
          <p:nvSpPr>
            <p:cNvPr id="76" name="TextBox 75">
              <a:extLst>
                <a:ext uri="{FF2B5EF4-FFF2-40B4-BE49-F238E27FC236}">
                  <a16:creationId xmlns:a16="http://schemas.microsoft.com/office/drawing/2014/main" id="{68C515B1-6035-3A29-080A-D4A10A4709D1}"/>
                </a:ext>
              </a:extLst>
            </p:cNvPr>
            <p:cNvSpPr txBox="1"/>
            <p:nvPr/>
          </p:nvSpPr>
          <p:spPr>
            <a:xfrm>
              <a:off x="6902398" y="8725385"/>
              <a:ext cx="4820550"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Lookup Policy</a:t>
              </a:r>
            </a:p>
          </p:txBody>
        </p:sp>
        <p:cxnSp>
          <p:nvCxnSpPr>
            <p:cNvPr id="80" name="Straight Arrow Connector 79">
              <a:extLst>
                <a:ext uri="{FF2B5EF4-FFF2-40B4-BE49-F238E27FC236}">
                  <a16:creationId xmlns:a16="http://schemas.microsoft.com/office/drawing/2014/main" id="{CF130871-3E3D-686C-1F9F-FB66483B03C2}"/>
                </a:ext>
              </a:extLst>
            </p:cNvPr>
            <p:cNvCxnSpPr>
              <a:cxnSpLocks/>
            </p:cNvCxnSpPr>
            <p:nvPr/>
          </p:nvCxnSpPr>
          <p:spPr>
            <a:xfrm>
              <a:off x="6129961" y="9734411"/>
              <a:ext cx="4808913" cy="32295"/>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hought Bubble: Cloud 30">
              <a:extLst>
                <a:ext uri="{FF2B5EF4-FFF2-40B4-BE49-F238E27FC236}">
                  <a16:creationId xmlns:a16="http://schemas.microsoft.com/office/drawing/2014/main" id="{9033A7D5-A003-C3A7-9D19-4B1CC10D6F56}"/>
                </a:ext>
              </a:extLst>
            </p:cNvPr>
            <p:cNvSpPr/>
            <p:nvPr/>
          </p:nvSpPr>
          <p:spPr>
            <a:xfrm>
              <a:off x="0" y="11078121"/>
              <a:ext cx="12300056" cy="3939250"/>
            </a:xfrm>
            <a:prstGeom prst="cloudCallout">
              <a:avLst>
                <a:gd name="adj1" fmla="val 28563"/>
                <a:gd name="adj2" fmla="val -74185"/>
              </a:avLst>
            </a:prstGeom>
            <a:solidFill>
              <a:srgbClr val="D9D9D9"/>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Which elements of the entire DRAM access stream should the Tracker monitor?</a:t>
              </a:r>
            </a:p>
          </p:txBody>
        </p:sp>
      </p:grpSp>
      <p:grpSp>
        <p:nvGrpSpPr>
          <p:cNvPr id="40" name="Group 39">
            <a:extLst>
              <a:ext uri="{FF2B5EF4-FFF2-40B4-BE49-F238E27FC236}">
                <a16:creationId xmlns:a16="http://schemas.microsoft.com/office/drawing/2014/main" id="{D89E87F7-55D1-11AA-B8DB-75761EECDE5E}"/>
              </a:ext>
            </a:extLst>
          </p:cNvPr>
          <p:cNvGrpSpPr/>
          <p:nvPr/>
        </p:nvGrpSpPr>
        <p:grpSpPr>
          <a:xfrm>
            <a:off x="437986" y="12841697"/>
            <a:ext cx="15896689" cy="7309615"/>
            <a:chOff x="437986" y="12841697"/>
            <a:chExt cx="15896689" cy="7309615"/>
          </a:xfrm>
        </p:grpSpPr>
        <p:grpSp>
          <p:nvGrpSpPr>
            <p:cNvPr id="65" name="Group 64">
              <a:extLst>
                <a:ext uri="{FF2B5EF4-FFF2-40B4-BE49-F238E27FC236}">
                  <a16:creationId xmlns:a16="http://schemas.microsoft.com/office/drawing/2014/main" id="{2022F3F5-EE6B-CEC3-DAA0-0C34D6A8D2F9}"/>
                </a:ext>
              </a:extLst>
            </p:cNvPr>
            <p:cNvGrpSpPr/>
            <p:nvPr/>
          </p:nvGrpSpPr>
          <p:grpSpPr>
            <a:xfrm>
              <a:off x="11038622" y="12841697"/>
              <a:ext cx="5296053" cy="2460999"/>
              <a:chOff x="11752810" y="13405203"/>
              <a:chExt cx="7049047" cy="4359810"/>
            </a:xfrm>
          </p:grpSpPr>
          <p:cxnSp>
            <p:nvCxnSpPr>
              <p:cNvPr id="51" name="Straight Arrow Connector 50">
                <a:extLst>
                  <a:ext uri="{FF2B5EF4-FFF2-40B4-BE49-F238E27FC236}">
                    <a16:creationId xmlns:a16="http://schemas.microsoft.com/office/drawing/2014/main" id="{18974257-63F8-0273-A9EE-4BF334A9297A}"/>
                  </a:ext>
                </a:extLst>
              </p:cNvPr>
              <p:cNvCxnSpPr>
                <a:cxnSpLocks/>
              </p:cNvCxnSpPr>
              <p:nvPr/>
            </p:nvCxnSpPr>
            <p:spPr>
              <a:xfrm>
                <a:off x="11752810" y="17645244"/>
                <a:ext cx="6220459" cy="4177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a16="http://schemas.microsoft.com/office/drawing/2014/main" id="{CB77F5E3-67D0-E45C-6F6E-AB60609BF527}"/>
                  </a:ext>
                </a:extLst>
              </p:cNvPr>
              <p:cNvSpPr/>
              <p:nvPr/>
            </p:nvSpPr>
            <p:spPr>
              <a:xfrm rot="16200000" flipH="1">
                <a:off x="16624098" y="13925782"/>
                <a:ext cx="2698338" cy="1657180"/>
              </a:xfrm>
              <a:prstGeom prst="arc">
                <a:avLst>
                  <a:gd name="adj1" fmla="val 11451771"/>
                  <a:gd name="adj2" fmla="val 9481308"/>
                </a:avLst>
              </a:prstGeom>
              <a:noFill/>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p>
            </p:txBody>
          </p:sp>
          <p:cxnSp>
            <p:nvCxnSpPr>
              <p:cNvPr id="54" name="Straight Arrow Connector 53">
                <a:extLst>
                  <a:ext uri="{FF2B5EF4-FFF2-40B4-BE49-F238E27FC236}">
                    <a16:creationId xmlns:a16="http://schemas.microsoft.com/office/drawing/2014/main" id="{FA5EA894-3739-05DA-CDB8-C3895808F3CA}"/>
                  </a:ext>
                </a:extLst>
              </p:cNvPr>
              <p:cNvCxnSpPr>
                <a:cxnSpLocks/>
              </p:cNvCxnSpPr>
              <p:nvPr/>
            </p:nvCxnSpPr>
            <p:spPr>
              <a:xfrm rot="5400000" flipH="1">
                <a:off x="17142532" y="16934276"/>
                <a:ext cx="1661474"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7C5807D2-3A26-64CF-A5D1-0AEA4C80EB50}"/>
                </a:ext>
              </a:extLst>
            </p:cNvPr>
            <p:cNvSpPr txBox="1"/>
            <p:nvPr/>
          </p:nvSpPr>
          <p:spPr>
            <a:xfrm>
              <a:off x="11545016" y="15410591"/>
              <a:ext cx="4775666"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Update Policy</a:t>
              </a:r>
            </a:p>
          </p:txBody>
        </p:sp>
        <p:sp>
          <p:nvSpPr>
            <p:cNvPr id="39" name="Thought Bubble: Cloud 38">
              <a:extLst>
                <a:ext uri="{FF2B5EF4-FFF2-40B4-BE49-F238E27FC236}">
                  <a16:creationId xmlns:a16="http://schemas.microsoft.com/office/drawing/2014/main" id="{EDC1ED4A-4AB8-D714-7446-AF7D81059E75}"/>
                </a:ext>
              </a:extLst>
            </p:cNvPr>
            <p:cNvSpPr/>
            <p:nvPr/>
          </p:nvSpPr>
          <p:spPr>
            <a:xfrm>
              <a:off x="437986" y="16947158"/>
              <a:ext cx="12872890" cy="3204154"/>
            </a:xfrm>
            <a:prstGeom prst="cloudCallout">
              <a:avLst>
                <a:gd name="adj1" fmla="val 34727"/>
                <a:gd name="adj2" fmla="val -74371"/>
              </a:avLst>
            </a:prstGeom>
            <a:solidFill>
              <a:srgbClr val="D9D9D9"/>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Upon hits, what is the update policy for the stored state?</a:t>
              </a:r>
            </a:p>
          </p:txBody>
        </p:sp>
      </p:grpSp>
      <p:grpSp>
        <p:nvGrpSpPr>
          <p:cNvPr id="57" name="Group 56">
            <a:extLst>
              <a:ext uri="{FF2B5EF4-FFF2-40B4-BE49-F238E27FC236}">
                <a16:creationId xmlns:a16="http://schemas.microsoft.com/office/drawing/2014/main" id="{4B8DB078-9866-9E3D-ADAA-D518C24F80E9}"/>
              </a:ext>
            </a:extLst>
          </p:cNvPr>
          <p:cNvGrpSpPr/>
          <p:nvPr/>
        </p:nvGrpSpPr>
        <p:grpSpPr>
          <a:xfrm>
            <a:off x="17487216" y="12764701"/>
            <a:ext cx="12872883" cy="7435485"/>
            <a:chOff x="17487217" y="12782286"/>
            <a:chExt cx="12300056" cy="7435485"/>
          </a:xfrm>
        </p:grpSpPr>
        <p:sp>
          <p:nvSpPr>
            <p:cNvPr id="34" name="TextBox 33">
              <a:extLst>
                <a:ext uri="{FF2B5EF4-FFF2-40B4-BE49-F238E27FC236}">
                  <a16:creationId xmlns:a16="http://schemas.microsoft.com/office/drawing/2014/main" id="{2CE0692C-F486-FF46-8A7F-AC7DD8222D5F}"/>
                </a:ext>
              </a:extLst>
            </p:cNvPr>
            <p:cNvSpPr txBox="1"/>
            <p:nvPr/>
          </p:nvSpPr>
          <p:spPr>
            <a:xfrm>
              <a:off x="19155016" y="13539509"/>
              <a:ext cx="4867958"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Eviction Policy</a:t>
              </a:r>
            </a:p>
          </p:txBody>
        </p:sp>
        <p:cxnSp>
          <p:nvCxnSpPr>
            <p:cNvPr id="38" name="Straight Arrow Connector 37">
              <a:extLst>
                <a:ext uri="{FF2B5EF4-FFF2-40B4-BE49-F238E27FC236}">
                  <a16:creationId xmlns:a16="http://schemas.microsoft.com/office/drawing/2014/main" id="{F16B7CA4-F29E-7D65-02C6-F9376BE797C1}"/>
                </a:ext>
              </a:extLst>
            </p:cNvPr>
            <p:cNvCxnSpPr>
              <a:cxnSpLocks/>
            </p:cNvCxnSpPr>
            <p:nvPr/>
          </p:nvCxnSpPr>
          <p:spPr>
            <a:xfrm rot="5400000">
              <a:off x="17524238" y="14179687"/>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hought Bubble: Cloud 49">
              <a:extLst>
                <a:ext uri="{FF2B5EF4-FFF2-40B4-BE49-F238E27FC236}">
                  <a16:creationId xmlns:a16="http://schemas.microsoft.com/office/drawing/2014/main" id="{F9A76C66-0DBA-1665-10FC-0C5D8C1F0AE7}"/>
                </a:ext>
              </a:extLst>
            </p:cNvPr>
            <p:cNvSpPr/>
            <p:nvPr/>
          </p:nvSpPr>
          <p:spPr>
            <a:xfrm>
              <a:off x="17487217" y="16278521"/>
              <a:ext cx="12300056" cy="3939250"/>
            </a:xfrm>
            <a:prstGeom prst="cloudCallout">
              <a:avLst>
                <a:gd name="adj1" fmla="val -30290"/>
                <a:gd name="adj2" fmla="val -82179"/>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When full, which Tracker-entry must be evicted to make space for  a new entry?</a:t>
              </a:r>
            </a:p>
          </p:txBody>
        </p:sp>
      </p:grpSp>
      <p:grpSp>
        <p:nvGrpSpPr>
          <p:cNvPr id="59" name="Group 58">
            <a:extLst>
              <a:ext uri="{FF2B5EF4-FFF2-40B4-BE49-F238E27FC236}">
                <a16:creationId xmlns:a16="http://schemas.microsoft.com/office/drawing/2014/main" id="{0D4D1A5C-1692-919F-FFE0-3D95776F7769}"/>
              </a:ext>
            </a:extLst>
          </p:cNvPr>
          <p:cNvGrpSpPr/>
          <p:nvPr/>
        </p:nvGrpSpPr>
        <p:grpSpPr>
          <a:xfrm>
            <a:off x="26449891" y="2732799"/>
            <a:ext cx="9973708" cy="7931270"/>
            <a:chOff x="26449891" y="2732799"/>
            <a:chExt cx="9973708" cy="7931270"/>
          </a:xfrm>
        </p:grpSpPr>
        <p:grpSp>
          <p:nvGrpSpPr>
            <p:cNvPr id="87" name="Group 86">
              <a:extLst>
                <a:ext uri="{FF2B5EF4-FFF2-40B4-BE49-F238E27FC236}">
                  <a16:creationId xmlns:a16="http://schemas.microsoft.com/office/drawing/2014/main" id="{DE48338C-2A74-589E-517D-CA85AC295017}"/>
                </a:ext>
              </a:extLst>
            </p:cNvPr>
            <p:cNvGrpSpPr/>
            <p:nvPr/>
          </p:nvGrpSpPr>
          <p:grpSpPr>
            <a:xfrm flipV="1">
              <a:off x="26492276" y="9403310"/>
              <a:ext cx="6696802" cy="1260759"/>
              <a:chOff x="25131061" y="4320156"/>
              <a:chExt cx="6696802" cy="1260759"/>
            </a:xfrm>
          </p:grpSpPr>
          <p:cxnSp>
            <p:nvCxnSpPr>
              <p:cNvPr id="35" name="Straight Arrow Connector 34">
                <a:extLst>
                  <a:ext uri="{FF2B5EF4-FFF2-40B4-BE49-F238E27FC236}">
                    <a16:creationId xmlns:a16="http://schemas.microsoft.com/office/drawing/2014/main" id="{3D7252F4-A100-CEEC-93C7-D029DD317D99}"/>
                  </a:ext>
                </a:extLst>
              </p:cNvPr>
              <p:cNvCxnSpPr>
                <a:cxnSpLocks/>
              </p:cNvCxnSpPr>
              <p:nvPr/>
            </p:nvCxnSpPr>
            <p:spPr>
              <a:xfrm>
                <a:off x="25131061" y="5580915"/>
                <a:ext cx="6589994"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FB3CBED-C491-15D4-52C3-ADC12A7F102C}"/>
                  </a:ext>
                </a:extLst>
              </p:cNvPr>
              <p:cNvSpPr txBox="1"/>
              <p:nvPr/>
            </p:nvSpPr>
            <p:spPr>
              <a:xfrm flipV="1">
                <a:off x="26130469" y="4320156"/>
                <a:ext cx="5697394" cy="10341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Mitigation Policy</a:t>
                </a:r>
                <a:endParaRPr lang="en-US" sz="2400" b="1" dirty="0">
                  <a:solidFill>
                    <a:schemeClr val="bg1"/>
                  </a:solidFill>
                  <a:latin typeface="Trebuchet MS" panose="020B0603020202020204" pitchFamily="34" charset="0"/>
                </a:endParaRPr>
              </a:p>
              <a:p>
                <a:pPr algn="ctr">
                  <a:lnSpc>
                    <a:spcPct val="90000"/>
                  </a:lnSpc>
                </a:pPr>
                <a:endParaRPr lang="en-US" sz="1200" b="1" dirty="0">
                  <a:solidFill>
                    <a:schemeClr val="bg1"/>
                  </a:solidFill>
                  <a:latin typeface="Trebuchet MS" panose="020B0603020202020204" pitchFamily="34" charset="0"/>
                </a:endParaRPr>
              </a:p>
            </p:txBody>
          </p:sp>
        </p:grpSp>
        <p:sp>
          <p:nvSpPr>
            <p:cNvPr id="58" name="Thought Bubble: Cloud 57">
              <a:extLst>
                <a:ext uri="{FF2B5EF4-FFF2-40B4-BE49-F238E27FC236}">
                  <a16:creationId xmlns:a16="http://schemas.microsoft.com/office/drawing/2014/main" id="{F7262A25-6F73-83A1-DCC7-889E7F34E2C2}"/>
                </a:ext>
              </a:extLst>
            </p:cNvPr>
            <p:cNvSpPr/>
            <p:nvPr/>
          </p:nvSpPr>
          <p:spPr>
            <a:xfrm>
              <a:off x="26449891" y="2732799"/>
              <a:ext cx="9973708" cy="4723070"/>
            </a:xfrm>
            <a:prstGeom prst="cloudCallout">
              <a:avLst>
                <a:gd name="adj1" fmla="val -17352"/>
                <a:gd name="adj2" fmla="val 82556"/>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When issuing mitigations (e.g., every tREFI), which Tracker-entry is mitigated?</a:t>
              </a:r>
            </a:p>
          </p:txBody>
        </p:sp>
      </p:grpSp>
    </p:spTree>
    <p:extLst>
      <p:ext uri="{BB962C8B-B14F-4D97-AF65-F5344CB8AC3E}">
        <p14:creationId xmlns:p14="http://schemas.microsoft.com/office/powerpoint/2010/main" val="1867259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State-of-the-Art In-DRAM Tracker Design (e.g., TRR)</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r>
              <a:rPr lang="en-US" sz="7200" dirty="0"/>
              <a:t>Counter Based Tracker Management Policies</a:t>
            </a:r>
          </a:p>
        </p:txBody>
      </p:sp>
      <p:grpSp>
        <p:nvGrpSpPr>
          <p:cNvPr id="88" name="Group 87">
            <a:extLst>
              <a:ext uri="{FF2B5EF4-FFF2-40B4-BE49-F238E27FC236}">
                <a16:creationId xmlns:a16="http://schemas.microsoft.com/office/drawing/2014/main" id="{7533254F-0DCC-E442-F778-F13EF0F856A2}"/>
              </a:ext>
            </a:extLst>
          </p:cNvPr>
          <p:cNvGrpSpPr/>
          <p:nvPr/>
        </p:nvGrpSpPr>
        <p:grpSpPr>
          <a:xfrm>
            <a:off x="19084775" y="13151711"/>
            <a:ext cx="3957502" cy="1643527"/>
            <a:chOff x="19084775" y="14298859"/>
            <a:chExt cx="3957502" cy="1643527"/>
          </a:xfrm>
        </p:grpSpPr>
        <p:sp>
          <p:nvSpPr>
            <p:cNvPr id="33" name="Oval 32">
              <a:extLst>
                <a:ext uri="{FF2B5EF4-FFF2-40B4-BE49-F238E27FC236}">
                  <a16:creationId xmlns:a16="http://schemas.microsoft.com/office/drawing/2014/main" id="{4F6BB421-780B-728F-FF95-9D7303C2FE6C}"/>
                </a:ext>
              </a:extLst>
            </p:cNvPr>
            <p:cNvSpPr/>
            <p:nvPr/>
          </p:nvSpPr>
          <p:spPr>
            <a:xfrm>
              <a:off x="19084775" y="1471888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3</a:t>
              </a:r>
            </a:p>
          </p:txBody>
        </p:sp>
        <p:sp>
          <p:nvSpPr>
            <p:cNvPr id="34" name="TextBox 33">
              <a:extLst>
                <a:ext uri="{FF2B5EF4-FFF2-40B4-BE49-F238E27FC236}">
                  <a16:creationId xmlns:a16="http://schemas.microsoft.com/office/drawing/2014/main" id="{2CE0692C-F486-FF46-8A7F-AC7DD8222D5F}"/>
                </a:ext>
              </a:extLst>
            </p:cNvPr>
            <p:cNvSpPr txBox="1"/>
            <p:nvPr/>
          </p:nvSpPr>
          <p:spPr>
            <a:xfrm>
              <a:off x="20135712" y="14298859"/>
              <a:ext cx="2906565"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Eviction</a:t>
              </a:r>
            </a:p>
            <a:p>
              <a:pPr algn="ctr">
                <a:lnSpc>
                  <a:spcPct val="90000"/>
                </a:lnSpc>
              </a:pPr>
              <a:r>
                <a:rPr lang="en-US" sz="5600" b="1" dirty="0">
                  <a:solidFill>
                    <a:schemeClr val="bg1"/>
                  </a:solidFill>
                  <a:latin typeface="Trebuchet MS" panose="020B0603020202020204" pitchFamily="34" charset="0"/>
                </a:rPr>
                <a:t>(LFU)</a:t>
              </a:r>
            </a:p>
          </p:txBody>
        </p:sp>
      </p:grpSp>
      <p:cxnSp>
        <p:nvCxnSpPr>
          <p:cNvPr id="38" name="Straight Arrow Connector 37">
            <a:extLst>
              <a:ext uri="{FF2B5EF4-FFF2-40B4-BE49-F238E27FC236}">
                <a16:creationId xmlns:a16="http://schemas.microsoft.com/office/drawing/2014/main" id="{F16B7CA4-F29E-7D65-02C6-F9376BE797C1}"/>
              </a:ext>
            </a:extLst>
          </p:cNvPr>
          <p:cNvCxnSpPr>
            <a:cxnSpLocks/>
          </p:cNvCxnSpPr>
          <p:nvPr/>
        </p:nvCxnSpPr>
        <p:spPr>
          <a:xfrm rot="5400000">
            <a:off x="17524238" y="14179687"/>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9558AF-8C94-6E18-6F2E-F33FFB2A58D8}"/>
              </a:ext>
            </a:extLst>
          </p:cNvPr>
          <p:cNvCxnSpPr>
            <a:cxnSpLocks/>
          </p:cNvCxnSpPr>
          <p:nvPr/>
        </p:nvCxnSpPr>
        <p:spPr>
          <a:xfrm>
            <a:off x="10938874" y="4986054"/>
            <a:ext cx="4791321"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7848C8C3-684F-2A95-6B76-0D531EEB02FA}"/>
              </a:ext>
            </a:extLst>
          </p:cNvPr>
          <p:cNvGrpSpPr/>
          <p:nvPr/>
        </p:nvGrpSpPr>
        <p:grpSpPr>
          <a:xfrm rot="5400000" flipH="1">
            <a:off x="17039803" y="3352557"/>
            <a:ext cx="6094612" cy="12710660"/>
            <a:chOff x="18694033" y="4389120"/>
            <a:chExt cx="6094612" cy="12710660"/>
          </a:xfrm>
        </p:grpSpPr>
        <p:sp>
          <p:nvSpPr>
            <p:cNvPr id="13" name="Rectangle 12">
              <a:extLst>
                <a:ext uri="{FF2B5EF4-FFF2-40B4-BE49-F238E27FC236}">
                  <a16:creationId xmlns:a16="http://schemas.microsoft.com/office/drawing/2014/main" id="{7A4089BE-626E-B76D-9CD6-5E56EB056264}"/>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4" name="Rectangle 13">
              <a:extLst>
                <a:ext uri="{FF2B5EF4-FFF2-40B4-BE49-F238E27FC236}">
                  <a16:creationId xmlns:a16="http://schemas.microsoft.com/office/drawing/2014/main" id="{E8772A87-1846-428E-2BEE-BF6AE30DAF42}"/>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C7AEC38B-E7F2-ADCF-5FEE-1A7E96E859A9}"/>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B126431C-1CB0-5E23-326B-8D74FB140783}"/>
                </a:ext>
              </a:extLst>
            </p:cNvPr>
            <p:cNvSpPr/>
            <p:nvPr/>
          </p:nvSpPr>
          <p:spPr>
            <a:xfrm>
              <a:off x="18694033" y="14712400"/>
              <a:ext cx="6055670" cy="794418"/>
            </a:xfrm>
            <a:prstGeom prst="rect">
              <a:avLst/>
            </a:prstGeom>
            <a:solidFill>
              <a:schemeClr val="tx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 [ </a:t>
              </a:r>
              <a:r>
                <a:rPr lang="en-US" sz="4000" dirty="0" err="1">
                  <a:solidFill>
                    <a:schemeClr val="bg1"/>
                  </a:solidFill>
                </a:rPr>
                <a:t>RowAddress</a:t>
              </a:r>
              <a:r>
                <a:rPr lang="en-US" sz="4000" dirty="0">
                  <a:solidFill>
                    <a:schemeClr val="bg1"/>
                  </a:solidFill>
                </a:rPr>
                <a:t>, </a:t>
              </a:r>
              <a:r>
                <a:rPr lang="en-US" sz="4000" dirty="0" err="1">
                  <a:solidFill>
                    <a:schemeClr val="bg1"/>
                  </a:solidFill>
                </a:rPr>
                <a:t>Cntr</a:t>
              </a:r>
              <a:r>
                <a:rPr lang="en-US" sz="4000" dirty="0">
                  <a:solidFill>
                    <a:schemeClr val="bg1"/>
                  </a:solidFill>
                </a:rPr>
                <a:t> ]</a:t>
              </a:r>
            </a:p>
          </p:txBody>
        </p:sp>
        <p:sp>
          <p:nvSpPr>
            <p:cNvPr id="17" name="Rectangle 16">
              <a:extLst>
                <a:ext uri="{FF2B5EF4-FFF2-40B4-BE49-F238E27FC236}">
                  <a16:creationId xmlns:a16="http://schemas.microsoft.com/office/drawing/2014/main" id="{7520B01F-4FDF-A919-7BC8-0098236D7F87}"/>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37B4E6D0-AEEA-061B-19DF-AC16D7E27F9D}"/>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5B4BAAC9-F9B5-D1C4-CD17-0C4E3053E6E5}"/>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10D84283-968D-8F30-23DC-B598441DC936}"/>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82B8F6A6-A8A3-9BDD-DBF8-A57BBA821AEA}"/>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B346294B-6DFC-C457-FEF7-0FE265AD0D00}"/>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2810B61E-F311-348F-9B7B-372FF716615A}"/>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7E531302-A5AD-8CFF-0EF3-40BCD617463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1665FBC2-562C-91D5-9463-A87EDF977001}"/>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6" name="Rectangle 25">
              <a:extLst>
                <a:ext uri="{FF2B5EF4-FFF2-40B4-BE49-F238E27FC236}">
                  <a16:creationId xmlns:a16="http://schemas.microsoft.com/office/drawing/2014/main" id="{3F1AE8E3-971F-8D73-38F0-E2BA95D8C35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1D274F12-E308-F4AB-8403-1EC60DC7D2AC}"/>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9A0EF69F-0E8D-7515-A6B8-629C057DFAD1}"/>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DF71763B-D713-458A-9A17-0D4EB89B94D1}"/>
                </a:ext>
              </a:extLst>
            </p:cNvPr>
            <p:cNvSpPr/>
            <p:nvPr/>
          </p:nvSpPr>
          <p:spPr>
            <a:xfrm>
              <a:off x="18732975" y="4389130"/>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1" name="TextBox 40">
              <a:extLst>
                <a:ext uri="{FF2B5EF4-FFF2-40B4-BE49-F238E27FC236}">
                  <a16:creationId xmlns:a16="http://schemas.microsoft.com/office/drawing/2014/main" id="{6A53BAAA-0BD5-293E-EF19-CE45B00652F4}"/>
                </a:ext>
              </a:extLst>
            </p:cNvPr>
            <p:cNvSpPr txBox="1"/>
            <p:nvPr/>
          </p:nvSpPr>
          <p:spPr>
            <a:xfrm rot="5400000">
              <a:off x="17517328" y="9342189"/>
              <a:ext cx="8192895" cy="1448854"/>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Tagged Counters</a:t>
              </a:r>
              <a:endParaRPr lang="en-US" sz="7200" dirty="0"/>
            </a:p>
          </p:txBody>
        </p:sp>
      </p:grpSp>
      <p:sp>
        <p:nvSpPr>
          <p:cNvPr id="48" name="TextBox 47">
            <a:extLst>
              <a:ext uri="{FF2B5EF4-FFF2-40B4-BE49-F238E27FC236}">
                <a16:creationId xmlns:a16="http://schemas.microsoft.com/office/drawing/2014/main" id="{42F33831-6F44-042F-6006-76040537A7AF}"/>
              </a:ext>
            </a:extLst>
          </p:cNvPr>
          <p:cNvSpPr txBox="1"/>
          <p:nvPr/>
        </p:nvSpPr>
        <p:spPr>
          <a:xfrm>
            <a:off x="13388721" y="3453013"/>
            <a:ext cx="3166251"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Insertion</a:t>
            </a:r>
          </a:p>
          <a:p>
            <a:pPr algn="ctr">
              <a:lnSpc>
                <a:spcPct val="90000"/>
              </a:lnSpc>
            </a:pPr>
            <a:r>
              <a:rPr lang="en-US" sz="3600" dirty="0" err="1">
                <a:solidFill>
                  <a:schemeClr val="bg1"/>
                </a:solidFill>
                <a:latin typeface="Trebuchet MS" panose="020B0603020202020204" pitchFamily="34" charset="0"/>
              </a:rPr>
              <a:t>Cntr</a:t>
            </a:r>
            <a:r>
              <a:rPr lang="en-US" sz="3600" dirty="0">
                <a:solidFill>
                  <a:schemeClr val="bg1"/>
                </a:solidFill>
                <a:latin typeface="Trebuchet MS" panose="020B0603020202020204" pitchFamily="34" charset="0"/>
              </a:rPr>
              <a:t>=0</a:t>
            </a:r>
          </a:p>
          <a:p>
            <a:pPr algn="ctr">
              <a:lnSpc>
                <a:spcPct val="90000"/>
              </a:lnSpc>
            </a:pPr>
            <a:endParaRPr lang="en-US" sz="1600" b="1" dirty="0">
              <a:solidFill>
                <a:schemeClr val="bg1"/>
              </a:solidFill>
              <a:latin typeface="Trebuchet MS" panose="020B0603020202020204" pitchFamily="34" charset="0"/>
            </a:endParaRPr>
          </a:p>
        </p:txBody>
      </p:sp>
      <p:cxnSp>
        <p:nvCxnSpPr>
          <p:cNvPr id="53" name="Straight Arrow Connector 52">
            <a:extLst>
              <a:ext uri="{FF2B5EF4-FFF2-40B4-BE49-F238E27FC236}">
                <a16:creationId xmlns:a16="http://schemas.microsoft.com/office/drawing/2014/main" id="{141A77C5-C487-5D10-E1DA-0D1E0B24E84F}"/>
              </a:ext>
            </a:extLst>
          </p:cNvPr>
          <p:cNvCxnSpPr>
            <a:cxnSpLocks/>
          </p:cNvCxnSpPr>
          <p:nvPr/>
        </p:nvCxnSpPr>
        <p:spPr>
          <a:xfrm flipV="1">
            <a:off x="10922937" y="4953003"/>
            <a:ext cx="0" cy="10349694"/>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D14FBC2-60A3-DF43-233D-A9FE529B62FB}"/>
              </a:ext>
            </a:extLst>
          </p:cNvPr>
          <p:cNvSpPr txBox="1"/>
          <p:nvPr/>
        </p:nvSpPr>
        <p:spPr>
          <a:xfrm>
            <a:off x="10316301" y="6217393"/>
            <a:ext cx="1220206" cy="64633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b="1" dirty="0">
                <a:solidFill>
                  <a:schemeClr val="tx1"/>
                </a:solidFill>
                <a:latin typeface="Trebuchet MS" panose="020B0603020202020204" pitchFamily="34" charset="0"/>
              </a:rPr>
              <a:t>miss</a:t>
            </a:r>
          </a:p>
        </p:txBody>
      </p:sp>
      <p:grpSp>
        <p:nvGrpSpPr>
          <p:cNvPr id="65" name="Group 64">
            <a:extLst>
              <a:ext uri="{FF2B5EF4-FFF2-40B4-BE49-F238E27FC236}">
                <a16:creationId xmlns:a16="http://schemas.microsoft.com/office/drawing/2014/main" id="{2022F3F5-EE6B-CEC3-DAA0-0C34D6A8D2F9}"/>
              </a:ext>
            </a:extLst>
          </p:cNvPr>
          <p:cNvGrpSpPr/>
          <p:nvPr/>
        </p:nvGrpSpPr>
        <p:grpSpPr>
          <a:xfrm>
            <a:off x="10384324" y="12841697"/>
            <a:ext cx="5950350" cy="2460999"/>
            <a:chOff x="10881940" y="13405203"/>
            <a:chExt cx="7919917" cy="4359810"/>
          </a:xfrm>
        </p:grpSpPr>
        <p:cxnSp>
          <p:nvCxnSpPr>
            <p:cNvPr id="51" name="Straight Arrow Connector 50">
              <a:extLst>
                <a:ext uri="{FF2B5EF4-FFF2-40B4-BE49-F238E27FC236}">
                  <a16:creationId xmlns:a16="http://schemas.microsoft.com/office/drawing/2014/main" id="{18974257-63F8-0273-A9EE-4BF334A9297A}"/>
                </a:ext>
              </a:extLst>
            </p:cNvPr>
            <p:cNvCxnSpPr>
              <a:cxnSpLocks/>
            </p:cNvCxnSpPr>
            <p:nvPr/>
          </p:nvCxnSpPr>
          <p:spPr>
            <a:xfrm>
              <a:off x="11588350" y="17645245"/>
              <a:ext cx="6408946" cy="4177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a16="http://schemas.microsoft.com/office/drawing/2014/main" id="{CB77F5E3-67D0-E45C-6F6E-AB60609BF527}"/>
                </a:ext>
              </a:extLst>
            </p:cNvPr>
            <p:cNvSpPr/>
            <p:nvPr/>
          </p:nvSpPr>
          <p:spPr>
            <a:xfrm rot="16200000" flipH="1">
              <a:off x="16624098" y="13925782"/>
              <a:ext cx="2698338" cy="1657180"/>
            </a:xfrm>
            <a:prstGeom prst="arc">
              <a:avLst>
                <a:gd name="adj1" fmla="val 11451771"/>
                <a:gd name="adj2" fmla="val 9481308"/>
              </a:avLst>
            </a:prstGeom>
            <a:noFill/>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p>
          </p:txBody>
        </p:sp>
        <p:cxnSp>
          <p:nvCxnSpPr>
            <p:cNvPr id="54" name="Straight Arrow Connector 53">
              <a:extLst>
                <a:ext uri="{FF2B5EF4-FFF2-40B4-BE49-F238E27FC236}">
                  <a16:creationId xmlns:a16="http://schemas.microsoft.com/office/drawing/2014/main" id="{FA5EA894-3739-05DA-CDB8-C3895808F3CA}"/>
                </a:ext>
              </a:extLst>
            </p:cNvPr>
            <p:cNvCxnSpPr>
              <a:cxnSpLocks/>
            </p:cNvCxnSpPr>
            <p:nvPr/>
          </p:nvCxnSpPr>
          <p:spPr>
            <a:xfrm rot="5400000" flipH="1">
              <a:off x="17142532" y="16934276"/>
              <a:ext cx="1661474"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232C5F-6418-F5E4-3E5E-D7679143924B}"/>
                </a:ext>
              </a:extLst>
            </p:cNvPr>
            <p:cNvSpPr txBox="1"/>
            <p:nvPr/>
          </p:nvSpPr>
          <p:spPr>
            <a:xfrm>
              <a:off x="10881940" y="14227415"/>
              <a:ext cx="1646868" cy="13854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b="1" dirty="0">
                  <a:solidFill>
                    <a:schemeClr val="tx1"/>
                  </a:solidFill>
                  <a:latin typeface="Trebuchet MS" panose="020B0603020202020204" pitchFamily="34" charset="0"/>
                </a:rPr>
                <a:t>hit</a:t>
              </a:r>
            </a:p>
          </p:txBody>
        </p:sp>
      </p:grpSp>
      <p:cxnSp>
        <p:nvCxnSpPr>
          <p:cNvPr id="70" name="Straight Arrow Connector 69">
            <a:extLst>
              <a:ext uri="{FF2B5EF4-FFF2-40B4-BE49-F238E27FC236}">
                <a16:creationId xmlns:a16="http://schemas.microsoft.com/office/drawing/2014/main" id="{02AB94D9-0F31-14CA-C5FB-802BEA366F44}"/>
              </a:ext>
            </a:extLst>
          </p:cNvPr>
          <p:cNvCxnSpPr>
            <a:cxnSpLocks/>
          </p:cNvCxnSpPr>
          <p:nvPr/>
        </p:nvCxnSpPr>
        <p:spPr>
          <a:xfrm>
            <a:off x="15730195" y="4953005"/>
            <a:ext cx="0" cy="1700157"/>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8C515B1-6035-3A29-080A-D4A10A4709D1}"/>
              </a:ext>
            </a:extLst>
          </p:cNvPr>
          <p:cNvSpPr txBox="1"/>
          <p:nvPr/>
        </p:nvSpPr>
        <p:spPr>
          <a:xfrm>
            <a:off x="7996445" y="8725385"/>
            <a:ext cx="2632452"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Lookup</a:t>
            </a:r>
          </a:p>
        </p:txBody>
      </p:sp>
      <p:sp>
        <p:nvSpPr>
          <p:cNvPr id="77" name="Rectangle: Rounded Corners 76">
            <a:extLst>
              <a:ext uri="{FF2B5EF4-FFF2-40B4-BE49-F238E27FC236}">
                <a16:creationId xmlns:a16="http://schemas.microsoft.com/office/drawing/2014/main" id="{C6162EA1-672C-55A9-74AE-A76399B00C78}"/>
              </a:ext>
            </a:extLst>
          </p:cNvPr>
          <p:cNvSpPr/>
          <p:nvPr/>
        </p:nvSpPr>
        <p:spPr>
          <a:xfrm>
            <a:off x="187231" y="9069849"/>
            <a:ext cx="6260178"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 f, e, d, c, b, a</a:t>
            </a:r>
          </a:p>
        </p:txBody>
      </p:sp>
      <p:sp>
        <p:nvSpPr>
          <p:cNvPr id="78" name="Rectangle: Rounded Corners 77">
            <a:extLst>
              <a:ext uri="{FF2B5EF4-FFF2-40B4-BE49-F238E27FC236}">
                <a16:creationId xmlns:a16="http://schemas.microsoft.com/office/drawing/2014/main" id="{DEE8E271-FB21-E60F-AD1E-D3CADA664B60}"/>
              </a:ext>
            </a:extLst>
          </p:cNvPr>
          <p:cNvSpPr/>
          <p:nvPr/>
        </p:nvSpPr>
        <p:spPr>
          <a:xfrm>
            <a:off x="187231" y="10044633"/>
            <a:ext cx="6886196"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DRAM Activations</a:t>
            </a:r>
          </a:p>
        </p:txBody>
      </p:sp>
      <p:sp>
        <p:nvSpPr>
          <p:cNvPr id="79" name="Oval 78">
            <a:extLst>
              <a:ext uri="{FF2B5EF4-FFF2-40B4-BE49-F238E27FC236}">
                <a16:creationId xmlns:a16="http://schemas.microsoft.com/office/drawing/2014/main" id="{68A23650-446A-8D06-44B7-76C49F7C81B7}"/>
              </a:ext>
            </a:extLst>
          </p:cNvPr>
          <p:cNvSpPr/>
          <p:nvPr/>
        </p:nvSpPr>
        <p:spPr>
          <a:xfrm>
            <a:off x="7095477" y="874457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1</a:t>
            </a:r>
          </a:p>
        </p:txBody>
      </p:sp>
      <p:cxnSp>
        <p:nvCxnSpPr>
          <p:cNvPr id="80" name="Straight Arrow Connector 79">
            <a:extLst>
              <a:ext uri="{FF2B5EF4-FFF2-40B4-BE49-F238E27FC236}">
                <a16:creationId xmlns:a16="http://schemas.microsoft.com/office/drawing/2014/main" id="{CF130871-3E3D-686C-1F9F-FB66483B03C2}"/>
              </a:ext>
            </a:extLst>
          </p:cNvPr>
          <p:cNvCxnSpPr>
            <a:cxnSpLocks/>
          </p:cNvCxnSpPr>
          <p:nvPr/>
        </p:nvCxnSpPr>
        <p:spPr>
          <a:xfrm>
            <a:off x="6129961" y="9734411"/>
            <a:ext cx="4808913" cy="3229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24B1D010-2E1B-306B-058D-2F3688D0CF37}"/>
              </a:ext>
            </a:extLst>
          </p:cNvPr>
          <p:cNvSpPr/>
          <p:nvPr/>
        </p:nvSpPr>
        <p:spPr>
          <a:xfrm>
            <a:off x="12305973" y="3938511"/>
            <a:ext cx="814230" cy="81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4</a:t>
            </a:r>
          </a:p>
        </p:txBody>
      </p:sp>
      <p:sp>
        <p:nvSpPr>
          <p:cNvPr id="84" name="TextBox 83">
            <a:extLst>
              <a:ext uri="{FF2B5EF4-FFF2-40B4-BE49-F238E27FC236}">
                <a16:creationId xmlns:a16="http://schemas.microsoft.com/office/drawing/2014/main" id="{7C5807D2-3A26-64CF-A5D1-0AEA4C80EB50}"/>
              </a:ext>
            </a:extLst>
          </p:cNvPr>
          <p:cNvSpPr txBox="1"/>
          <p:nvPr/>
        </p:nvSpPr>
        <p:spPr>
          <a:xfrm>
            <a:off x="12639063" y="15481488"/>
            <a:ext cx="2587567" cy="1366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Update</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Cntr</a:t>
            </a:r>
            <a:r>
              <a:rPr kumimoji="0" lang="en-US" sz="3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p>
        </p:txBody>
      </p:sp>
      <p:sp>
        <p:nvSpPr>
          <p:cNvPr id="85" name="Oval 84">
            <a:extLst>
              <a:ext uri="{FF2B5EF4-FFF2-40B4-BE49-F238E27FC236}">
                <a16:creationId xmlns:a16="http://schemas.microsoft.com/office/drawing/2014/main" id="{E1BF867E-0E5B-AD5A-22F1-9AE384F6E1A2}"/>
              </a:ext>
            </a:extLst>
          </p:cNvPr>
          <p:cNvSpPr/>
          <p:nvPr/>
        </p:nvSpPr>
        <p:spPr>
          <a:xfrm>
            <a:off x="11589693" y="15415619"/>
            <a:ext cx="814230" cy="81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a:t>
            </a:r>
          </a:p>
        </p:txBody>
      </p:sp>
      <p:grpSp>
        <p:nvGrpSpPr>
          <p:cNvPr id="87" name="Group 86">
            <a:extLst>
              <a:ext uri="{FF2B5EF4-FFF2-40B4-BE49-F238E27FC236}">
                <a16:creationId xmlns:a16="http://schemas.microsoft.com/office/drawing/2014/main" id="{DE48338C-2A74-589E-517D-CA85AC295017}"/>
              </a:ext>
            </a:extLst>
          </p:cNvPr>
          <p:cNvGrpSpPr/>
          <p:nvPr/>
        </p:nvGrpSpPr>
        <p:grpSpPr>
          <a:xfrm flipV="1">
            <a:off x="26492276" y="9403310"/>
            <a:ext cx="6589994" cy="1941716"/>
            <a:chOff x="25131061" y="3639199"/>
            <a:chExt cx="6589994" cy="1941716"/>
          </a:xfrm>
        </p:grpSpPr>
        <p:cxnSp>
          <p:nvCxnSpPr>
            <p:cNvPr id="35" name="Straight Arrow Connector 34">
              <a:extLst>
                <a:ext uri="{FF2B5EF4-FFF2-40B4-BE49-F238E27FC236}">
                  <a16:creationId xmlns:a16="http://schemas.microsoft.com/office/drawing/2014/main" id="{3D7252F4-A100-CEEC-93C7-D029DD317D99}"/>
                </a:ext>
              </a:extLst>
            </p:cNvPr>
            <p:cNvCxnSpPr>
              <a:cxnSpLocks/>
            </p:cNvCxnSpPr>
            <p:nvPr/>
          </p:nvCxnSpPr>
          <p:spPr>
            <a:xfrm>
              <a:off x="25131061" y="5580915"/>
              <a:ext cx="6589994"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9123386-9582-B9AC-6208-3AD29242ED5F}"/>
                </a:ext>
              </a:extLst>
            </p:cNvPr>
            <p:cNvSpPr/>
            <p:nvPr/>
          </p:nvSpPr>
          <p:spPr>
            <a:xfrm flipV="1">
              <a:off x="26161599" y="4435484"/>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5</a:t>
              </a:r>
            </a:p>
          </p:txBody>
        </p:sp>
        <p:sp>
          <p:nvSpPr>
            <p:cNvPr id="37" name="TextBox 36">
              <a:extLst>
                <a:ext uri="{FF2B5EF4-FFF2-40B4-BE49-F238E27FC236}">
                  <a16:creationId xmlns:a16="http://schemas.microsoft.com/office/drawing/2014/main" id="{9FB3CBED-C491-15D4-52C3-ADC12A7F102C}"/>
                </a:ext>
              </a:extLst>
            </p:cNvPr>
            <p:cNvSpPr txBox="1"/>
            <p:nvPr/>
          </p:nvSpPr>
          <p:spPr>
            <a:xfrm flipV="1">
              <a:off x="27224517" y="3639199"/>
              <a:ext cx="3509294" cy="18097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Mitigation</a:t>
              </a:r>
            </a:p>
            <a:p>
              <a:pPr algn="ctr">
                <a:lnSpc>
                  <a:spcPct val="90000"/>
                </a:lnSpc>
              </a:pPr>
              <a:r>
                <a:rPr lang="en-US" sz="5600" b="1" dirty="0">
                  <a:solidFill>
                    <a:schemeClr val="bg1"/>
                  </a:solidFill>
                  <a:latin typeface="Trebuchet MS" panose="020B0603020202020204" pitchFamily="34" charset="0"/>
                </a:rPr>
                <a:t>(MFU)</a:t>
              </a:r>
              <a:endParaRPr lang="en-US" sz="2400" b="1" dirty="0">
                <a:solidFill>
                  <a:schemeClr val="bg1"/>
                </a:solidFill>
                <a:latin typeface="Trebuchet MS" panose="020B0603020202020204" pitchFamily="34" charset="0"/>
              </a:endParaRPr>
            </a:p>
            <a:p>
              <a:pPr algn="ctr">
                <a:lnSpc>
                  <a:spcPct val="90000"/>
                </a:lnSpc>
              </a:pPr>
              <a:endParaRPr lang="en-US" sz="1200" b="1" dirty="0">
                <a:solidFill>
                  <a:schemeClr val="bg1"/>
                </a:solidFill>
                <a:latin typeface="Trebuchet MS" panose="020B0603020202020204" pitchFamily="34" charset="0"/>
              </a:endParaRPr>
            </a:p>
          </p:txBody>
        </p:sp>
      </p:grpSp>
      <p:sp>
        <p:nvSpPr>
          <p:cNvPr id="91" name="Rectangle: Rounded Corners 90">
            <a:extLst>
              <a:ext uri="{FF2B5EF4-FFF2-40B4-BE49-F238E27FC236}">
                <a16:creationId xmlns:a16="http://schemas.microsoft.com/office/drawing/2014/main" id="{3C523DE7-B3E5-1F83-5C0A-06AFDA473E3C}"/>
              </a:ext>
            </a:extLst>
          </p:cNvPr>
          <p:cNvSpPr/>
          <p:nvPr/>
        </p:nvSpPr>
        <p:spPr>
          <a:xfrm>
            <a:off x="1492204" y="17586307"/>
            <a:ext cx="34467260" cy="2664132"/>
          </a:xfrm>
          <a:prstGeom prst="round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800" b="1" u="sng" dirty="0">
                <a:solidFill>
                  <a:srgbClr val="FF0000"/>
                </a:solidFill>
              </a:rPr>
              <a:t>PROBLEM:</a:t>
            </a:r>
            <a:r>
              <a:rPr lang="en-US" sz="6800" b="1" dirty="0">
                <a:solidFill>
                  <a:srgbClr val="FF0000"/>
                </a:solidFill>
              </a:rPr>
              <a:t>  Existing Tracker Management Policies Are Access Pattern Dependent</a:t>
            </a:r>
          </a:p>
          <a:p>
            <a:pPr algn="ctr"/>
            <a:r>
              <a:rPr lang="en-US" sz="6000" b="1" i="1" dirty="0">
                <a:solidFill>
                  <a:srgbClr val="FF0000"/>
                </a:solidFill>
              </a:rPr>
              <a:t>Carefully Crafted Access Patterns Can </a:t>
            </a:r>
            <a:r>
              <a:rPr lang="en-US" sz="6000" b="1" i="1" u="sng" dirty="0">
                <a:solidFill>
                  <a:srgbClr val="FF0000"/>
                </a:solidFill>
              </a:rPr>
              <a:t>DEFEAT</a:t>
            </a:r>
            <a:r>
              <a:rPr lang="en-US" sz="6000" b="1" i="1" dirty="0">
                <a:solidFill>
                  <a:srgbClr val="FF0000"/>
                </a:solidFill>
              </a:rPr>
              <a:t> the Tracker!!</a:t>
            </a:r>
          </a:p>
        </p:txBody>
      </p:sp>
      <p:sp>
        <p:nvSpPr>
          <p:cNvPr id="4" name="Thought Bubble: Cloud 3">
            <a:extLst>
              <a:ext uri="{FF2B5EF4-FFF2-40B4-BE49-F238E27FC236}">
                <a16:creationId xmlns:a16="http://schemas.microsoft.com/office/drawing/2014/main" id="{3BDBA278-5EB5-017D-5E0F-2784E773D714}"/>
              </a:ext>
            </a:extLst>
          </p:cNvPr>
          <p:cNvSpPr/>
          <p:nvPr/>
        </p:nvSpPr>
        <p:spPr>
          <a:xfrm>
            <a:off x="621131" y="11204898"/>
            <a:ext cx="9481325" cy="3058898"/>
          </a:xfrm>
          <a:prstGeom prst="cloudCallout">
            <a:avLst>
              <a:gd name="adj1" fmla="val 33569"/>
              <a:gd name="adj2" fmla="val -84452"/>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All DRAM activations consult the tracker</a:t>
            </a:r>
          </a:p>
        </p:txBody>
      </p:sp>
      <p:sp>
        <p:nvSpPr>
          <p:cNvPr id="5" name="Thought Bubble: Cloud 4">
            <a:extLst>
              <a:ext uri="{FF2B5EF4-FFF2-40B4-BE49-F238E27FC236}">
                <a16:creationId xmlns:a16="http://schemas.microsoft.com/office/drawing/2014/main" id="{9BA37CFF-3875-103A-E5D3-EE6F7F0C4DED}"/>
              </a:ext>
            </a:extLst>
          </p:cNvPr>
          <p:cNvSpPr/>
          <p:nvPr/>
        </p:nvSpPr>
        <p:spPr>
          <a:xfrm>
            <a:off x="541541" y="3352347"/>
            <a:ext cx="9560920" cy="3347176"/>
          </a:xfrm>
          <a:prstGeom prst="cloudCallout">
            <a:avLst>
              <a:gd name="adj1" fmla="val 63042"/>
              <a:gd name="adj2" fmla="val -22565"/>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Frequency counter initialized to zero on insertions</a:t>
            </a:r>
          </a:p>
        </p:txBody>
      </p:sp>
      <p:sp>
        <p:nvSpPr>
          <p:cNvPr id="6" name="Thought Bubble: Cloud 5">
            <a:extLst>
              <a:ext uri="{FF2B5EF4-FFF2-40B4-BE49-F238E27FC236}">
                <a16:creationId xmlns:a16="http://schemas.microsoft.com/office/drawing/2014/main" id="{7FDA6F31-5D09-12C2-DA55-5A70E6E87A4B}"/>
              </a:ext>
            </a:extLst>
          </p:cNvPr>
          <p:cNvSpPr/>
          <p:nvPr/>
        </p:nvSpPr>
        <p:spPr>
          <a:xfrm>
            <a:off x="504017" y="14364748"/>
            <a:ext cx="9125438" cy="2959616"/>
          </a:xfrm>
          <a:prstGeom prst="cloudCallout">
            <a:avLst>
              <a:gd name="adj1" fmla="val 64790"/>
              <a:gd name="adj2" fmla="val -6095"/>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Frequency counter is incremented on hits</a:t>
            </a:r>
          </a:p>
        </p:txBody>
      </p:sp>
      <p:sp>
        <p:nvSpPr>
          <p:cNvPr id="7" name="Thought Bubble: Cloud 6">
            <a:extLst>
              <a:ext uri="{FF2B5EF4-FFF2-40B4-BE49-F238E27FC236}">
                <a16:creationId xmlns:a16="http://schemas.microsoft.com/office/drawing/2014/main" id="{C6634E32-2CFA-976D-CE30-EF15355B4377}"/>
              </a:ext>
            </a:extLst>
          </p:cNvPr>
          <p:cNvSpPr/>
          <p:nvPr/>
        </p:nvSpPr>
        <p:spPr>
          <a:xfrm>
            <a:off x="23281874" y="13959525"/>
            <a:ext cx="11078457" cy="2902132"/>
          </a:xfrm>
          <a:prstGeom prst="cloudCallout">
            <a:avLst>
              <a:gd name="adj1" fmla="val -51202"/>
              <a:gd name="adj2" fmla="val -38606"/>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LFU Tracker-entry selected for replacement</a:t>
            </a:r>
          </a:p>
        </p:txBody>
      </p:sp>
      <p:sp>
        <p:nvSpPr>
          <p:cNvPr id="8" name="Thought Bubble: Cloud 7">
            <a:extLst>
              <a:ext uri="{FF2B5EF4-FFF2-40B4-BE49-F238E27FC236}">
                <a16:creationId xmlns:a16="http://schemas.microsoft.com/office/drawing/2014/main" id="{A46D6494-EC95-4CE9-A0F5-AA6420C4C6B2}"/>
              </a:ext>
            </a:extLst>
          </p:cNvPr>
          <p:cNvSpPr/>
          <p:nvPr/>
        </p:nvSpPr>
        <p:spPr>
          <a:xfrm>
            <a:off x="26492276" y="4121974"/>
            <a:ext cx="10041503" cy="3724622"/>
          </a:xfrm>
          <a:prstGeom prst="cloudCallout">
            <a:avLst>
              <a:gd name="adj1" fmla="val -31452"/>
              <a:gd name="adj2" fmla="val 78809"/>
            </a:avLst>
          </a:prstGeom>
          <a:solidFill>
            <a:schemeClr val="tx1">
              <a:lumMod val="8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800" dirty="0">
                <a:solidFill>
                  <a:schemeClr val="bg1"/>
                </a:solidFill>
              </a:rPr>
              <a:t>MFU Tracker-entry is selected for mitigation (and invalidated)</a:t>
            </a:r>
          </a:p>
        </p:txBody>
      </p:sp>
    </p:spTree>
    <p:extLst>
      <p:ext uri="{BB962C8B-B14F-4D97-AF65-F5344CB8AC3E}">
        <p14:creationId xmlns:p14="http://schemas.microsoft.com/office/powerpoint/2010/main" val="1654688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Taxonomy of Existing In-DRAM Tracker Management</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grpSp>
        <p:nvGrpSpPr>
          <p:cNvPr id="49" name="Group 48">
            <a:extLst>
              <a:ext uri="{FF2B5EF4-FFF2-40B4-BE49-F238E27FC236}">
                <a16:creationId xmlns:a16="http://schemas.microsoft.com/office/drawing/2014/main" id="{7848C8C3-684F-2A95-6B76-0D531EEB02FA}"/>
              </a:ext>
            </a:extLst>
          </p:cNvPr>
          <p:cNvGrpSpPr/>
          <p:nvPr/>
        </p:nvGrpSpPr>
        <p:grpSpPr>
          <a:xfrm rot="5400000" flipH="1">
            <a:off x="17055043" y="3352557"/>
            <a:ext cx="6094612" cy="12710660"/>
            <a:chOff x="18694033" y="4389120"/>
            <a:chExt cx="6094612" cy="12710660"/>
          </a:xfrm>
        </p:grpSpPr>
        <p:sp>
          <p:nvSpPr>
            <p:cNvPr id="13" name="Rectangle 12">
              <a:extLst>
                <a:ext uri="{FF2B5EF4-FFF2-40B4-BE49-F238E27FC236}">
                  <a16:creationId xmlns:a16="http://schemas.microsoft.com/office/drawing/2014/main" id="{7A4089BE-626E-B76D-9CD6-5E56EB056264}"/>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4" name="Rectangle 13">
              <a:extLst>
                <a:ext uri="{FF2B5EF4-FFF2-40B4-BE49-F238E27FC236}">
                  <a16:creationId xmlns:a16="http://schemas.microsoft.com/office/drawing/2014/main" id="{E8772A87-1846-428E-2BEE-BF6AE30DAF42}"/>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C7AEC38B-E7F2-ADCF-5FEE-1A7E96E859A9}"/>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B126431C-1CB0-5E23-326B-8D74FB140783}"/>
                </a:ext>
              </a:extLst>
            </p:cNvPr>
            <p:cNvSpPr/>
            <p:nvPr/>
          </p:nvSpPr>
          <p:spPr>
            <a:xfrm>
              <a:off x="18694033" y="14720020"/>
              <a:ext cx="6055670" cy="794418"/>
            </a:xfrm>
            <a:prstGeom prst="rect">
              <a:avLst/>
            </a:prstGeom>
            <a:solidFill>
              <a:srgbClr val="FAC2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 [ </a:t>
              </a:r>
              <a:r>
                <a:rPr lang="en-US" sz="4000" dirty="0" err="1">
                  <a:solidFill>
                    <a:schemeClr val="bg1"/>
                  </a:solidFill>
                </a:rPr>
                <a:t>RowAddress</a:t>
              </a:r>
              <a:r>
                <a:rPr lang="en-US" sz="4000" dirty="0">
                  <a:solidFill>
                    <a:schemeClr val="bg1"/>
                  </a:solidFill>
                </a:rPr>
                <a:t>, &lt;state&gt; ]</a:t>
              </a:r>
            </a:p>
          </p:txBody>
        </p:sp>
        <p:sp>
          <p:nvSpPr>
            <p:cNvPr id="17" name="Rectangle 16">
              <a:extLst>
                <a:ext uri="{FF2B5EF4-FFF2-40B4-BE49-F238E27FC236}">
                  <a16:creationId xmlns:a16="http://schemas.microsoft.com/office/drawing/2014/main" id="{7520B01F-4FDF-A919-7BC8-0098236D7F87}"/>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37B4E6D0-AEEA-061B-19DF-AC16D7E27F9D}"/>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5B4BAAC9-F9B5-D1C4-CD17-0C4E3053E6E5}"/>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10D84283-968D-8F30-23DC-B598441DC936}"/>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82B8F6A6-A8A3-9BDD-DBF8-A57BBA821AEA}"/>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B346294B-6DFC-C457-FEF7-0FE265AD0D00}"/>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2810B61E-F311-348F-9B7B-372FF716615A}"/>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7E531302-A5AD-8CFF-0EF3-40BCD617463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1665FBC2-562C-91D5-9463-A87EDF977001}"/>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1D274F12-E308-F4AB-8403-1EC60DC7D2AC}"/>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9A0EF69F-0E8D-7515-A6B8-629C057DFAD1}"/>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DF71763B-D713-458A-9A17-0D4EB89B94D1}"/>
                </a:ext>
              </a:extLst>
            </p:cNvPr>
            <p:cNvSpPr/>
            <p:nvPr/>
          </p:nvSpPr>
          <p:spPr>
            <a:xfrm>
              <a:off x="18732975" y="4389130"/>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1" name="TextBox 40">
              <a:extLst>
                <a:ext uri="{FF2B5EF4-FFF2-40B4-BE49-F238E27FC236}">
                  <a16:creationId xmlns:a16="http://schemas.microsoft.com/office/drawing/2014/main" id="{6A53BAAA-0BD5-293E-EF19-CE45B00652F4}"/>
                </a:ext>
              </a:extLst>
            </p:cNvPr>
            <p:cNvSpPr txBox="1"/>
            <p:nvPr/>
          </p:nvSpPr>
          <p:spPr>
            <a:xfrm rot="5400000">
              <a:off x="16677948" y="8560742"/>
              <a:ext cx="9012185" cy="2308324"/>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Tracking Structure</a:t>
              </a:r>
              <a:endParaRPr lang="en-US" sz="7200" dirty="0"/>
            </a:p>
          </p:txBody>
        </p:sp>
      </p:grpSp>
      <p:sp>
        <p:nvSpPr>
          <p:cNvPr id="77" name="Rectangle: Rounded Corners 76">
            <a:extLst>
              <a:ext uri="{FF2B5EF4-FFF2-40B4-BE49-F238E27FC236}">
                <a16:creationId xmlns:a16="http://schemas.microsoft.com/office/drawing/2014/main" id="{C6162EA1-672C-55A9-74AE-A76399B00C78}"/>
              </a:ext>
            </a:extLst>
          </p:cNvPr>
          <p:cNvSpPr/>
          <p:nvPr/>
        </p:nvSpPr>
        <p:spPr>
          <a:xfrm>
            <a:off x="187231" y="9069849"/>
            <a:ext cx="6260178"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 f, e, d, c, b, a</a:t>
            </a:r>
          </a:p>
        </p:txBody>
      </p:sp>
      <p:sp>
        <p:nvSpPr>
          <p:cNvPr id="78" name="Rectangle: Rounded Corners 77">
            <a:extLst>
              <a:ext uri="{FF2B5EF4-FFF2-40B4-BE49-F238E27FC236}">
                <a16:creationId xmlns:a16="http://schemas.microsoft.com/office/drawing/2014/main" id="{DEE8E271-FB21-E60F-AD1E-D3CADA664B60}"/>
              </a:ext>
            </a:extLst>
          </p:cNvPr>
          <p:cNvSpPr/>
          <p:nvPr/>
        </p:nvSpPr>
        <p:spPr>
          <a:xfrm>
            <a:off x="187231" y="10044633"/>
            <a:ext cx="6886196"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DRAM Activations</a:t>
            </a:r>
          </a:p>
        </p:txBody>
      </p:sp>
      <p:grpSp>
        <p:nvGrpSpPr>
          <p:cNvPr id="30" name="Group 29">
            <a:extLst>
              <a:ext uri="{FF2B5EF4-FFF2-40B4-BE49-F238E27FC236}">
                <a16:creationId xmlns:a16="http://schemas.microsoft.com/office/drawing/2014/main" id="{8ACE2F8C-94EB-79AB-C934-0A84DC38DDAC}"/>
              </a:ext>
            </a:extLst>
          </p:cNvPr>
          <p:cNvGrpSpPr/>
          <p:nvPr/>
        </p:nvGrpSpPr>
        <p:grpSpPr>
          <a:xfrm>
            <a:off x="10938874" y="3942749"/>
            <a:ext cx="6710150" cy="2710413"/>
            <a:chOff x="10938874" y="3942749"/>
            <a:chExt cx="6710150" cy="2710413"/>
          </a:xfrm>
        </p:grpSpPr>
        <p:cxnSp>
          <p:nvCxnSpPr>
            <p:cNvPr id="43" name="Straight Arrow Connector 42">
              <a:extLst>
                <a:ext uri="{FF2B5EF4-FFF2-40B4-BE49-F238E27FC236}">
                  <a16:creationId xmlns:a16="http://schemas.microsoft.com/office/drawing/2014/main" id="{799558AF-8C94-6E18-6F2E-F33FFB2A58D8}"/>
                </a:ext>
              </a:extLst>
            </p:cNvPr>
            <p:cNvCxnSpPr>
              <a:cxnSpLocks/>
            </p:cNvCxnSpPr>
            <p:nvPr/>
          </p:nvCxnSpPr>
          <p:spPr>
            <a:xfrm>
              <a:off x="10938874" y="4986054"/>
              <a:ext cx="4773270"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2F33831-6F44-042F-6006-76040537A7AF}"/>
                </a:ext>
              </a:extLst>
            </p:cNvPr>
            <p:cNvSpPr txBox="1"/>
            <p:nvPr/>
          </p:nvSpPr>
          <p:spPr>
            <a:xfrm>
              <a:off x="12294673" y="3942749"/>
              <a:ext cx="5354351" cy="10895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Insertion Policy</a:t>
              </a:r>
            </a:p>
            <a:p>
              <a:pPr algn="ctr">
                <a:lnSpc>
                  <a:spcPct val="90000"/>
                </a:lnSpc>
              </a:pPr>
              <a:endParaRPr lang="en-US" sz="1600" b="1" dirty="0">
                <a:solidFill>
                  <a:schemeClr val="bg1"/>
                </a:solidFill>
                <a:latin typeface="Trebuchet MS" panose="020B0603020202020204" pitchFamily="34" charset="0"/>
              </a:endParaRPr>
            </a:p>
          </p:txBody>
        </p:sp>
        <p:cxnSp>
          <p:nvCxnSpPr>
            <p:cNvPr id="70" name="Straight Arrow Connector 69">
              <a:extLst>
                <a:ext uri="{FF2B5EF4-FFF2-40B4-BE49-F238E27FC236}">
                  <a16:creationId xmlns:a16="http://schemas.microsoft.com/office/drawing/2014/main" id="{02AB94D9-0F31-14CA-C5FB-802BEA366F44}"/>
                </a:ext>
              </a:extLst>
            </p:cNvPr>
            <p:cNvCxnSpPr>
              <a:cxnSpLocks/>
            </p:cNvCxnSpPr>
            <p:nvPr/>
          </p:nvCxnSpPr>
          <p:spPr>
            <a:xfrm>
              <a:off x="15737952" y="4953005"/>
              <a:ext cx="0" cy="1700157"/>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4492854-D718-7A1D-CFBD-40CB50BFD443}"/>
              </a:ext>
            </a:extLst>
          </p:cNvPr>
          <p:cNvGrpSpPr/>
          <p:nvPr/>
        </p:nvGrpSpPr>
        <p:grpSpPr>
          <a:xfrm>
            <a:off x="6129961" y="8725385"/>
            <a:ext cx="5592987" cy="1041321"/>
            <a:chOff x="6129961" y="8725385"/>
            <a:chExt cx="5592987" cy="1041321"/>
          </a:xfrm>
        </p:grpSpPr>
        <p:sp>
          <p:nvSpPr>
            <p:cNvPr id="76" name="TextBox 75">
              <a:extLst>
                <a:ext uri="{FF2B5EF4-FFF2-40B4-BE49-F238E27FC236}">
                  <a16:creationId xmlns:a16="http://schemas.microsoft.com/office/drawing/2014/main" id="{68C515B1-6035-3A29-080A-D4A10A4709D1}"/>
                </a:ext>
              </a:extLst>
            </p:cNvPr>
            <p:cNvSpPr txBox="1"/>
            <p:nvPr/>
          </p:nvSpPr>
          <p:spPr>
            <a:xfrm>
              <a:off x="6902398" y="8725385"/>
              <a:ext cx="4820550"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Lookup Policy</a:t>
              </a:r>
            </a:p>
          </p:txBody>
        </p:sp>
        <p:cxnSp>
          <p:nvCxnSpPr>
            <p:cNvPr id="80" name="Straight Arrow Connector 79">
              <a:extLst>
                <a:ext uri="{FF2B5EF4-FFF2-40B4-BE49-F238E27FC236}">
                  <a16:creationId xmlns:a16="http://schemas.microsoft.com/office/drawing/2014/main" id="{CF130871-3E3D-686C-1F9F-FB66483B03C2}"/>
                </a:ext>
              </a:extLst>
            </p:cNvPr>
            <p:cNvCxnSpPr>
              <a:cxnSpLocks/>
            </p:cNvCxnSpPr>
            <p:nvPr/>
          </p:nvCxnSpPr>
          <p:spPr>
            <a:xfrm>
              <a:off x="6129961" y="9734411"/>
              <a:ext cx="4808913" cy="32295"/>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89E87F7-55D1-11AA-B8DB-75761EECDE5E}"/>
              </a:ext>
            </a:extLst>
          </p:cNvPr>
          <p:cNvGrpSpPr/>
          <p:nvPr/>
        </p:nvGrpSpPr>
        <p:grpSpPr>
          <a:xfrm>
            <a:off x="11038622" y="12841697"/>
            <a:ext cx="5296053" cy="3436824"/>
            <a:chOff x="11038622" y="12841697"/>
            <a:chExt cx="5296053" cy="3436824"/>
          </a:xfrm>
        </p:grpSpPr>
        <p:grpSp>
          <p:nvGrpSpPr>
            <p:cNvPr id="65" name="Group 64">
              <a:extLst>
                <a:ext uri="{FF2B5EF4-FFF2-40B4-BE49-F238E27FC236}">
                  <a16:creationId xmlns:a16="http://schemas.microsoft.com/office/drawing/2014/main" id="{2022F3F5-EE6B-CEC3-DAA0-0C34D6A8D2F9}"/>
                </a:ext>
              </a:extLst>
            </p:cNvPr>
            <p:cNvGrpSpPr/>
            <p:nvPr/>
          </p:nvGrpSpPr>
          <p:grpSpPr>
            <a:xfrm>
              <a:off x="11038622" y="12841697"/>
              <a:ext cx="5296053" cy="2460999"/>
              <a:chOff x="11752810" y="13405203"/>
              <a:chExt cx="7049047" cy="4359810"/>
            </a:xfrm>
          </p:grpSpPr>
          <p:cxnSp>
            <p:nvCxnSpPr>
              <p:cNvPr id="51" name="Straight Arrow Connector 50">
                <a:extLst>
                  <a:ext uri="{FF2B5EF4-FFF2-40B4-BE49-F238E27FC236}">
                    <a16:creationId xmlns:a16="http://schemas.microsoft.com/office/drawing/2014/main" id="{18974257-63F8-0273-A9EE-4BF334A9297A}"/>
                  </a:ext>
                </a:extLst>
              </p:cNvPr>
              <p:cNvCxnSpPr>
                <a:cxnSpLocks/>
              </p:cNvCxnSpPr>
              <p:nvPr/>
            </p:nvCxnSpPr>
            <p:spPr>
              <a:xfrm>
                <a:off x="11752810" y="17645244"/>
                <a:ext cx="6220459" cy="4177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a16="http://schemas.microsoft.com/office/drawing/2014/main" id="{CB77F5E3-67D0-E45C-6F6E-AB60609BF527}"/>
                  </a:ext>
                </a:extLst>
              </p:cNvPr>
              <p:cNvSpPr/>
              <p:nvPr/>
            </p:nvSpPr>
            <p:spPr>
              <a:xfrm rot="16200000" flipH="1">
                <a:off x="16624098" y="13925782"/>
                <a:ext cx="2698338" cy="1657180"/>
              </a:xfrm>
              <a:prstGeom prst="arc">
                <a:avLst>
                  <a:gd name="adj1" fmla="val 11451771"/>
                  <a:gd name="adj2" fmla="val 9481308"/>
                </a:avLst>
              </a:prstGeom>
              <a:noFill/>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p>
            </p:txBody>
          </p:sp>
          <p:cxnSp>
            <p:nvCxnSpPr>
              <p:cNvPr id="54" name="Straight Arrow Connector 53">
                <a:extLst>
                  <a:ext uri="{FF2B5EF4-FFF2-40B4-BE49-F238E27FC236}">
                    <a16:creationId xmlns:a16="http://schemas.microsoft.com/office/drawing/2014/main" id="{FA5EA894-3739-05DA-CDB8-C3895808F3CA}"/>
                  </a:ext>
                </a:extLst>
              </p:cNvPr>
              <p:cNvCxnSpPr>
                <a:cxnSpLocks/>
              </p:cNvCxnSpPr>
              <p:nvPr/>
            </p:nvCxnSpPr>
            <p:spPr>
              <a:xfrm rot="5400000" flipH="1">
                <a:off x="17142532" y="16934276"/>
                <a:ext cx="1661474"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7C5807D2-3A26-64CF-A5D1-0AEA4C80EB50}"/>
                </a:ext>
              </a:extLst>
            </p:cNvPr>
            <p:cNvSpPr txBox="1"/>
            <p:nvPr/>
          </p:nvSpPr>
          <p:spPr>
            <a:xfrm>
              <a:off x="11545016" y="15410591"/>
              <a:ext cx="4775666"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Update Policy</a:t>
              </a:r>
            </a:p>
          </p:txBody>
        </p:sp>
      </p:grpSp>
      <p:grpSp>
        <p:nvGrpSpPr>
          <p:cNvPr id="57" name="Group 56">
            <a:extLst>
              <a:ext uri="{FF2B5EF4-FFF2-40B4-BE49-F238E27FC236}">
                <a16:creationId xmlns:a16="http://schemas.microsoft.com/office/drawing/2014/main" id="{4B8DB078-9866-9E3D-ADAA-D518C24F80E9}"/>
              </a:ext>
            </a:extLst>
          </p:cNvPr>
          <p:cNvGrpSpPr/>
          <p:nvPr/>
        </p:nvGrpSpPr>
        <p:grpSpPr>
          <a:xfrm>
            <a:off x="18988442" y="12764701"/>
            <a:ext cx="5338910" cy="2794801"/>
            <a:chOff x="18921639" y="12782286"/>
            <a:chExt cx="5101335" cy="2794801"/>
          </a:xfrm>
        </p:grpSpPr>
        <p:sp>
          <p:nvSpPr>
            <p:cNvPr id="34" name="TextBox 33">
              <a:extLst>
                <a:ext uri="{FF2B5EF4-FFF2-40B4-BE49-F238E27FC236}">
                  <a16:creationId xmlns:a16="http://schemas.microsoft.com/office/drawing/2014/main" id="{2CE0692C-F486-FF46-8A7F-AC7DD8222D5F}"/>
                </a:ext>
              </a:extLst>
            </p:cNvPr>
            <p:cNvSpPr txBox="1"/>
            <p:nvPr/>
          </p:nvSpPr>
          <p:spPr>
            <a:xfrm>
              <a:off x="19155016" y="13539509"/>
              <a:ext cx="4867958"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Eviction Policy</a:t>
              </a:r>
            </a:p>
          </p:txBody>
        </p:sp>
        <p:cxnSp>
          <p:nvCxnSpPr>
            <p:cNvPr id="38" name="Straight Arrow Connector 37">
              <a:extLst>
                <a:ext uri="{FF2B5EF4-FFF2-40B4-BE49-F238E27FC236}">
                  <a16:creationId xmlns:a16="http://schemas.microsoft.com/office/drawing/2014/main" id="{F16B7CA4-F29E-7D65-02C6-F9376BE797C1}"/>
                </a:ext>
              </a:extLst>
            </p:cNvPr>
            <p:cNvCxnSpPr>
              <a:cxnSpLocks/>
            </p:cNvCxnSpPr>
            <p:nvPr/>
          </p:nvCxnSpPr>
          <p:spPr>
            <a:xfrm rot="5400000">
              <a:off x="17524238" y="14179687"/>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E48338C-2A74-589E-517D-CA85AC295017}"/>
              </a:ext>
            </a:extLst>
          </p:cNvPr>
          <p:cNvGrpSpPr/>
          <p:nvPr/>
        </p:nvGrpSpPr>
        <p:grpSpPr>
          <a:xfrm flipV="1">
            <a:off x="26492276" y="9403310"/>
            <a:ext cx="6696802" cy="1260759"/>
            <a:chOff x="25131061" y="4320156"/>
            <a:chExt cx="6696802" cy="1260759"/>
          </a:xfrm>
        </p:grpSpPr>
        <p:cxnSp>
          <p:nvCxnSpPr>
            <p:cNvPr id="35" name="Straight Arrow Connector 34">
              <a:extLst>
                <a:ext uri="{FF2B5EF4-FFF2-40B4-BE49-F238E27FC236}">
                  <a16:creationId xmlns:a16="http://schemas.microsoft.com/office/drawing/2014/main" id="{3D7252F4-A100-CEEC-93C7-D029DD317D99}"/>
                </a:ext>
              </a:extLst>
            </p:cNvPr>
            <p:cNvCxnSpPr>
              <a:cxnSpLocks/>
            </p:cNvCxnSpPr>
            <p:nvPr/>
          </p:nvCxnSpPr>
          <p:spPr>
            <a:xfrm>
              <a:off x="25131061" y="5580915"/>
              <a:ext cx="6589994"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FB3CBED-C491-15D4-52C3-ADC12A7F102C}"/>
                </a:ext>
              </a:extLst>
            </p:cNvPr>
            <p:cNvSpPr txBox="1"/>
            <p:nvPr/>
          </p:nvSpPr>
          <p:spPr>
            <a:xfrm flipV="1">
              <a:off x="26130469" y="4320156"/>
              <a:ext cx="5697394" cy="10341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Mitigation Policy</a:t>
              </a:r>
              <a:endParaRPr lang="en-US" sz="2400" b="1" dirty="0">
                <a:solidFill>
                  <a:schemeClr val="bg1"/>
                </a:solidFill>
                <a:latin typeface="Trebuchet MS" panose="020B0603020202020204" pitchFamily="34" charset="0"/>
              </a:endParaRPr>
            </a:p>
            <a:p>
              <a:pPr algn="ctr">
                <a:lnSpc>
                  <a:spcPct val="90000"/>
                </a:lnSpc>
              </a:pPr>
              <a:endParaRPr lang="en-US" sz="1200" b="1" dirty="0">
                <a:solidFill>
                  <a:schemeClr val="bg1"/>
                </a:solidFill>
                <a:latin typeface="Trebuchet MS" panose="020B0603020202020204" pitchFamily="34" charset="0"/>
              </a:endParaRPr>
            </a:p>
          </p:txBody>
        </p:sp>
      </p:grpSp>
    </p:spTree>
    <p:extLst>
      <p:ext uri="{BB962C8B-B14F-4D97-AF65-F5344CB8AC3E}">
        <p14:creationId xmlns:p14="http://schemas.microsoft.com/office/powerpoint/2010/main" val="4106919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D03E-B73A-1142-A00A-CF3844EAB869}"/>
              </a:ext>
            </a:extLst>
          </p:cNvPr>
          <p:cNvSpPr>
            <a:spLocks noGrp="1"/>
          </p:cNvSpPr>
          <p:nvPr>
            <p:ph type="title"/>
          </p:nvPr>
        </p:nvSpPr>
        <p:spPr>
          <a:xfrm>
            <a:off x="937260" y="0"/>
            <a:ext cx="34701480" cy="2514601"/>
          </a:xfrm>
        </p:spPr>
        <p:txBody>
          <a:bodyPr>
            <a:normAutofit/>
          </a:bodyPr>
          <a:lstStyle/>
          <a:p>
            <a:r>
              <a:rPr lang="en-US" sz="8800" dirty="0"/>
              <a:t>Two Part Solution:  Track Aggressors &amp; Mitigate Victims</a:t>
            </a:r>
          </a:p>
        </p:txBody>
      </p:sp>
      <p:sp>
        <p:nvSpPr>
          <p:cNvPr id="6" name="Text Placeholder 5">
            <a:extLst>
              <a:ext uri="{FF2B5EF4-FFF2-40B4-BE49-F238E27FC236}">
                <a16:creationId xmlns:a16="http://schemas.microsoft.com/office/drawing/2014/main" id="{7F7EE157-C9CF-0777-DD6F-C9BC9863FB9C}"/>
              </a:ext>
            </a:extLst>
          </p:cNvPr>
          <p:cNvSpPr>
            <a:spLocks noGrp="1"/>
          </p:cNvSpPr>
          <p:nvPr>
            <p:ph type="body" sz="quarter" idx="10"/>
          </p:nvPr>
        </p:nvSpPr>
        <p:spPr/>
        <p:txBody>
          <a:bodyPr/>
          <a:lstStyle/>
          <a:p>
            <a:endParaRPr lang="en-US" dirty="0">
              <a:solidFill>
                <a:schemeClr val="bg1"/>
              </a:solidFill>
            </a:endParaRPr>
          </a:p>
        </p:txBody>
      </p:sp>
      <p:sp>
        <p:nvSpPr>
          <p:cNvPr id="4" name="Slide Number Placeholder 3">
            <a:extLst>
              <a:ext uri="{FF2B5EF4-FFF2-40B4-BE49-F238E27FC236}">
                <a16:creationId xmlns:a16="http://schemas.microsoft.com/office/drawing/2014/main" id="{D9750E46-4034-FF40-86D6-39A22AF919D4}"/>
              </a:ext>
            </a:extLst>
          </p:cNvPr>
          <p:cNvSpPr>
            <a:spLocks noGrp="1"/>
          </p:cNvSpPr>
          <p:nvPr>
            <p:ph type="sldNum" sz="quarter" idx="4294967295"/>
          </p:nvPr>
        </p:nvSpPr>
        <p:spPr>
          <a:xfrm>
            <a:off x="0" y="0"/>
            <a:ext cx="0" cy="0"/>
          </a:xfrm>
        </p:spPr>
        <p:txBody>
          <a:bodyPr/>
          <a:lstStyle/>
          <a:p>
            <a:fld id="{CD7065C7-4A24-D642-9F9E-1F3494B16E89}" type="slidenum">
              <a:rPr lang="en-US" smtClean="0">
                <a:solidFill>
                  <a:schemeClr val="bg1"/>
                </a:solidFill>
              </a:rPr>
              <a:pPr/>
              <a:t>3</a:t>
            </a:fld>
            <a:endParaRPr lang="en-US" dirty="0">
              <a:solidFill>
                <a:schemeClr val="bg1"/>
              </a:solidFill>
            </a:endParaRPr>
          </a:p>
        </p:txBody>
      </p:sp>
      <p:grpSp>
        <p:nvGrpSpPr>
          <p:cNvPr id="53" name="Group 52">
            <a:extLst>
              <a:ext uri="{FF2B5EF4-FFF2-40B4-BE49-F238E27FC236}">
                <a16:creationId xmlns:a16="http://schemas.microsoft.com/office/drawing/2014/main" id="{99ADAE7C-21F3-4C45-A4B5-DE1E756F1485}"/>
              </a:ext>
            </a:extLst>
          </p:cNvPr>
          <p:cNvGrpSpPr/>
          <p:nvPr/>
        </p:nvGrpSpPr>
        <p:grpSpPr>
          <a:xfrm>
            <a:off x="827539" y="4360688"/>
            <a:ext cx="13708368" cy="1200330"/>
            <a:chOff x="-507843" y="3660189"/>
            <a:chExt cx="4569456" cy="400110"/>
          </a:xfrm>
        </p:grpSpPr>
        <p:sp>
          <p:nvSpPr>
            <p:cNvPr id="32" name="TextBox 31">
              <a:extLst>
                <a:ext uri="{FF2B5EF4-FFF2-40B4-BE49-F238E27FC236}">
                  <a16:creationId xmlns:a16="http://schemas.microsoft.com/office/drawing/2014/main" id="{0CB09AB6-EEBE-BA4D-83E8-B861AB6D5124}"/>
                </a:ext>
              </a:extLst>
            </p:cNvPr>
            <p:cNvSpPr txBox="1"/>
            <p:nvPr/>
          </p:nvSpPr>
          <p:spPr>
            <a:xfrm>
              <a:off x="-234431" y="3660189"/>
              <a:ext cx="4296044" cy="400110"/>
            </a:xfrm>
            <a:prstGeom prst="rect">
              <a:avLst/>
            </a:prstGeom>
            <a:noFill/>
          </p:spPr>
          <p:txBody>
            <a:bodyPr wrap="square" rtlCol="0">
              <a:spAutoFit/>
            </a:bodyPr>
            <a:lstStyle/>
            <a:p>
              <a:pPr algn="ctr"/>
              <a:r>
                <a:rPr lang="en-US" sz="7200" b="1" dirty="0">
                  <a:solidFill>
                    <a:schemeClr val="bg1"/>
                  </a:solidFill>
                </a:rPr>
                <a:t>Track Aggressor Rows</a:t>
              </a:r>
            </a:p>
          </p:txBody>
        </p:sp>
        <p:sp>
          <p:nvSpPr>
            <p:cNvPr id="34" name="Oval 33">
              <a:extLst>
                <a:ext uri="{FF2B5EF4-FFF2-40B4-BE49-F238E27FC236}">
                  <a16:creationId xmlns:a16="http://schemas.microsoft.com/office/drawing/2014/main" id="{82C71CF4-5B7E-5347-BE16-950981C438D6}"/>
                </a:ext>
              </a:extLst>
            </p:cNvPr>
            <p:cNvSpPr/>
            <p:nvPr/>
          </p:nvSpPr>
          <p:spPr>
            <a:xfrm>
              <a:off x="-507843" y="3668980"/>
              <a:ext cx="366717" cy="368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1</a:t>
              </a:r>
              <a:endParaRPr lang="en-US" sz="5400" b="1" dirty="0">
                <a:solidFill>
                  <a:schemeClr val="tx1"/>
                </a:solidFill>
              </a:endParaRPr>
            </a:p>
          </p:txBody>
        </p:sp>
      </p:grpSp>
      <p:grpSp>
        <p:nvGrpSpPr>
          <p:cNvPr id="7" name="Group 6">
            <a:extLst>
              <a:ext uri="{FF2B5EF4-FFF2-40B4-BE49-F238E27FC236}">
                <a16:creationId xmlns:a16="http://schemas.microsoft.com/office/drawing/2014/main" id="{11D32907-C2A9-6E46-AB92-4574739ABC30}"/>
              </a:ext>
            </a:extLst>
          </p:cNvPr>
          <p:cNvGrpSpPr/>
          <p:nvPr/>
        </p:nvGrpSpPr>
        <p:grpSpPr>
          <a:xfrm>
            <a:off x="12951846" y="10069063"/>
            <a:ext cx="11110515" cy="1534764"/>
            <a:chOff x="2864355" y="2771618"/>
            <a:chExt cx="3703505" cy="511588"/>
          </a:xfrm>
        </p:grpSpPr>
        <p:sp>
          <p:nvSpPr>
            <p:cNvPr id="33" name="TextBox 32">
              <a:extLst>
                <a:ext uri="{FF2B5EF4-FFF2-40B4-BE49-F238E27FC236}">
                  <a16:creationId xmlns:a16="http://schemas.microsoft.com/office/drawing/2014/main" id="{CAE0E7AD-6D4C-EE4E-A0FE-2673502E24BF}"/>
                </a:ext>
              </a:extLst>
            </p:cNvPr>
            <p:cNvSpPr txBox="1"/>
            <p:nvPr/>
          </p:nvSpPr>
          <p:spPr>
            <a:xfrm>
              <a:off x="3292514" y="2883096"/>
              <a:ext cx="3275346" cy="400110"/>
            </a:xfrm>
            <a:prstGeom prst="rect">
              <a:avLst/>
            </a:prstGeom>
            <a:noFill/>
          </p:spPr>
          <p:txBody>
            <a:bodyPr wrap="square" rtlCol="0">
              <a:spAutoFit/>
            </a:bodyPr>
            <a:lstStyle/>
            <a:p>
              <a:pPr algn="ctr"/>
              <a:r>
                <a:rPr lang="en-US" sz="7200" b="1" dirty="0">
                  <a:solidFill>
                    <a:schemeClr val="bg1"/>
                  </a:solidFill>
                </a:rPr>
                <a:t>Mitigate Victim Rows</a:t>
              </a:r>
            </a:p>
          </p:txBody>
        </p:sp>
        <p:sp>
          <p:nvSpPr>
            <p:cNvPr id="35" name="Oval 34">
              <a:extLst>
                <a:ext uri="{FF2B5EF4-FFF2-40B4-BE49-F238E27FC236}">
                  <a16:creationId xmlns:a16="http://schemas.microsoft.com/office/drawing/2014/main" id="{D5BD4896-C159-B746-8273-63E486C91C9A}"/>
                </a:ext>
              </a:extLst>
            </p:cNvPr>
            <p:cNvSpPr/>
            <p:nvPr/>
          </p:nvSpPr>
          <p:spPr>
            <a:xfrm>
              <a:off x="2864355" y="2771618"/>
              <a:ext cx="366717" cy="3390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2</a:t>
              </a:r>
              <a:endParaRPr lang="en-US" sz="5400" b="1" dirty="0">
                <a:solidFill>
                  <a:schemeClr val="tx1"/>
                </a:solidFill>
              </a:endParaRPr>
            </a:p>
          </p:txBody>
        </p:sp>
      </p:grpSp>
      <p:grpSp>
        <p:nvGrpSpPr>
          <p:cNvPr id="38" name="Group 37">
            <a:extLst>
              <a:ext uri="{FF2B5EF4-FFF2-40B4-BE49-F238E27FC236}">
                <a16:creationId xmlns:a16="http://schemas.microsoft.com/office/drawing/2014/main" id="{DDB8B4BE-60E2-9449-BEDC-F2AE9E548BCC}"/>
              </a:ext>
            </a:extLst>
          </p:cNvPr>
          <p:cNvGrpSpPr/>
          <p:nvPr/>
        </p:nvGrpSpPr>
        <p:grpSpPr>
          <a:xfrm>
            <a:off x="25105333" y="8560196"/>
            <a:ext cx="8915109" cy="584521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schemeClr val="bg1"/>
                  </a:solidFill>
                  <a:latin typeface="Calibri Light"/>
                </a:rPr>
                <a:t> 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schemeClr val="tx1"/>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7200" b="1" dirty="0">
                  <a:solidFill>
                    <a:schemeClr val="bg1"/>
                  </a:solidFill>
                  <a:latin typeface="Calibri Light"/>
                </a:rPr>
                <a:t> Victim Row</a:t>
              </a:r>
            </a:p>
          </p:txBody>
        </p:sp>
      </p:grpSp>
      <p:sp>
        <p:nvSpPr>
          <p:cNvPr id="39" name="TextBox 38">
            <a:extLst>
              <a:ext uri="{FF2B5EF4-FFF2-40B4-BE49-F238E27FC236}">
                <a16:creationId xmlns:a16="http://schemas.microsoft.com/office/drawing/2014/main" id="{A2ACE061-1F95-554A-968E-F5EE147337BE}"/>
              </a:ext>
            </a:extLst>
          </p:cNvPr>
          <p:cNvSpPr txBox="1"/>
          <p:nvPr/>
        </p:nvSpPr>
        <p:spPr>
          <a:xfrm>
            <a:off x="27203248" y="13183524"/>
            <a:ext cx="4698627" cy="1200329"/>
          </a:xfrm>
          <a:prstGeom prst="rect">
            <a:avLst/>
          </a:prstGeom>
          <a:noFill/>
        </p:spPr>
        <p:txBody>
          <a:bodyPr wrap="square" rtlCol="0">
            <a:spAutoFit/>
          </a:bodyPr>
          <a:lstStyle/>
          <a:p>
            <a:pPr algn="ctr"/>
            <a:r>
              <a:rPr lang="en-US" sz="7200" b="1" dirty="0">
                <a:solidFill>
                  <a:schemeClr val="bg1"/>
                </a:solidFill>
              </a:rPr>
              <a:t>DRAM</a:t>
            </a:r>
          </a:p>
        </p:txBody>
      </p:sp>
      <p:sp>
        <p:nvSpPr>
          <p:cNvPr id="40" name="Right Arrow 39">
            <a:extLst>
              <a:ext uri="{FF2B5EF4-FFF2-40B4-BE49-F238E27FC236}">
                <a16:creationId xmlns:a16="http://schemas.microsoft.com/office/drawing/2014/main" id="{BC68AED9-27E2-F74E-B0C1-A442E331563D}"/>
              </a:ext>
            </a:extLst>
          </p:cNvPr>
          <p:cNvSpPr/>
          <p:nvPr/>
        </p:nvSpPr>
        <p:spPr>
          <a:xfrm rot="20353194">
            <a:off x="23748868" y="9580800"/>
            <a:ext cx="1782603" cy="96012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endParaRPr>
          </a:p>
        </p:txBody>
      </p:sp>
      <p:sp>
        <p:nvSpPr>
          <p:cNvPr id="41" name="Right Arrow 40">
            <a:extLst>
              <a:ext uri="{FF2B5EF4-FFF2-40B4-BE49-F238E27FC236}">
                <a16:creationId xmlns:a16="http://schemas.microsoft.com/office/drawing/2014/main" id="{E774CAD1-B039-AE4A-8E48-B846607D4BD2}"/>
              </a:ext>
            </a:extLst>
          </p:cNvPr>
          <p:cNvSpPr/>
          <p:nvPr/>
        </p:nvSpPr>
        <p:spPr>
          <a:xfrm rot="1246806" flipV="1">
            <a:off x="23748868" y="11702079"/>
            <a:ext cx="1782603" cy="96012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endParaRPr>
          </a:p>
        </p:txBody>
      </p:sp>
      <p:sp>
        <p:nvSpPr>
          <p:cNvPr id="42" name="TextBox 41">
            <a:extLst>
              <a:ext uri="{FF2B5EF4-FFF2-40B4-BE49-F238E27FC236}">
                <a16:creationId xmlns:a16="http://schemas.microsoft.com/office/drawing/2014/main" id="{8779FC24-BE76-6D4B-AF92-1F354A3710BB}"/>
              </a:ext>
            </a:extLst>
          </p:cNvPr>
          <p:cNvSpPr txBox="1"/>
          <p:nvPr/>
        </p:nvSpPr>
        <p:spPr>
          <a:xfrm>
            <a:off x="13561050" y="11561524"/>
            <a:ext cx="11079119" cy="923330"/>
          </a:xfrm>
          <a:prstGeom prst="rect">
            <a:avLst/>
          </a:prstGeom>
          <a:noFill/>
        </p:spPr>
        <p:txBody>
          <a:bodyPr wrap="square" rtlCol="0">
            <a:spAutoFit/>
          </a:bodyPr>
          <a:lstStyle/>
          <a:p>
            <a:pPr algn="ctr"/>
            <a:r>
              <a:rPr lang="en-US" sz="5400" b="1" dirty="0">
                <a:solidFill>
                  <a:schemeClr val="bg1"/>
                </a:solidFill>
              </a:rPr>
              <a:t>(blast radius +/- N)</a:t>
            </a:r>
          </a:p>
        </p:txBody>
      </p:sp>
      <p:pic>
        <p:nvPicPr>
          <p:cNvPr id="31" name="Picture 8">
            <a:extLst>
              <a:ext uri="{FF2B5EF4-FFF2-40B4-BE49-F238E27FC236}">
                <a16:creationId xmlns:a16="http://schemas.microsoft.com/office/drawing/2014/main" id="{039A8301-9B8C-7947-AB57-0E1251A7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5996" y="4339196"/>
            <a:ext cx="10053783" cy="23162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7D6C53-9443-BA48-BA92-C9F4B8E7FA8F}"/>
              </a:ext>
            </a:extLst>
          </p:cNvPr>
          <p:cNvCxnSpPr>
            <a:cxnSpLocks/>
          </p:cNvCxnSpPr>
          <p:nvPr/>
        </p:nvCxnSpPr>
        <p:spPr>
          <a:xfrm flipH="1" flipV="1">
            <a:off x="24535996" y="6655461"/>
            <a:ext cx="744867" cy="214323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0B1B006-B30F-CA47-B87B-7699DA00614E}"/>
              </a:ext>
            </a:extLst>
          </p:cNvPr>
          <p:cNvCxnSpPr>
            <a:cxnSpLocks/>
          </p:cNvCxnSpPr>
          <p:nvPr/>
        </p:nvCxnSpPr>
        <p:spPr>
          <a:xfrm flipV="1">
            <a:off x="33824837" y="6470685"/>
            <a:ext cx="764940" cy="2292306"/>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grpSp>
        <p:nvGrpSpPr>
          <p:cNvPr id="60" name="Group 59">
            <a:extLst>
              <a:ext uri="{FF2B5EF4-FFF2-40B4-BE49-F238E27FC236}">
                <a16:creationId xmlns:a16="http://schemas.microsoft.com/office/drawing/2014/main" id="{B9DBEDD0-0097-3C26-0F90-BD463F91ED56}"/>
              </a:ext>
            </a:extLst>
          </p:cNvPr>
          <p:cNvGrpSpPr/>
          <p:nvPr/>
        </p:nvGrpSpPr>
        <p:grpSpPr>
          <a:xfrm>
            <a:off x="4092806" y="5823041"/>
            <a:ext cx="7302066" cy="9892796"/>
            <a:chOff x="5263535" y="9938888"/>
            <a:chExt cx="5830232" cy="2848328"/>
          </a:xfrm>
          <a:solidFill>
            <a:schemeClr val="accent5">
              <a:lumMod val="40000"/>
              <a:lumOff val="60000"/>
            </a:schemeClr>
          </a:solidFill>
        </p:grpSpPr>
        <p:sp>
          <p:nvSpPr>
            <p:cNvPr id="61" name="Rectangle 60">
              <a:extLst>
                <a:ext uri="{FF2B5EF4-FFF2-40B4-BE49-F238E27FC236}">
                  <a16:creationId xmlns:a16="http://schemas.microsoft.com/office/drawing/2014/main" id="{C8FA268B-FF6F-B28D-99C0-F7D8DD38E263}"/>
                </a:ext>
              </a:extLst>
            </p:cNvPr>
            <p:cNvSpPr/>
            <p:nvPr/>
          </p:nvSpPr>
          <p:spPr>
            <a:xfrm>
              <a:off x="5263535" y="9938888"/>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62" name="Rectangle 61">
              <a:extLst>
                <a:ext uri="{FF2B5EF4-FFF2-40B4-BE49-F238E27FC236}">
                  <a16:creationId xmlns:a16="http://schemas.microsoft.com/office/drawing/2014/main" id="{ACBF2662-AAC5-C9D6-BB01-744BEDBE7FBC}"/>
                </a:ext>
              </a:extLst>
            </p:cNvPr>
            <p:cNvSpPr/>
            <p:nvPr/>
          </p:nvSpPr>
          <p:spPr>
            <a:xfrm>
              <a:off x="5263535" y="10274032"/>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63" name="Rectangle 62">
              <a:extLst>
                <a:ext uri="{FF2B5EF4-FFF2-40B4-BE49-F238E27FC236}">
                  <a16:creationId xmlns:a16="http://schemas.microsoft.com/office/drawing/2014/main" id="{26CCE9E6-B4E6-976D-A67C-ACBA278D11F4}"/>
                </a:ext>
              </a:extLst>
            </p:cNvPr>
            <p:cNvSpPr/>
            <p:nvPr/>
          </p:nvSpPr>
          <p:spPr>
            <a:xfrm>
              <a:off x="5263535" y="10609104"/>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dirty="0">
                  <a:solidFill>
                    <a:schemeClr val="bg1"/>
                  </a:solidFill>
                  <a:latin typeface="Trebuchet MS" panose="020B0603020202020204" pitchFamily="34" charset="0"/>
                </a:rPr>
                <a:t>RowID, Counter</a:t>
              </a:r>
            </a:p>
          </p:txBody>
        </p:sp>
        <p:sp>
          <p:nvSpPr>
            <p:cNvPr id="64" name="Rectangle 63">
              <a:extLst>
                <a:ext uri="{FF2B5EF4-FFF2-40B4-BE49-F238E27FC236}">
                  <a16:creationId xmlns:a16="http://schemas.microsoft.com/office/drawing/2014/main" id="{A1DA0C1B-E730-C28C-FA4E-6AFF13A90D3F}"/>
                </a:ext>
              </a:extLst>
            </p:cNvPr>
            <p:cNvSpPr/>
            <p:nvPr/>
          </p:nvSpPr>
          <p:spPr>
            <a:xfrm>
              <a:off x="5263535" y="10944248"/>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65" name="Rectangle 64">
              <a:extLst>
                <a:ext uri="{FF2B5EF4-FFF2-40B4-BE49-F238E27FC236}">
                  <a16:creationId xmlns:a16="http://schemas.microsoft.com/office/drawing/2014/main" id="{43DDF194-8B29-2FC3-9E20-91B67EA71E62}"/>
                </a:ext>
              </a:extLst>
            </p:cNvPr>
            <p:cNvSpPr/>
            <p:nvPr/>
          </p:nvSpPr>
          <p:spPr>
            <a:xfrm>
              <a:off x="5263535" y="11279320"/>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66" name="Rectangle 65">
              <a:extLst>
                <a:ext uri="{FF2B5EF4-FFF2-40B4-BE49-F238E27FC236}">
                  <a16:creationId xmlns:a16="http://schemas.microsoft.com/office/drawing/2014/main" id="{081F979D-8509-37A4-761B-6972FEBF3FF6}"/>
                </a:ext>
              </a:extLst>
            </p:cNvPr>
            <p:cNvSpPr/>
            <p:nvPr/>
          </p:nvSpPr>
          <p:spPr>
            <a:xfrm>
              <a:off x="5263535" y="11614464"/>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67" name="Rectangle 66">
              <a:extLst>
                <a:ext uri="{FF2B5EF4-FFF2-40B4-BE49-F238E27FC236}">
                  <a16:creationId xmlns:a16="http://schemas.microsoft.com/office/drawing/2014/main" id="{B9FB74EF-4AD7-02BC-38C7-0CE3F6DB3AEE}"/>
                </a:ext>
              </a:extLst>
            </p:cNvPr>
            <p:cNvSpPr/>
            <p:nvPr/>
          </p:nvSpPr>
          <p:spPr>
            <a:xfrm>
              <a:off x="5263535" y="11949536"/>
              <a:ext cx="5830232" cy="335072"/>
            </a:xfrm>
            <a:prstGeom prst="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200" dirty="0">
                <a:solidFill>
                  <a:schemeClr val="bg1"/>
                </a:solidFill>
                <a:latin typeface="Trebuchet MS" panose="020B0603020202020204" pitchFamily="34" charset="0"/>
              </a:endParaRPr>
            </a:p>
          </p:txBody>
        </p:sp>
        <p:sp>
          <p:nvSpPr>
            <p:cNvPr id="3" name="Rectangle 2">
              <a:extLst>
                <a:ext uri="{FF2B5EF4-FFF2-40B4-BE49-F238E27FC236}">
                  <a16:creationId xmlns:a16="http://schemas.microsoft.com/office/drawing/2014/main" id="{9BA3BABB-65BD-9191-5394-3E644AB7DC27}"/>
                </a:ext>
              </a:extLst>
            </p:cNvPr>
            <p:cNvSpPr/>
            <p:nvPr/>
          </p:nvSpPr>
          <p:spPr>
            <a:xfrm>
              <a:off x="5263535" y="12452144"/>
              <a:ext cx="5830232" cy="33507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5400" b="1" dirty="0">
                  <a:solidFill>
                    <a:schemeClr val="bg1"/>
                  </a:solidFill>
                  <a:latin typeface="Trebuchet MS" panose="020B0603020202020204" pitchFamily="34" charset="0"/>
                </a:rPr>
                <a:t>In-DRAM Tracker</a:t>
              </a:r>
            </a:p>
          </p:txBody>
        </p:sp>
      </p:grpSp>
    </p:spTree>
    <p:extLst>
      <p:ext uri="{BB962C8B-B14F-4D97-AF65-F5344CB8AC3E}">
        <p14:creationId xmlns:p14="http://schemas.microsoft.com/office/powerpoint/2010/main" val="3435886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State-of-the-Art In-DRAM Tracker Design (e.g., TRR)</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r>
              <a:rPr lang="en-US" sz="7200" dirty="0"/>
              <a:t>Counter Based Tracker Management Policies</a:t>
            </a:r>
          </a:p>
        </p:txBody>
      </p:sp>
      <p:grpSp>
        <p:nvGrpSpPr>
          <p:cNvPr id="88" name="Group 87">
            <a:extLst>
              <a:ext uri="{FF2B5EF4-FFF2-40B4-BE49-F238E27FC236}">
                <a16:creationId xmlns:a16="http://schemas.microsoft.com/office/drawing/2014/main" id="{7533254F-0DCC-E442-F778-F13EF0F856A2}"/>
              </a:ext>
            </a:extLst>
          </p:cNvPr>
          <p:cNvGrpSpPr/>
          <p:nvPr/>
        </p:nvGrpSpPr>
        <p:grpSpPr>
          <a:xfrm>
            <a:off x="19084775" y="13151711"/>
            <a:ext cx="3957502" cy="1643527"/>
            <a:chOff x="19084775" y="14298859"/>
            <a:chExt cx="3957502" cy="1643527"/>
          </a:xfrm>
        </p:grpSpPr>
        <p:sp>
          <p:nvSpPr>
            <p:cNvPr id="33" name="Oval 32">
              <a:extLst>
                <a:ext uri="{FF2B5EF4-FFF2-40B4-BE49-F238E27FC236}">
                  <a16:creationId xmlns:a16="http://schemas.microsoft.com/office/drawing/2014/main" id="{4F6BB421-780B-728F-FF95-9D7303C2FE6C}"/>
                </a:ext>
              </a:extLst>
            </p:cNvPr>
            <p:cNvSpPr/>
            <p:nvPr/>
          </p:nvSpPr>
          <p:spPr>
            <a:xfrm>
              <a:off x="19084775" y="1471888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3</a:t>
              </a:r>
            </a:p>
          </p:txBody>
        </p:sp>
        <p:sp>
          <p:nvSpPr>
            <p:cNvPr id="34" name="TextBox 33">
              <a:extLst>
                <a:ext uri="{FF2B5EF4-FFF2-40B4-BE49-F238E27FC236}">
                  <a16:creationId xmlns:a16="http://schemas.microsoft.com/office/drawing/2014/main" id="{2CE0692C-F486-FF46-8A7F-AC7DD8222D5F}"/>
                </a:ext>
              </a:extLst>
            </p:cNvPr>
            <p:cNvSpPr txBox="1"/>
            <p:nvPr/>
          </p:nvSpPr>
          <p:spPr>
            <a:xfrm>
              <a:off x="20135712" y="14298859"/>
              <a:ext cx="2906565"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Eviction</a:t>
              </a:r>
            </a:p>
            <a:p>
              <a:pPr algn="ctr">
                <a:lnSpc>
                  <a:spcPct val="90000"/>
                </a:lnSpc>
              </a:pPr>
              <a:r>
                <a:rPr lang="en-US" sz="5600" b="1" dirty="0">
                  <a:solidFill>
                    <a:schemeClr val="bg1"/>
                  </a:solidFill>
                  <a:latin typeface="Trebuchet MS" panose="020B0603020202020204" pitchFamily="34" charset="0"/>
                </a:rPr>
                <a:t>(LFU)</a:t>
              </a:r>
            </a:p>
          </p:txBody>
        </p:sp>
      </p:grpSp>
      <p:cxnSp>
        <p:nvCxnSpPr>
          <p:cNvPr id="38" name="Straight Arrow Connector 37">
            <a:extLst>
              <a:ext uri="{FF2B5EF4-FFF2-40B4-BE49-F238E27FC236}">
                <a16:creationId xmlns:a16="http://schemas.microsoft.com/office/drawing/2014/main" id="{F16B7CA4-F29E-7D65-02C6-F9376BE797C1}"/>
              </a:ext>
            </a:extLst>
          </p:cNvPr>
          <p:cNvCxnSpPr>
            <a:cxnSpLocks/>
          </p:cNvCxnSpPr>
          <p:nvPr/>
        </p:nvCxnSpPr>
        <p:spPr>
          <a:xfrm rot="5400000">
            <a:off x="17524238" y="14179687"/>
            <a:ext cx="2794801"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9558AF-8C94-6E18-6F2E-F33FFB2A58D8}"/>
              </a:ext>
            </a:extLst>
          </p:cNvPr>
          <p:cNvCxnSpPr>
            <a:cxnSpLocks/>
          </p:cNvCxnSpPr>
          <p:nvPr/>
        </p:nvCxnSpPr>
        <p:spPr>
          <a:xfrm>
            <a:off x="10938874" y="4986054"/>
            <a:ext cx="4791321"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7848C8C3-684F-2A95-6B76-0D531EEB02FA}"/>
              </a:ext>
            </a:extLst>
          </p:cNvPr>
          <p:cNvGrpSpPr/>
          <p:nvPr/>
        </p:nvGrpSpPr>
        <p:grpSpPr>
          <a:xfrm rot="5400000" flipH="1">
            <a:off x="17039803" y="3352557"/>
            <a:ext cx="6094612" cy="12710660"/>
            <a:chOff x="18694033" y="4389120"/>
            <a:chExt cx="6094612" cy="12710660"/>
          </a:xfrm>
        </p:grpSpPr>
        <p:sp>
          <p:nvSpPr>
            <p:cNvPr id="13" name="Rectangle 12">
              <a:extLst>
                <a:ext uri="{FF2B5EF4-FFF2-40B4-BE49-F238E27FC236}">
                  <a16:creationId xmlns:a16="http://schemas.microsoft.com/office/drawing/2014/main" id="{7A4089BE-626E-B76D-9CD6-5E56EB056264}"/>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4" name="Rectangle 13">
              <a:extLst>
                <a:ext uri="{FF2B5EF4-FFF2-40B4-BE49-F238E27FC236}">
                  <a16:creationId xmlns:a16="http://schemas.microsoft.com/office/drawing/2014/main" id="{E8772A87-1846-428E-2BEE-BF6AE30DAF42}"/>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5" name="Rectangle 14">
              <a:extLst>
                <a:ext uri="{FF2B5EF4-FFF2-40B4-BE49-F238E27FC236}">
                  <a16:creationId xmlns:a16="http://schemas.microsoft.com/office/drawing/2014/main" id="{C7AEC38B-E7F2-ADCF-5FEE-1A7E96E859A9}"/>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6" name="Rectangle 15">
              <a:extLst>
                <a:ext uri="{FF2B5EF4-FFF2-40B4-BE49-F238E27FC236}">
                  <a16:creationId xmlns:a16="http://schemas.microsoft.com/office/drawing/2014/main" id="{B126431C-1CB0-5E23-326B-8D74FB140783}"/>
                </a:ext>
              </a:extLst>
            </p:cNvPr>
            <p:cNvSpPr/>
            <p:nvPr/>
          </p:nvSpPr>
          <p:spPr>
            <a:xfrm>
              <a:off x="18694033" y="14712400"/>
              <a:ext cx="6055670" cy="794418"/>
            </a:xfrm>
            <a:prstGeom prst="rect">
              <a:avLst/>
            </a:prstGeom>
            <a:solidFill>
              <a:schemeClr val="tx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 [ </a:t>
              </a:r>
              <a:r>
                <a:rPr lang="en-US" sz="4000" dirty="0" err="1">
                  <a:solidFill>
                    <a:schemeClr val="bg1"/>
                  </a:solidFill>
                </a:rPr>
                <a:t>RowAddress</a:t>
              </a:r>
              <a:r>
                <a:rPr lang="en-US" sz="4000" dirty="0">
                  <a:solidFill>
                    <a:schemeClr val="bg1"/>
                  </a:solidFill>
                </a:rPr>
                <a:t>, </a:t>
              </a:r>
              <a:r>
                <a:rPr lang="en-US" sz="4000" dirty="0" err="1">
                  <a:solidFill>
                    <a:schemeClr val="bg1"/>
                  </a:solidFill>
                </a:rPr>
                <a:t>Cntr</a:t>
              </a:r>
              <a:r>
                <a:rPr lang="en-US" sz="4000" dirty="0">
                  <a:solidFill>
                    <a:schemeClr val="bg1"/>
                  </a:solidFill>
                </a:rPr>
                <a:t> ]</a:t>
              </a:r>
            </a:p>
          </p:txBody>
        </p:sp>
        <p:sp>
          <p:nvSpPr>
            <p:cNvPr id="17" name="Rectangle 16">
              <a:extLst>
                <a:ext uri="{FF2B5EF4-FFF2-40B4-BE49-F238E27FC236}">
                  <a16:creationId xmlns:a16="http://schemas.microsoft.com/office/drawing/2014/main" id="{7520B01F-4FDF-A919-7BC8-0098236D7F87}"/>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37B4E6D0-AEEA-061B-19DF-AC16D7E27F9D}"/>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5B4BAAC9-F9B5-D1C4-CD17-0C4E3053E6E5}"/>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10D84283-968D-8F30-23DC-B598441DC936}"/>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1" name="Rectangle 20">
              <a:extLst>
                <a:ext uri="{FF2B5EF4-FFF2-40B4-BE49-F238E27FC236}">
                  <a16:creationId xmlns:a16="http://schemas.microsoft.com/office/drawing/2014/main" id="{82B8F6A6-A8A3-9BDD-DBF8-A57BBA821AEA}"/>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2" name="Rectangle 21">
              <a:extLst>
                <a:ext uri="{FF2B5EF4-FFF2-40B4-BE49-F238E27FC236}">
                  <a16:creationId xmlns:a16="http://schemas.microsoft.com/office/drawing/2014/main" id="{B346294B-6DFC-C457-FEF7-0FE265AD0D00}"/>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3" name="Rectangle 22">
              <a:extLst>
                <a:ext uri="{FF2B5EF4-FFF2-40B4-BE49-F238E27FC236}">
                  <a16:creationId xmlns:a16="http://schemas.microsoft.com/office/drawing/2014/main" id="{2810B61E-F311-348F-9B7B-372FF716615A}"/>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4" name="Rectangle 23">
              <a:extLst>
                <a:ext uri="{FF2B5EF4-FFF2-40B4-BE49-F238E27FC236}">
                  <a16:creationId xmlns:a16="http://schemas.microsoft.com/office/drawing/2014/main" id="{7E531302-A5AD-8CFF-0EF3-40BCD617463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5" name="Rectangle 24">
              <a:extLst>
                <a:ext uri="{FF2B5EF4-FFF2-40B4-BE49-F238E27FC236}">
                  <a16:creationId xmlns:a16="http://schemas.microsoft.com/office/drawing/2014/main" id="{1665FBC2-562C-91D5-9463-A87EDF977001}"/>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6" name="Rectangle 25">
              <a:extLst>
                <a:ext uri="{FF2B5EF4-FFF2-40B4-BE49-F238E27FC236}">
                  <a16:creationId xmlns:a16="http://schemas.microsoft.com/office/drawing/2014/main" id="{3F1AE8E3-971F-8D73-38F0-E2BA95D8C35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1D274F12-E308-F4AB-8403-1EC60DC7D2AC}"/>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8" name="Rectangle 27">
              <a:extLst>
                <a:ext uri="{FF2B5EF4-FFF2-40B4-BE49-F238E27FC236}">
                  <a16:creationId xmlns:a16="http://schemas.microsoft.com/office/drawing/2014/main" id="{9A0EF69F-0E8D-7515-A6B8-629C057DFAD1}"/>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9" name="Rectangle 28">
              <a:extLst>
                <a:ext uri="{FF2B5EF4-FFF2-40B4-BE49-F238E27FC236}">
                  <a16:creationId xmlns:a16="http://schemas.microsoft.com/office/drawing/2014/main" id="{DF71763B-D713-458A-9A17-0D4EB89B94D1}"/>
                </a:ext>
              </a:extLst>
            </p:cNvPr>
            <p:cNvSpPr/>
            <p:nvPr/>
          </p:nvSpPr>
          <p:spPr>
            <a:xfrm>
              <a:off x="18732975" y="4389130"/>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1" name="TextBox 40">
              <a:extLst>
                <a:ext uri="{FF2B5EF4-FFF2-40B4-BE49-F238E27FC236}">
                  <a16:creationId xmlns:a16="http://schemas.microsoft.com/office/drawing/2014/main" id="{6A53BAAA-0BD5-293E-EF19-CE45B00652F4}"/>
                </a:ext>
              </a:extLst>
            </p:cNvPr>
            <p:cNvSpPr txBox="1"/>
            <p:nvPr/>
          </p:nvSpPr>
          <p:spPr>
            <a:xfrm rot="5400000">
              <a:off x="17517328" y="9342189"/>
              <a:ext cx="8192895" cy="1448854"/>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Tagged Counters</a:t>
              </a:r>
              <a:endParaRPr lang="en-US" sz="7200" dirty="0"/>
            </a:p>
          </p:txBody>
        </p:sp>
      </p:grpSp>
      <p:sp>
        <p:nvSpPr>
          <p:cNvPr id="48" name="TextBox 47">
            <a:extLst>
              <a:ext uri="{FF2B5EF4-FFF2-40B4-BE49-F238E27FC236}">
                <a16:creationId xmlns:a16="http://schemas.microsoft.com/office/drawing/2014/main" id="{42F33831-6F44-042F-6006-76040537A7AF}"/>
              </a:ext>
            </a:extLst>
          </p:cNvPr>
          <p:cNvSpPr txBox="1"/>
          <p:nvPr/>
        </p:nvSpPr>
        <p:spPr>
          <a:xfrm>
            <a:off x="13388721" y="3453013"/>
            <a:ext cx="3166251" cy="1643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Insertion</a:t>
            </a:r>
          </a:p>
          <a:p>
            <a:pPr algn="ctr">
              <a:lnSpc>
                <a:spcPct val="90000"/>
              </a:lnSpc>
            </a:pPr>
            <a:r>
              <a:rPr lang="en-US" sz="3600" dirty="0" err="1">
                <a:solidFill>
                  <a:schemeClr val="bg1"/>
                </a:solidFill>
                <a:latin typeface="Trebuchet MS" panose="020B0603020202020204" pitchFamily="34" charset="0"/>
              </a:rPr>
              <a:t>Cntr</a:t>
            </a:r>
            <a:r>
              <a:rPr lang="en-US" sz="3600" dirty="0">
                <a:solidFill>
                  <a:schemeClr val="bg1"/>
                </a:solidFill>
                <a:latin typeface="Trebuchet MS" panose="020B0603020202020204" pitchFamily="34" charset="0"/>
              </a:rPr>
              <a:t>=0</a:t>
            </a:r>
          </a:p>
          <a:p>
            <a:pPr algn="ctr">
              <a:lnSpc>
                <a:spcPct val="90000"/>
              </a:lnSpc>
            </a:pPr>
            <a:endParaRPr lang="en-US" sz="1600" b="1" dirty="0">
              <a:solidFill>
                <a:schemeClr val="bg1"/>
              </a:solidFill>
              <a:latin typeface="Trebuchet MS" panose="020B0603020202020204" pitchFamily="34" charset="0"/>
            </a:endParaRPr>
          </a:p>
        </p:txBody>
      </p:sp>
      <p:cxnSp>
        <p:nvCxnSpPr>
          <p:cNvPr id="53" name="Straight Arrow Connector 52">
            <a:extLst>
              <a:ext uri="{FF2B5EF4-FFF2-40B4-BE49-F238E27FC236}">
                <a16:creationId xmlns:a16="http://schemas.microsoft.com/office/drawing/2014/main" id="{141A77C5-C487-5D10-E1DA-0D1E0B24E84F}"/>
              </a:ext>
            </a:extLst>
          </p:cNvPr>
          <p:cNvCxnSpPr>
            <a:cxnSpLocks/>
          </p:cNvCxnSpPr>
          <p:nvPr/>
        </p:nvCxnSpPr>
        <p:spPr>
          <a:xfrm flipV="1">
            <a:off x="10922937" y="4953003"/>
            <a:ext cx="0" cy="10349694"/>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D14FBC2-60A3-DF43-233D-A9FE529B62FB}"/>
              </a:ext>
            </a:extLst>
          </p:cNvPr>
          <p:cNvSpPr txBox="1"/>
          <p:nvPr/>
        </p:nvSpPr>
        <p:spPr>
          <a:xfrm>
            <a:off x="10316301" y="6217393"/>
            <a:ext cx="1220206" cy="64633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b="1" dirty="0">
                <a:solidFill>
                  <a:schemeClr val="tx1"/>
                </a:solidFill>
                <a:latin typeface="Trebuchet MS" panose="020B0603020202020204" pitchFamily="34" charset="0"/>
              </a:rPr>
              <a:t>miss</a:t>
            </a:r>
          </a:p>
        </p:txBody>
      </p:sp>
      <p:grpSp>
        <p:nvGrpSpPr>
          <p:cNvPr id="65" name="Group 64">
            <a:extLst>
              <a:ext uri="{FF2B5EF4-FFF2-40B4-BE49-F238E27FC236}">
                <a16:creationId xmlns:a16="http://schemas.microsoft.com/office/drawing/2014/main" id="{2022F3F5-EE6B-CEC3-DAA0-0C34D6A8D2F9}"/>
              </a:ext>
            </a:extLst>
          </p:cNvPr>
          <p:cNvGrpSpPr/>
          <p:nvPr/>
        </p:nvGrpSpPr>
        <p:grpSpPr>
          <a:xfrm>
            <a:off x="10384324" y="12841697"/>
            <a:ext cx="5950350" cy="2460999"/>
            <a:chOff x="10881940" y="13405203"/>
            <a:chExt cx="7919917" cy="4359810"/>
          </a:xfrm>
        </p:grpSpPr>
        <p:cxnSp>
          <p:nvCxnSpPr>
            <p:cNvPr id="51" name="Straight Arrow Connector 50">
              <a:extLst>
                <a:ext uri="{FF2B5EF4-FFF2-40B4-BE49-F238E27FC236}">
                  <a16:creationId xmlns:a16="http://schemas.microsoft.com/office/drawing/2014/main" id="{18974257-63F8-0273-A9EE-4BF334A9297A}"/>
                </a:ext>
              </a:extLst>
            </p:cNvPr>
            <p:cNvCxnSpPr>
              <a:cxnSpLocks/>
            </p:cNvCxnSpPr>
            <p:nvPr/>
          </p:nvCxnSpPr>
          <p:spPr>
            <a:xfrm>
              <a:off x="11588350" y="17645245"/>
              <a:ext cx="6408946" cy="4177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Arc 51">
              <a:extLst>
                <a:ext uri="{FF2B5EF4-FFF2-40B4-BE49-F238E27FC236}">
                  <a16:creationId xmlns:a16="http://schemas.microsoft.com/office/drawing/2014/main" id="{CB77F5E3-67D0-E45C-6F6E-AB60609BF527}"/>
                </a:ext>
              </a:extLst>
            </p:cNvPr>
            <p:cNvSpPr/>
            <p:nvPr/>
          </p:nvSpPr>
          <p:spPr>
            <a:xfrm rot="16200000" flipH="1">
              <a:off x="16624098" y="13925782"/>
              <a:ext cx="2698338" cy="1657180"/>
            </a:xfrm>
            <a:prstGeom prst="arc">
              <a:avLst>
                <a:gd name="adj1" fmla="val 11451771"/>
                <a:gd name="adj2" fmla="val 9481308"/>
              </a:avLst>
            </a:prstGeom>
            <a:noFill/>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00" dirty="0"/>
            </a:p>
          </p:txBody>
        </p:sp>
        <p:cxnSp>
          <p:nvCxnSpPr>
            <p:cNvPr id="54" name="Straight Arrow Connector 53">
              <a:extLst>
                <a:ext uri="{FF2B5EF4-FFF2-40B4-BE49-F238E27FC236}">
                  <a16:creationId xmlns:a16="http://schemas.microsoft.com/office/drawing/2014/main" id="{FA5EA894-3739-05DA-CDB8-C3895808F3CA}"/>
                </a:ext>
              </a:extLst>
            </p:cNvPr>
            <p:cNvCxnSpPr>
              <a:cxnSpLocks/>
            </p:cNvCxnSpPr>
            <p:nvPr/>
          </p:nvCxnSpPr>
          <p:spPr>
            <a:xfrm rot="5400000" flipH="1">
              <a:off x="17142532" y="16934276"/>
              <a:ext cx="1661474" cy="0"/>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232C5F-6418-F5E4-3E5E-D7679143924B}"/>
                </a:ext>
              </a:extLst>
            </p:cNvPr>
            <p:cNvSpPr txBox="1"/>
            <p:nvPr/>
          </p:nvSpPr>
          <p:spPr>
            <a:xfrm>
              <a:off x="10881940" y="14227415"/>
              <a:ext cx="1646868" cy="13854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b="1" dirty="0">
                  <a:solidFill>
                    <a:schemeClr val="tx1"/>
                  </a:solidFill>
                  <a:latin typeface="Trebuchet MS" panose="020B0603020202020204" pitchFamily="34" charset="0"/>
                </a:rPr>
                <a:t>hit</a:t>
              </a:r>
            </a:p>
          </p:txBody>
        </p:sp>
      </p:grpSp>
      <p:cxnSp>
        <p:nvCxnSpPr>
          <p:cNvPr id="70" name="Straight Arrow Connector 69">
            <a:extLst>
              <a:ext uri="{FF2B5EF4-FFF2-40B4-BE49-F238E27FC236}">
                <a16:creationId xmlns:a16="http://schemas.microsoft.com/office/drawing/2014/main" id="{02AB94D9-0F31-14CA-C5FB-802BEA366F44}"/>
              </a:ext>
            </a:extLst>
          </p:cNvPr>
          <p:cNvCxnSpPr>
            <a:cxnSpLocks/>
          </p:cNvCxnSpPr>
          <p:nvPr/>
        </p:nvCxnSpPr>
        <p:spPr>
          <a:xfrm>
            <a:off x="15730195" y="4953005"/>
            <a:ext cx="0" cy="1700157"/>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8C515B1-6035-3A29-080A-D4A10A4709D1}"/>
              </a:ext>
            </a:extLst>
          </p:cNvPr>
          <p:cNvSpPr txBox="1"/>
          <p:nvPr/>
        </p:nvSpPr>
        <p:spPr>
          <a:xfrm>
            <a:off x="7996445" y="8725385"/>
            <a:ext cx="2632452"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Lookup</a:t>
            </a:r>
          </a:p>
        </p:txBody>
      </p:sp>
      <p:sp>
        <p:nvSpPr>
          <p:cNvPr id="77" name="Rectangle: Rounded Corners 76">
            <a:extLst>
              <a:ext uri="{FF2B5EF4-FFF2-40B4-BE49-F238E27FC236}">
                <a16:creationId xmlns:a16="http://schemas.microsoft.com/office/drawing/2014/main" id="{C6162EA1-672C-55A9-74AE-A76399B00C78}"/>
              </a:ext>
            </a:extLst>
          </p:cNvPr>
          <p:cNvSpPr/>
          <p:nvPr/>
        </p:nvSpPr>
        <p:spPr>
          <a:xfrm>
            <a:off x="187231" y="9069849"/>
            <a:ext cx="6260178"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 f, e, d, c, b, a</a:t>
            </a:r>
          </a:p>
        </p:txBody>
      </p:sp>
      <p:sp>
        <p:nvSpPr>
          <p:cNvPr id="78" name="Rectangle: Rounded Corners 77">
            <a:extLst>
              <a:ext uri="{FF2B5EF4-FFF2-40B4-BE49-F238E27FC236}">
                <a16:creationId xmlns:a16="http://schemas.microsoft.com/office/drawing/2014/main" id="{DEE8E271-FB21-E60F-AD1E-D3CADA664B60}"/>
              </a:ext>
            </a:extLst>
          </p:cNvPr>
          <p:cNvSpPr/>
          <p:nvPr/>
        </p:nvSpPr>
        <p:spPr>
          <a:xfrm>
            <a:off x="187231" y="10044633"/>
            <a:ext cx="6886196" cy="10856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DRAM Activations</a:t>
            </a:r>
          </a:p>
        </p:txBody>
      </p:sp>
      <p:sp>
        <p:nvSpPr>
          <p:cNvPr id="79" name="Oval 78">
            <a:extLst>
              <a:ext uri="{FF2B5EF4-FFF2-40B4-BE49-F238E27FC236}">
                <a16:creationId xmlns:a16="http://schemas.microsoft.com/office/drawing/2014/main" id="{68A23650-446A-8D06-44B7-76C49F7C81B7}"/>
              </a:ext>
            </a:extLst>
          </p:cNvPr>
          <p:cNvSpPr/>
          <p:nvPr/>
        </p:nvSpPr>
        <p:spPr>
          <a:xfrm>
            <a:off x="7095477" y="8744575"/>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1</a:t>
            </a:r>
          </a:p>
        </p:txBody>
      </p:sp>
      <p:cxnSp>
        <p:nvCxnSpPr>
          <p:cNvPr id="80" name="Straight Arrow Connector 79">
            <a:extLst>
              <a:ext uri="{FF2B5EF4-FFF2-40B4-BE49-F238E27FC236}">
                <a16:creationId xmlns:a16="http://schemas.microsoft.com/office/drawing/2014/main" id="{CF130871-3E3D-686C-1F9F-FB66483B03C2}"/>
              </a:ext>
            </a:extLst>
          </p:cNvPr>
          <p:cNvCxnSpPr>
            <a:cxnSpLocks/>
          </p:cNvCxnSpPr>
          <p:nvPr/>
        </p:nvCxnSpPr>
        <p:spPr>
          <a:xfrm>
            <a:off x="6129961" y="9734411"/>
            <a:ext cx="4808913" cy="32295"/>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24B1D010-2E1B-306B-058D-2F3688D0CF37}"/>
              </a:ext>
            </a:extLst>
          </p:cNvPr>
          <p:cNvSpPr/>
          <p:nvPr/>
        </p:nvSpPr>
        <p:spPr>
          <a:xfrm>
            <a:off x="12305973" y="3938511"/>
            <a:ext cx="814230" cy="81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4</a:t>
            </a:r>
          </a:p>
        </p:txBody>
      </p:sp>
      <p:sp>
        <p:nvSpPr>
          <p:cNvPr id="84" name="TextBox 83">
            <a:extLst>
              <a:ext uri="{FF2B5EF4-FFF2-40B4-BE49-F238E27FC236}">
                <a16:creationId xmlns:a16="http://schemas.microsoft.com/office/drawing/2014/main" id="{7C5807D2-3A26-64CF-A5D1-0AEA4C80EB50}"/>
              </a:ext>
            </a:extLst>
          </p:cNvPr>
          <p:cNvSpPr txBox="1"/>
          <p:nvPr/>
        </p:nvSpPr>
        <p:spPr>
          <a:xfrm>
            <a:off x="12639063" y="15481488"/>
            <a:ext cx="2587567" cy="1366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Update</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Cntr</a:t>
            </a:r>
            <a:r>
              <a:rPr kumimoji="0" lang="en-US" sz="3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p>
        </p:txBody>
      </p:sp>
      <p:sp>
        <p:nvSpPr>
          <p:cNvPr id="85" name="Oval 84">
            <a:extLst>
              <a:ext uri="{FF2B5EF4-FFF2-40B4-BE49-F238E27FC236}">
                <a16:creationId xmlns:a16="http://schemas.microsoft.com/office/drawing/2014/main" id="{E1BF867E-0E5B-AD5A-22F1-9AE384F6E1A2}"/>
              </a:ext>
            </a:extLst>
          </p:cNvPr>
          <p:cNvSpPr/>
          <p:nvPr/>
        </p:nvSpPr>
        <p:spPr>
          <a:xfrm>
            <a:off x="11589693" y="15415619"/>
            <a:ext cx="814230" cy="81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a:t>
            </a:r>
          </a:p>
        </p:txBody>
      </p:sp>
      <p:grpSp>
        <p:nvGrpSpPr>
          <p:cNvPr id="87" name="Group 86">
            <a:extLst>
              <a:ext uri="{FF2B5EF4-FFF2-40B4-BE49-F238E27FC236}">
                <a16:creationId xmlns:a16="http://schemas.microsoft.com/office/drawing/2014/main" id="{DE48338C-2A74-589E-517D-CA85AC295017}"/>
              </a:ext>
            </a:extLst>
          </p:cNvPr>
          <p:cNvGrpSpPr/>
          <p:nvPr/>
        </p:nvGrpSpPr>
        <p:grpSpPr>
          <a:xfrm flipV="1">
            <a:off x="26492276" y="9403310"/>
            <a:ext cx="6589994" cy="1941716"/>
            <a:chOff x="25131061" y="3639199"/>
            <a:chExt cx="6589994" cy="1941716"/>
          </a:xfrm>
        </p:grpSpPr>
        <p:cxnSp>
          <p:nvCxnSpPr>
            <p:cNvPr id="35" name="Straight Arrow Connector 34">
              <a:extLst>
                <a:ext uri="{FF2B5EF4-FFF2-40B4-BE49-F238E27FC236}">
                  <a16:creationId xmlns:a16="http://schemas.microsoft.com/office/drawing/2014/main" id="{3D7252F4-A100-CEEC-93C7-D029DD317D99}"/>
                </a:ext>
              </a:extLst>
            </p:cNvPr>
            <p:cNvCxnSpPr>
              <a:cxnSpLocks/>
            </p:cNvCxnSpPr>
            <p:nvPr/>
          </p:nvCxnSpPr>
          <p:spPr>
            <a:xfrm>
              <a:off x="25131061" y="5580915"/>
              <a:ext cx="6589994" cy="0"/>
            </a:xfrm>
            <a:prstGeom prst="straightConnector1">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9123386-9582-B9AC-6208-3AD29242ED5F}"/>
                </a:ext>
              </a:extLst>
            </p:cNvPr>
            <p:cNvSpPr/>
            <p:nvPr/>
          </p:nvSpPr>
          <p:spPr>
            <a:xfrm flipV="1">
              <a:off x="26161599" y="4435484"/>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5</a:t>
              </a:r>
            </a:p>
          </p:txBody>
        </p:sp>
        <p:sp>
          <p:nvSpPr>
            <p:cNvPr id="37" name="TextBox 36">
              <a:extLst>
                <a:ext uri="{FF2B5EF4-FFF2-40B4-BE49-F238E27FC236}">
                  <a16:creationId xmlns:a16="http://schemas.microsoft.com/office/drawing/2014/main" id="{9FB3CBED-C491-15D4-52C3-ADC12A7F102C}"/>
                </a:ext>
              </a:extLst>
            </p:cNvPr>
            <p:cNvSpPr txBox="1"/>
            <p:nvPr/>
          </p:nvSpPr>
          <p:spPr>
            <a:xfrm flipV="1">
              <a:off x="27224517" y="3639199"/>
              <a:ext cx="3509294" cy="18097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Mitigation</a:t>
              </a:r>
            </a:p>
            <a:p>
              <a:pPr algn="ctr">
                <a:lnSpc>
                  <a:spcPct val="90000"/>
                </a:lnSpc>
              </a:pPr>
              <a:r>
                <a:rPr lang="en-US" sz="5600" b="1" dirty="0">
                  <a:solidFill>
                    <a:schemeClr val="bg1"/>
                  </a:solidFill>
                  <a:latin typeface="Trebuchet MS" panose="020B0603020202020204" pitchFamily="34" charset="0"/>
                </a:rPr>
                <a:t>(MFU)</a:t>
              </a:r>
              <a:endParaRPr lang="en-US" sz="2400" b="1" dirty="0">
                <a:solidFill>
                  <a:schemeClr val="bg1"/>
                </a:solidFill>
                <a:latin typeface="Trebuchet MS" panose="020B0603020202020204" pitchFamily="34" charset="0"/>
              </a:endParaRPr>
            </a:p>
            <a:p>
              <a:pPr algn="ctr">
                <a:lnSpc>
                  <a:spcPct val="90000"/>
                </a:lnSpc>
              </a:pPr>
              <a:endParaRPr lang="en-US" sz="1200" b="1" dirty="0">
                <a:solidFill>
                  <a:schemeClr val="bg1"/>
                </a:solidFill>
                <a:latin typeface="Trebuchet MS" panose="020B0603020202020204" pitchFamily="34" charset="0"/>
              </a:endParaRPr>
            </a:p>
          </p:txBody>
        </p:sp>
      </p:grpSp>
      <p:sp>
        <p:nvSpPr>
          <p:cNvPr id="91" name="Rectangle: Rounded Corners 90">
            <a:extLst>
              <a:ext uri="{FF2B5EF4-FFF2-40B4-BE49-F238E27FC236}">
                <a16:creationId xmlns:a16="http://schemas.microsoft.com/office/drawing/2014/main" id="{3C523DE7-B3E5-1F83-5C0A-06AFDA473E3C}"/>
              </a:ext>
            </a:extLst>
          </p:cNvPr>
          <p:cNvSpPr/>
          <p:nvPr/>
        </p:nvSpPr>
        <p:spPr>
          <a:xfrm>
            <a:off x="1492204" y="17586307"/>
            <a:ext cx="34467260" cy="2664132"/>
          </a:xfrm>
          <a:prstGeom prst="round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800" b="1" u="sng" dirty="0">
                <a:solidFill>
                  <a:srgbClr val="FF0000"/>
                </a:solidFill>
              </a:rPr>
              <a:t>PROBLEM:</a:t>
            </a:r>
            <a:r>
              <a:rPr lang="en-US" sz="6800" b="1" dirty="0">
                <a:solidFill>
                  <a:srgbClr val="FF0000"/>
                </a:solidFill>
              </a:rPr>
              <a:t>  Existing Tracker Management Policies Are Access Pattern Dependent</a:t>
            </a:r>
          </a:p>
          <a:p>
            <a:pPr algn="ctr"/>
            <a:r>
              <a:rPr lang="en-US" sz="6000" b="1" i="1" dirty="0">
                <a:solidFill>
                  <a:srgbClr val="FF0000"/>
                </a:solidFill>
              </a:rPr>
              <a:t>Carefully Crafted Access Patterns Can </a:t>
            </a:r>
            <a:r>
              <a:rPr lang="en-US" sz="6000" b="1" i="1" u="sng" dirty="0">
                <a:solidFill>
                  <a:srgbClr val="FF0000"/>
                </a:solidFill>
              </a:rPr>
              <a:t>DEFEAT</a:t>
            </a:r>
            <a:r>
              <a:rPr lang="en-US" sz="6000" b="1" i="1" dirty="0">
                <a:solidFill>
                  <a:srgbClr val="FF0000"/>
                </a:solidFill>
              </a:rPr>
              <a:t> the Tracker!!</a:t>
            </a:r>
          </a:p>
        </p:txBody>
      </p:sp>
    </p:spTree>
    <p:extLst>
      <p:ext uri="{BB962C8B-B14F-4D97-AF65-F5344CB8AC3E}">
        <p14:creationId xmlns:p14="http://schemas.microsoft.com/office/powerpoint/2010/main" val="3147659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Methodology for Estimating Failure</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endParaRPr lang="en-US" sz="6600" dirty="0"/>
          </a:p>
        </p:txBody>
      </p:sp>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a:lnSpc>
                <a:spcPct val="90000"/>
              </a:lnSpc>
            </a:pPr>
            <a:r>
              <a:rPr lang="en-US" sz="6600" b="1" dirty="0">
                <a:solidFill>
                  <a:srgbClr val="1481D4"/>
                </a:solidFill>
                <a:latin typeface="Trebuchet MS" panose="020B0603020202020204" pitchFamily="34" charset="0"/>
              </a:rPr>
              <a:t>Attack Round: </a:t>
            </a:r>
            <a:r>
              <a:rPr lang="en-US" sz="6600" dirty="0"/>
              <a:t>Access sequence to a “target row” A (mixed with other rows)</a:t>
            </a: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marL="0" indent="0">
              <a:buNone/>
            </a:pPr>
            <a:endParaRPr lang="en-US" sz="5400" b="1" i="1" dirty="0">
              <a:solidFill>
                <a:schemeClr val="bg1"/>
              </a:solidFill>
              <a:latin typeface="Cambria Math" panose="02040503050406030204" pitchFamily="18" charset="0"/>
            </a:endParaRPr>
          </a:p>
          <a:p>
            <a:pPr lvl="1"/>
            <a:endParaRPr lang="en-US" sz="5400" dirty="0"/>
          </a:p>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3200" b="1"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p:txBody>
      </p:sp>
      <p:sp>
        <p:nvSpPr>
          <p:cNvPr id="7" name="TextBox 6">
            <a:extLst>
              <a:ext uri="{FF2B5EF4-FFF2-40B4-BE49-F238E27FC236}">
                <a16:creationId xmlns:a16="http://schemas.microsoft.com/office/drawing/2014/main" id="{5D192170-5FEE-5750-FAD4-6B96D3470FA4}"/>
              </a:ext>
            </a:extLst>
          </p:cNvPr>
          <p:cNvSpPr txBox="1"/>
          <p:nvPr/>
        </p:nvSpPr>
        <p:spPr>
          <a:xfrm>
            <a:off x="6692575" y="6980212"/>
            <a:ext cx="23930847" cy="1200329"/>
          </a:xfrm>
          <a:prstGeom prst="rect">
            <a:avLst/>
          </a:prstGeom>
          <a:noFill/>
        </p:spPr>
        <p:txBody>
          <a:bodyPr wrap="none" rtlCol="0">
            <a:spAutoFit/>
          </a:bodyPr>
          <a:lstStyle/>
          <a:p>
            <a:pPr algn="ctr"/>
            <a:r>
              <a:rPr lang="en-US" sz="7200" dirty="0">
                <a:solidFill>
                  <a:schemeClr val="bg1"/>
                </a:solidFill>
                <a:latin typeface="NVIDIA Sans" panose="020B0503020203020204" pitchFamily="34" charset="0"/>
                <a:cs typeface="NVIDIA Sans" panose="020B0503020203020204" pitchFamily="34" charset="0"/>
              </a:rPr>
              <a:t>A</a:t>
            </a:r>
            <a:r>
              <a:rPr lang="en-US" sz="7200" baseline="-25000" dirty="0">
                <a:solidFill>
                  <a:schemeClr val="bg1"/>
                </a:solidFill>
                <a:latin typeface="NVIDIA Sans" panose="020B0503020203020204" pitchFamily="34" charset="0"/>
                <a:cs typeface="NVIDIA Sans" panose="020B0503020203020204" pitchFamily="34" charset="0"/>
              </a:rPr>
              <a:t>1</a:t>
            </a:r>
            <a:r>
              <a:rPr lang="en-US" sz="7200" dirty="0">
                <a:solidFill>
                  <a:schemeClr val="bg1"/>
                </a:solidFill>
                <a:latin typeface="NVIDIA Sans" panose="020B0503020203020204" pitchFamily="34" charset="0"/>
                <a:cs typeface="NVIDIA Sans" panose="020B0503020203020204" pitchFamily="34" charset="0"/>
              </a:rPr>
              <a:t>, …….., . A</a:t>
            </a:r>
            <a:r>
              <a:rPr lang="en-US" sz="7200" baseline="-25000" dirty="0">
                <a:solidFill>
                  <a:schemeClr val="bg1"/>
                </a:solidFill>
                <a:latin typeface="NVIDIA Sans" panose="020B0503020203020204" pitchFamily="34" charset="0"/>
                <a:cs typeface="NVIDIA Sans" panose="020B0503020203020204" pitchFamily="34" charset="0"/>
              </a:rPr>
              <a:t>2</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3</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4</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TRH-1</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 </a:t>
            </a:r>
            <a:r>
              <a:rPr lang="en-US" sz="7200" dirty="0">
                <a:solidFill>
                  <a:schemeClr val="bg1"/>
                </a:solidFill>
                <a:latin typeface="NVIDIA Sans" panose="020B0503020203020204" pitchFamily="34" charset="0"/>
                <a:cs typeface="NVIDIA Sans" panose="020B0503020203020204" pitchFamily="34" charset="0"/>
              </a:rPr>
              <a:t>…. </a:t>
            </a:r>
          </a:p>
        </p:txBody>
      </p:sp>
      <p:sp>
        <p:nvSpPr>
          <p:cNvPr id="8" name="Right Brace 7">
            <a:extLst>
              <a:ext uri="{FF2B5EF4-FFF2-40B4-BE49-F238E27FC236}">
                <a16:creationId xmlns:a16="http://schemas.microsoft.com/office/drawing/2014/main" id="{5A19EEF1-7240-2F99-EDD2-21AE797BCBC6}"/>
              </a:ext>
            </a:extLst>
          </p:cNvPr>
          <p:cNvSpPr/>
          <p:nvPr/>
        </p:nvSpPr>
        <p:spPr>
          <a:xfrm rot="5400000">
            <a:off x="17809320" y="-2693619"/>
            <a:ext cx="1697355" cy="23650270"/>
          </a:xfrm>
          <a:prstGeom prst="rightBrace">
            <a:avLst>
              <a:gd name="adj1" fmla="val 56936"/>
              <a:gd name="adj2" fmla="val 92104"/>
            </a:avLst>
          </a:prstGeom>
          <a:ln w="127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DF08B6B-7546-ECF6-B43F-421D141142DB}"/>
              </a:ext>
            </a:extLst>
          </p:cNvPr>
          <p:cNvSpPr txBox="1"/>
          <p:nvPr/>
        </p:nvSpPr>
        <p:spPr>
          <a:xfrm>
            <a:off x="30002190" y="12441993"/>
            <a:ext cx="5422062" cy="830997"/>
          </a:xfrm>
          <a:prstGeom prst="rect">
            <a:avLst/>
          </a:prstGeom>
          <a:noFill/>
        </p:spPr>
        <p:txBody>
          <a:bodyPr wrap="none" rtlCol="0">
            <a:spAutoFit/>
          </a:bodyPr>
          <a:lstStyle/>
          <a:p>
            <a:pPr algn="ctr"/>
            <a:r>
              <a:rPr lang="en-US" sz="4800" b="1" dirty="0">
                <a:solidFill>
                  <a:schemeClr val="accent1"/>
                </a:solidFill>
                <a:latin typeface="NVIDIA Sans" panose="020B0503020203020204" pitchFamily="34" charset="0"/>
                <a:cs typeface="NVIDIA Sans" panose="020B0503020203020204" pitchFamily="34" charset="0"/>
              </a:rPr>
              <a:t>Yes? </a:t>
            </a:r>
            <a:r>
              <a:rPr lang="en-US" sz="4800" b="1" dirty="0">
                <a:solidFill>
                  <a:schemeClr val="accent1"/>
                </a:solidFill>
                <a:latin typeface="NVIDIA Sans" panose="020B0503020203020204" pitchFamily="34" charset="0"/>
                <a:cs typeface="NVIDIA Sans" panose="020B0503020203020204" pitchFamily="34" charset="0"/>
                <a:sym typeface="Wingdings" pitchFamily="2" charset="2"/>
              </a:rPr>
              <a:t> </a:t>
            </a:r>
            <a:r>
              <a:rPr lang="en-US" sz="4800" b="1" dirty="0">
                <a:solidFill>
                  <a:schemeClr val="accent1"/>
                </a:solidFill>
                <a:latin typeface="NVIDIA Sans" panose="020B0503020203020204" pitchFamily="34" charset="0"/>
                <a:cs typeface="NVIDIA Sans" panose="020B0503020203020204" pitchFamily="34" charset="0"/>
              </a:rPr>
              <a:t>No Failure</a:t>
            </a:r>
          </a:p>
        </p:txBody>
      </p:sp>
      <p:sp>
        <p:nvSpPr>
          <p:cNvPr id="13" name="TextBox 12">
            <a:extLst>
              <a:ext uri="{FF2B5EF4-FFF2-40B4-BE49-F238E27FC236}">
                <a16:creationId xmlns:a16="http://schemas.microsoft.com/office/drawing/2014/main" id="{D9F01379-0306-1C36-FA67-22A2CE299A28}"/>
              </a:ext>
            </a:extLst>
          </p:cNvPr>
          <p:cNvSpPr txBox="1"/>
          <p:nvPr/>
        </p:nvSpPr>
        <p:spPr>
          <a:xfrm>
            <a:off x="30308988" y="16104757"/>
            <a:ext cx="5266635" cy="830997"/>
          </a:xfrm>
          <a:prstGeom prst="rect">
            <a:avLst/>
          </a:prstGeom>
          <a:noFill/>
        </p:spPr>
        <p:txBody>
          <a:bodyPr wrap="none" rtlCol="0">
            <a:spAutoFit/>
          </a:bodyPr>
          <a:lstStyle/>
          <a:p>
            <a:pPr algn="ctr"/>
            <a:r>
              <a:rPr lang="en-US" sz="4800" b="1" dirty="0">
                <a:solidFill>
                  <a:srgbClr val="FF0000"/>
                </a:solidFill>
                <a:latin typeface="NVIDIA Sans" panose="020B0503020203020204" pitchFamily="34" charset="0"/>
                <a:cs typeface="NVIDIA Sans" panose="020B0503020203020204" pitchFamily="34" charset="0"/>
              </a:rPr>
              <a:t>No? </a:t>
            </a:r>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RH Failure</a:t>
            </a:r>
            <a:endParaRPr lang="en-US" sz="4800" b="1" dirty="0">
              <a:solidFill>
                <a:srgbClr val="FF0000"/>
              </a:solidFill>
              <a:latin typeface="NVIDIA Sans" panose="020B0503020203020204" pitchFamily="34" charset="0"/>
              <a:cs typeface="NVIDIA Sans" panose="020B0503020203020204" pitchFamily="34" charset="0"/>
            </a:endParaRPr>
          </a:p>
        </p:txBody>
      </p:sp>
      <p:cxnSp>
        <p:nvCxnSpPr>
          <p:cNvPr id="14" name="Straight Arrow Connector 13">
            <a:extLst>
              <a:ext uri="{FF2B5EF4-FFF2-40B4-BE49-F238E27FC236}">
                <a16:creationId xmlns:a16="http://schemas.microsoft.com/office/drawing/2014/main" id="{0FE5B81A-0FC6-5299-CCE3-D4E064FE4B83}"/>
              </a:ext>
            </a:extLst>
          </p:cNvPr>
          <p:cNvCxnSpPr>
            <a:cxnSpLocks/>
          </p:cNvCxnSpPr>
          <p:nvPr/>
        </p:nvCxnSpPr>
        <p:spPr>
          <a:xfrm>
            <a:off x="9567582" y="14790585"/>
            <a:ext cx="4179437" cy="28068"/>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Rounded Corners 3">
                <a:extLst>
                  <a:ext uri="{FF2B5EF4-FFF2-40B4-BE49-F238E27FC236}">
                    <a16:creationId xmlns:a16="http://schemas.microsoft.com/office/drawing/2014/main" id="{0A898888-E56E-9FCE-FB26-9D9516B124D1}"/>
                  </a:ext>
                </a:extLst>
              </p:cNvPr>
              <p:cNvSpPr/>
              <p:nvPr/>
            </p:nvSpPr>
            <p:spPr>
              <a:xfrm>
                <a:off x="10230672" y="13915782"/>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5" name="Rectangle: Rounded Corners 3">
                <a:extLst>
                  <a:ext uri="{FF2B5EF4-FFF2-40B4-BE49-F238E27FC236}">
                    <a16:creationId xmlns:a16="http://schemas.microsoft.com/office/drawing/2014/main" id="{0A898888-E56E-9FCE-FB26-9D9516B124D1}"/>
                  </a:ext>
                </a:extLst>
              </p:cNvPr>
              <p:cNvSpPr>
                <a:spLocks noRot="1" noChangeAspect="1" noMove="1" noResize="1" noEditPoints="1" noAdjustHandles="1" noChangeArrowheads="1" noChangeShapeType="1" noTextEdit="1"/>
              </p:cNvSpPr>
              <p:nvPr/>
            </p:nvSpPr>
            <p:spPr>
              <a:xfrm>
                <a:off x="10230672" y="13915782"/>
                <a:ext cx="2530926" cy="1511038"/>
              </a:xfrm>
              <a:prstGeom prst="roundRect">
                <a:avLst/>
              </a:prstGeom>
              <a:blipFill>
                <a:blip r:embed="rId2"/>
                <a:stretch>
                  <a:fillRect t="-8197" b="-4918"/>
                </a:stretch>
              </a:blipFill>
              <a:ln>
                <a:solidFill>
                  <a:schemeClr val="bg1"/>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B1D7BC3-2767-F82C-8237-108CCA869562}"/>
              </a:ext>
            </a:extLst>
          </p:cNvPr>
          <p:cNvSpPr/>
          <p:nvPr/>
        </p:nvSpPr>
        <p:spPr>
          <a:xfrm rot="5400000" flipH="1">
            <a:off x="18393210" y="8418280"/>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7" name="TextBox 16">
            <a:extLst>
              <a:ext uri="{FF2B5EF4-FFF2-40B4-BE49-F238E27FC236}">
                <a16:creationId xmlns:a16="http://schemas.microsoft.com/office/drawing/2014/main" id="{0DBFF43D-6E18-D6F1-D988-607CBAC699AB}"/>
              </a:ext>
            </a:extLst>
          </p:cNvPr>
          <p:cNvSpPr txBox="1"/>
          <p:nvPr/>
        </p:nvSpPr>
        <p:spPr>
          <a:xfrm flipH="1">
            <a:off x="14649975" y="14164848"/>
            <a:ext cx="1090474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p:txBody>
      </p:sp>
      <p:cxnSp>
        <p:nvCxnSpPr>
          <p:cNvPr id="18" name="Straight Arrow Connector 17">
            <a:extLst>
              <a:ext uri="{FF2B5EF4-FFF2-40B4-BE49-F238E27FC236}">
                <a16:creationId xmlns:a16="http://schemas.microsoft.com/office/drawing/2014/main" id="{3592AC82-1C7F-5EA1-2A35-5AEA55B71EAA}"/>
              </a:ext>
            </a:extLst>
          </p:cNvPr>
          <p:cNvCxnSpPr>
            <a:cxnSpLocks/>
          </p:cNvCxnSpPr>
          <p:nvPr/>
        </p:nvCxnSpPr>
        <p:spPr>
          <a:xfrm>
            <a:off x="26462445" y="14765013"/>
            <a:ext cx="7598955" cy="4639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B0AB79B-46E7-D9CE-353D-E2B04715337B}"/>
              </a:ext>
            </a:extLst>
          </p:cNvPr>
          <p:cNvCxnSpPr>
            <a:cxnSpLocks/>
          </p:cNvCxnSpPr>
          <p:nvPr/>
        </p:nvCxnSpPr>
        <p:spPr>
          <a:xfrm rot="5400000">
            <a:off x="18733633" y="17874710"/>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8E3524D1-98CF-3CA2-C440-ECBC2647FA70}"/>
              </a:ext>
            </a:extLst>
          </p:cNvPr>
          <p:cNvSpPr/>
          <p:nvPr/>
        </p:nvSpPr>
        <p:spPr>
          <a:xfrm>
            <a:off x="5707163" y="15920596"/>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b="1" dirty="0">
                <a:solidFill>
                  <a:schemeClr val="tx1"/>
                </a:solidFill>
                <a:latin typeface="Trebuchet MS" panose="020B0603020202020204" pitchFamily="34" charset="0"/>
              </a:rPr>
              <a:t>Probabilistic Insertion</a:t>
            </a:r>
          </a:p>
        </p:txBody>
      </p:sp>
      <p:sp>
        <p:nvSpPr>
          <p:cNvPr id="21" name="Rounded Rectangle 20">
            <a:extLst>
              <a:ext uri="{FF2B5EF4-FFF2-40B4-BE49-F238E27FC236}">
                <a16:creationId xmlns:a16="http://schemas.microsoft.com/office/drawing/2014/main" id="{304138DE-A24E-8313-92B1-F56B1E54E4D1}"/>
              </a:ext>
            </a:extLst>
          </p:cNvPr>
          <p:cNvSpPr/>
          <p:nvPr/>
        </p:nvSpPr>
        <p:spPr>
          <a:xfrm>
            <a:off x="28037322" y="14335163"/>
            <a:ext cx="4904984"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b="1" dirty="0">
                <a:solidFill>
                  <a:schemeClr val="tx1"/>
                </a:solidFill>
                <a:latin typeface="Trebuchet MS" panose="020B0603020202020204" pitchFamily="34" charset="0"/>
              </a:rPr>
              <a:t>Mitigation?</a:t>
            </a:r>
          </a:p>
        </p:txBody>
      </p:sp>
      <p:sp>
        <p:nvSpPr>
          <p:cNvPr id="22" name="Rounded Rectangle 21">
            <a:extLst>
              <a:ext uri="{FF2B5EF4-FFF2-40B4-BE49-F238E27FC236}">
                <a16:creationId xmlns:a16="http://schemas.microsoft.com/office/drawing/2014/main" id="{5849722A-A6F1-158D-2808-3F037EC5FD20}"/>
              </a:ext>
            </a:extLst>
          </p:cNvPr>
          <p:cNvSpPr/>
          <p:nvPr/>
        </p:nvSpPr>
        <p:spPr>
          <a:xfrm>
            <a:off x="18075492" y="17260207"/>
            <a:ext cx="405370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b="1" dirty="0">
                <a:solidFill>
                  <a:schemeClr val="tx1"/>
                </a:solidFill>
                <a:latin typeface="Trebuchet MS" panose="020B0603020202020204" pitchFamily="34" charset="0"/>
              </a:rPr>
              <a:t>eviction</a:t>
            </a:r>
          </a:p>
        </p:txBody>
      </p:sp>
      <p:cxnSp>
        <p:nvCxnSpPr>
          <p:cNvPr id="25" name="Straight Arrow Connector 24">
            <a:extLst>
              <a:ext uri="{FF2B5EF4-FFF2-40B4-BE49-F238E27FC236}">
                <a16:creationId xmlns:a16="http://schemas.microsoft.com/office/drawing/2014/main" id="{A2322F9A-DA06-CF2E-EFAF-3992267BCD29}"/>
              </a:ext>
            </a:extLst>
          </p:cNvPr>
          <p:cNvCxnSpPr>
            <a:cxnSpLocks/>
          </p:cNvCxnSpPr>
          <p:nvPr/>
        </p:nvCxnSpPr>
        <p:spPr>
          <a:xfrm rot="16200000">
            <a:off x="7077171" y="12294565"/>
            <a:ext cx="5014499" cy="33676"/>
          </a:xfrm>
          <a:prstGeom prst="straightConnector1">
            <a:avLst/>
          </a:prstGeom>
          <a:ln w="1524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635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Insertion Failure (TIF)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r>
              <a:rPr lang="en-US" sz="6600" dirty="0"/>
              <a:t>Failure for </a:t>
            </a:r>
            <a:r>
              <a:rPr lang="en-US" sz="6600" b="1" dirty="0"/>
              <a:t>NOT INSERTING</a:t>
            </a:r>
            <a:r>
              <a:rPr lang="en-US" sz="6600" dirty="0"/>
              <a:t> an Address Into the Tracker</a:t>
            </a:r>
          </a:p>
        </p:txBody>
      </p:sp>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a:lnSpc>
                <a:spcPct val="90000"/>
              </a:lnSpc>
            </a:pPr>
            <a:r>
              <a:rPr lang="en-US" sz="6600" b="1" dirty="0">
                <a:solidFill>
                  <a:srgbClr val="1481D4"/>
                </a:solidFill>
                <a:latin typeface="Trebuchet MS" panose="020B0603020202020204" pitchFamily="34" charset="0"/>
              </a:rPr>
              <a:t>Attack Round: </a:t>
            </a:r>
            <a:r>
              <a:rPr lang="en-US" sz="6600" dirty="0"/>
              <a:t>Access sequence to a “target row” A (mixed with other rows)</a:t>
            </a: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marL="0" indent="0">
              <a:lnSpc>
                <a:spcPct val="90000"/>
              </a:lnSpc>
              <a:buNone/>
            </a:pPr>
            <a:endParaRPr lang="en-US" sz="6600" b="1" dirty="0">
              <a:solidFill>
                <a:srgbClr val="1481D4"/>
              </a:solidFill>
              <a:latin typeface="Trebuchet MS" panose="020B0603020202020204" pitchFamily="34" charset="0"/>
            </a:endParaRPr>
          </a:p>
          <a:p>
            <a:pPr marL="0" indent="0">
              <a:lnSpc>
                <a:spcPct val="90000"/>
              </a:lnSpc>
              <a:buNone/>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marL="0" indent="0">
              <a:buNone/>
            </a:pPr>
            <a:endParaRPr lang="en-US" sz="5400" b="1" i="1" dirty="0">
              <a:solidFill>
                <a:schemeClr val="bg1"/>
              </a:solidFill>
              <a:latin typeface="Cambria Math" panose="02040503050406030204" pitchFamily="18" charset="0"/>
            </a:endParaRPr>
          </a:p>
          <a:p>
            <a:pPr lvl="1"/>
            <a:endParaRPr lang="en-US" sz="5400" dirty="0"/>
          </a:p>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3200" b="1"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8E07BE-3C14-9BCC-A3CF-9B3C19046691}"/>
                  </a:ext>
                </a:extLst>
              </p:cNvPr>
              <p:cNvSpPr txBox="1"/>
              <p:nvPr/>
            </p:nvSpPr>
            <p:spPr>
              <a:xfrm>
                <a:off x="27432000" y="12015952"/>
                <a:ext cx="6172200" cy="1425968"/>
              </a:xfrm>
              <a:prstGeom prst="rect">
                <a:avLst/>
              </a:prstGeom>
              <a:noFill/>
            </p:spPr>
            <p:txBody>
              <a:bodyPr wrap="square">
                <a:spAutoFit/>
              </a:bodyPr>
              <a:lstStyle/>
              <a:p>
                <a:r>
                  <a:rPr lang="en-US" sz="6000" b="1" dirty="0">
                    <a:solidFill>
                      <a:schemeClr val="bg1"/>
                    </a:solidFill>
                    <a:latin typeface="Trebuchet MS" panose="020B0603020202020204" pitchFamily="34" charset="0"/>
                  </a:rPr>
                  <a:t>( where p = </a:t>
                </a:r>
                <a14:m>
                  <m:oMath xmlns:m="http://schemas.openxmlformats.org/officeDocument/2006/math">
                    <m:f>
                      <m:fPr>
                        <m:ctrlPr>
                          <a:rPr lang="en-US" sz="6000" b="1" i="1" dirty="0" smtClean="0">
                            <a:solidFill>
                              <a:schemeClr val="bg1"/>
                            </a:solidFill>
                            <a:latin typeface="Cambria Math" panose="02040503050406030204" pitchFamily="18" charset="0"/>
                          </a:rPr>
                        </m:ctrlPr>
                      </m:fPr>
                      <m:num>
                        <m:r>
                          <a:rPr lang="en-US" sz="6000" b="1" i="1" dirty="0" smtClean="0">
                            <a:solidFill>
                              <a:schemeClr val="bg1"/>
                            </a:solidFill>
                            <a:latin typeface="Cambria Math" panose="02040503050406030204" pitchFamily="18" charset="0"/>
                          </a:rPr>
                          <m:t>𝟏</m:t>
                        </m:r>
                      </m:num>
                      <m:den>
                        <m:r>
                          <a:rPr lang="en-US" sz="6000" b="1" i="1" dirty="0" smtClean="0">
                            <a:solidFill>
                              <a:schemeClr val="bg1"/>
                            </a:solidFill>
                            <a:latin typeface="Cambria Math" panose="02040503050406030204" pitchFamily="18" charset="0"/>
                          </a:rPr>
                          <m:t>𝟕𝟗</m:t>
                        </m:r>
                      </m:den>
                    </m:f>
                  </m:oMath>
                </a14:m>
                <a:r>
                  <a:rPr lang="en-US" sz="6000" b="1" dirty="0">
                    <a:solidFill>
                      <a:schemeClr val="bg1"/>
                    </a:solidFill>
                    <a:latin typeface="Trebuchet MS" panose="020B0603020202020204" pitchFamily="34" charset="0"/>
                  </a:rPr>
                  <a:t> )</a:t>
                </a:r>
                <a:endParaRPr lang="en-US" sz="6000" dirty="0"/>
              </a:p>
            </p:txBody>
          </p:sp>
        </mc:Choice>
        <mc:Fallback xmlns="">
          <p:sp>
            <p:nvSpPr>
              <p:cNvPr id="6" name="TextBox 5">
                <a:extLst>
                  <a:ext uri="{FF2B5EF4-FFF2-40B4-BE49-F238E27FC236}">
                    <a16:creationId xmlns:a16="http://schemas.microsoft.com/office/drawing/2014/main" id="{B28E07BE-3C14-9BCC-A3CF-9B3C19046691}"/>
                  </a:ext>
                </a:extLst>
              </p:cNvPr>
              <p:cNvSpPr txBox="1">
                <a:spLocks noRot="1" noChangeAspect="1" noMove="1" noResize="1" noEditPoints="1" noAdjustHandles="1" noChangeArrowheads="1" noChangeShapeType="1" noTextEdit="1"/>
              </p:cNvSpPr>
              <p:nvPr/>
            </p:nvSpPr>
            <p:spPr>
              <a:xfrm>
                <a:off x="27432000" y="12015952"/>
                <a:ext cx="6172200" cy="1425968"/>
              </a:xfrm>
              <a:prstGeom prst="rect">
                <a:avLst/>
              </a:prstGeom>
              <a:blipFill>
                <a:blip r:embed="rId3"/>
                <a:stretch>
                  <a:fillRect l="-5955" b="-12389"/>
                </a:stretch>
              </a:blipFill>
            </p:spPr>
            <p:txBody>
              <a:bodyPr/>
              <a:lstStyle/>
              <a:p>
                <a:r>
                  <a:rPr lang="en-US">
                    <a:noFill/>
                  </a:rPr>
                  <a:t> </a:t>
                </a:r>
              </a:p>
            </p:txBody>
          </p:sp>
        </mc:Fallback>
      </mc:AlternateContent>
      <p:sp>
        <p:nvSpPr>
          <p:cNvPr id="5" name="Rectangle: Rounded Corners 20">
            <a:extLst>
              <a:ext uri="{FF2B5EF4-FFF2-40B4-BE49-F238E27FC236}">
                <a16:creationId xmlns:a16="http://schemas.microsoft.com/office/drawing/2014/main" id="{6546960D-8C0E-09D9-FDD5-B43C7D8C595F}"/>
              </a:ext>
            </a:extLst>
          </p:cNvPr>
          <p:cNvSpPr/>
          <p:nvPr/>
        </p:nvSpPr>
        <p:spPr>
          <a:xfrm>
            <a:off x="8384513" y="18139016"/>
            <a:ext cx="19806972" cy="1517105"/>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6600" dirty="0"/>
              <a:t>For MTTF = 10K years/bank, TRH-D = 1530</a:t>
            </a:r>
            <a:endParaRPr lang="en-US" sz="8000" b="1" dirty="0">
              <a:solidFill>
                <a:srgbClr val="1481D4"/>
              </a:solidFill>
              <a:latin typeface="Trebuchet MS" panose="020B0603020202020204" pitchFamily="34" charset="0"/>
              <a:cs typeface="NVIDIA Sans" panose="020B0503020203020204" pitchFamily="34" charset="0"/>
            </a:endParaRPr>
          </a:p>
        </p:txBody>
      </p:sp>
      <p:sp>
        <p:nvSpPr>
          <p:cNvPr id="7" name="TextBox 6">
            <a:extLst>
              <a:ext uri="{FF2B5EF4-FFF2-40B4-BE49-F238E27FC236}">
                <a16:creationId xmlns:a16="http://schemas.microsoft.com/office/drawing/2014/main" id="{5D192170-5FEE-5750-FAD4-6B96D3470FA4}"/>
              </a:ext>
            </a:extLst>
          </p:cNvPr>
          <p:cNvSpPr txBox="1"/>
          <p:nvPr/>
        </p:nvSpPr>
        <p:spPr>
          <a:xfrm>
            <a:off x="7117594" y="6980212"/>
            <a:ext cx="23080807" cy="1200329"/>
          </a:xfrm>
          <a:prstGeom prst="rect">
            <a:avLst/>
          </a:prstGeom>
          <a:noFill/>
        </p:spPr>
        <p:txBody>
          <a:bodyPr wrap="none" rtlCol="0">
            <a:spAutoFit/>
          </a:bodyPr>
          <a:lstStyle/>
          <a:p>
            <a:pPr algn="ctr"/>
            <a:r>
              <a:rPr lang="en-US" sz="7200" dirty="0">
                <a:solidFill>
                  <a:schemeClr val="bg1"/>
                </a:solidFill>
                <a:latin typeface="NVIDIA Sans" panose="020B0503020203020204" pitchFamily="34" charset="0"/>
                <a:cs typeface="NVIDIA Sans" panose="020B0503020203020204" pitchFamily="34" charset="0"/>
              </a:rPr>
              <a:t>A</a:t>
            </a:r>
            <a:r>
              <a:rPr lang="en-US" sz="7200" baseline="-25000" dirty="0">
                <a:solidFill>
                  <a:schemeClr val="bg1"/>
                </a:solidFill>
                <a:latin typeface="NVIDIA Sans" panose="020B0503020203020204" pitchFamily="34" charset="0"/>
                <a:cs typeface="NVIDIA Sans" panose="020B0503020203020204" pitchFamily="34" charset="0"/>
              </a:rPr>
              <a:t>1</a:t>
            </a:r>
            <a:r>
              <a:rPr lang="en-US" sz="7200" dirty="0">
                <a:solidFill>
                  <a:schemeClr val="bg1"/>
                </a:solidFill>
                <a:latin typeface="NVIDIA Sans" panose="020B0503020203020204" pitchFamily="34" charset="0"/>
                <a:cs typeface="NVIDIA Sans" panose="020B0503020203020204" pitchFamily="34" charset="0"/>
              </a:rPr>
              <a:t>, …….., . A</a:t>
            </a:r>
            <a:r>
              <a:rPr lang="en-US" sz="7200" baseline="-25000" dirty="0">
                <a:solidFill>
                  <a:schemeClr val="bg1"/>
                </a:solidFill>
                <a:latin typeface="NVIDIA Sans" panose="020B0503020203020204" pitchFamily="34" charset="0"/>
                <a:cs typeface="NVIDIA Sans" panose="020B0503020203020204" pitchFamily="34" charset="0"/>
              </a:rPr>
              <a:t>2</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3</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4</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TRH-1</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 </a:t>
            </a:r>
            <a:r>
              <a:rPr lang="en-US" sz="7200" dirty="0">
                <a:solidFill>
                  <a:schemeClr val="bg1"/>
                </a:solidFill>
                <a:latin typeface="NVIDIA Sans" panose="020B0503020203020204" pitchFamily="34" charset="0"/>
                <a:cs typeface="NVIDIA Sans" panose="020B0503020203020204" pitchFamily="34" charset="0"/>
              </a:rPr>
              <a:t>…. </a:t>
            </a:r>
          </a:p>
        </p:txBody>
      </p:sp>
      <p:sp>
        <p:nvSpPr>
          <p:cNvPr id="13" name="TextBox 12">
            <a:extLst>
              <a:ext uri="{FF2B5EF4-FFF2-40B4-BE49-F238E27FC236}">
                <a16:creationId xmlns:a16="http://schemas.microsoft.com/office/drawing/2014/main" id="{D9F01379-0306-1C36-FA67-22A2CE299A28}"/>
              </a:ext>
            </a:extLst>
          </p:cNvPr>
          <p:cNvSpPr txBox="1"/>
          <p:nvPr/>
        </p:nvSpPr>
        <p:spPr>
          <a:xfrm>
            <a:off x="2114523" y="8881408"/>
            <a:ext cx="26793810" cy="1569660"/>
          </a:xfrm>
          <a:prstGeom prst="rect">
            <a:avLst/>
          </a:prstGeom>
          <a:noFill/>
        </p:spPr>
        <p:txBody>
          <a:bodyPr wrap="none" rtlCol="0">
            <a:spAutoFit/>
          </a:bodyPr>
          <a:lstStyle/>
          <a:p>
            <a:r>
              <a:rPr lang="en-US" sz="4800" b="1" dirty="0">
                <a:solidFill>
                  <a:srgbClr val="FF0000"/>
                </a:solidFill>
                <a:latin typeface="NVIDIA Sans" panose="020B0503020203020204" pitchFamily="34" charset="0"/>
                <a:cs typeface="NVIDIA Sans" panose="020B0503020203020204" pitchFamily="34" charset="0"/>
                <a:sym typeface="Wingdings" pitchFamily="2" charset="2"/>
              </a:rPr>
              <a:t>Probability of</a:t>
            </a:r>
          </a:p>
          <a:p>
            <a:r>
              <a:rPr lang="en-US" sz="4800" b="1" dirty="0">
                <a:solidFill>
                  <a:srgbClr val="FF0000"/>
                </a:solidFill>
                <a:latin typeface="NVIDIA Sans" panose="020B0503020203020204" pitchFamily="34" charset="0"/>
                <a:cs typeface="NVIDIA Sans" panose="020B0503020203020204" pitchFamily="34" charset="0"/>
                <a:sym typeface="Wingdings" pitchFamily="2" charset="2"/>
              </a:rPr>
              <a:t>Non-Selection:        (1-p)                 (1-p)              (1-p)               (1-p)               (1-p)                  (1-p)</a:t>
            </a:r>
            <a:endParaRPr lang="en-US" sz="4800" b="1" dirty="0">
              <a:solidFill>
                <a:srgbClr val="FF0000"/>
              </a:solidFill>
              <a:latin typeface="NVIDIA Sans" panose="020B0503020203020204" pitchFamily="34" charset="0"/>
              <a:cs typeface="NVIDIA Sans" panose="020B0503020203020204" pitchFamily="34" charset="0"/>
            </a:endParaRPr>
          </a:p>
        </p:txBody>
      </p:sp>
      <p:grpSp>
        <p:nvGrpSpPr>
          <p:cNvPr id="22" name="Group 21">
            <a:extLst>
              <a:ext uri="{FF2B5EF4-FFF2-40B4-BE49-F238E27FC236}">
                <a16:creationId xmlns:a16="http://schemas.microsoft.com/office/drawing/2014/main" id="{112999B3-424B-0DB9-B30A-F6F126D37A15}"/>
              </a:ext>
            </a:extLst>
          </p:cNvPr>
          <p:cNvGrpSpPr/>
          <p:nvPr/>
        </p:nvGrpSpPr>
        <p:grpSpPr>
          <a:xfrm>
            <a:off x="9144000" y="9430835"/>
            <a:ext cx="18288000" cy="4011085"/>
            <a:chOff x="9144000" y="9430835"/>
            <a:chExt cx="18288000" cy="401108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9A0738-DB3A-E652-FAF2-D4AA6E86FBA1}"/>
                    </a:ext>
                  </a:extLst>
                </p:cNvPr>
                <p:cNvSpPr txBox="1"/>
                <p:nvPr/>
              </p:nvSpPr>
              <p:spPr>
                <a:xfrm>
                  <a:off x="9144000" y="12315778"/>
                  <a:ext cx="18288000"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sSup>
                          <m:sSupPr>
                            <m:ctrlPr>
                              <a:rPr lang="en-US" sz="6600" b="1" i="1" smtClean="0">
                                <a:solidFill>
                                  <a:schemeClr val="bg1"/>
                                </a:solidFill>
                                <a:latin typeface="Cambria Math" panose="02040503050406030204" pitchFamily="18" charset="0"/>
                              </a:rPr>
                            </m:ctrlPr>
                          </m:sSupPr>
                          <m:e>
                            <m:r>
                              <a:rPr lang="en-US" sz="6600" b="1" i="1" smtClean="0">
                                <a:solidFill>
                                  <a:schemeClr val="bg1"/>
                                </a:solidFill>
                                <a:latin typeface="Cambria Math" panose="02040503050406030204" pitchFamily="18" charset="0"/>
                              </a:rPr>
                              <m:t>( </m:t>
                            </m:r>
                            <m:r>
                              <a:rPr lang="en-US" sz="6600" b="1" i="1" smtClean="0">
                                <a:solidFill>
                                  <a:schemeClr val="bg1"/>
                                </a:solidFill>
                                <a:latin typeface="Cambria Math" panose="02040503050406030204" pitchFamily="18" charset="0"/>
                              </a:rPr>
                              <m:t>𝟏</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𝒑</m:t>
                            </m:r>
                            <m:r>
                              <a:rPr lang="en-US" sz="6600" b="1" i="1" smtClean="0">
                                <a:solidFill>
                                  <a:schemeClr val="bg1"/>
                                </a:solidFill>
                                <a:latin typeface="Cambria Math" panose="02040503050406030204" pitchFamily="18" charset="0"/>
                              </a:rPr>
                              <m:t> )</m:t>
                            </m:r>
                          </m:e>
                          <m:sup>
                            <m:r>
                              <a:rPr lang="en-US" sz="6600" b="1" i="1" smtClean="0">
                                <a:solidFill>
                                  <a:schemeClr val="bg1"/>
                                </a:solidFill>
                                <a:latin typeface="Cambria Math" panose="02040503050406030204" pitchFamily="18" charset="0"/>
                              </a:rPr>
                              <m:t>𝑻𝑹𝑯</m:t>
                            </m:r>
                          </m:sup>
                        </m:sSup>
                      </m:oMath>
                    </m:oMathPara>
                  </a14:m>
                  <a:endParaRPr lang="en-US" sz="6600" b="1" dirty="0">
                    <a:solidFill>
                      <a:schemeClr val="bg1"/>
                    </a:solidFill>
                    <a:latin typeface="Trebuchet MS" panose="020B0603020202020204" pitchFamily="34" charset="0"/>
                  </a:endParaRPr>
                </a:p>
              </p:txBody>
            </p:sp>
          </mc:Choice>
          <mc:Fallback xmlns="">
            <p:sp>
              <p:nvSpPr>
                <p:cNvPr id="16" name="TextBox 15">
                  <a:extLst>
                    <a:ext uri="{FF2B5EF4-FFF2-40B4-BE49-F238E27FC236}">
                      <a16:creationId xmlns:a16="http://schemas.microsoft.com/office/drawing/2014/main" id="{979A0738-DB3A-E652-FAF2-D4AA6E86FBA1}"/>
                    </a:ext>
                  </a:extLst>
                </p:cNvPr>
                <p:cNvSpPr txBox="1">
                  <a:spLocks noRot="1" noChangeAspect="1" noMove="1" noResize="1" noEditPoints="1" noAdjustHandles="1" noChangeArrowheads="1" noChangeShapeType="1" noTextEdit="1"/>
                </p:cNvSpPr>
                <p:nvPr/>
              </p:nvSpPr>
              <p:spPr>
                <a:xfrm>
                  <a:off x="9144000" y="12315778"/>
                  <a:ext cx="18288000" cy="1126142"/>
                </a:xfrm>
                <a:prstGeom prst="rect">
                  <a:avLst/>
                </a:prstGeom>
                <a:blipFill>
                  <a:blip r:embed="rId4"/>
                  <a:stretch>
                    <a:fillRect b="-3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F88561-0C1A-BAAD-A9B8-498E81352327}"/>
                    </a:ext>
                  </a:extLst>
                </p:cNvPr>
                <p:cNvSpPr txBox="1"/>
                <p:nvPr/>
              </p:nvSpPr>
              <p:spPr>
                <a:xfrm>
                  <a:off x="9995917"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7" name="TextBox 16">
                  <a:extLst>
                    <a:ext uri="{FF2B5EF4-FFF2-40B4-BE49-F238E27FC236}">
                      <a16:creationId xmlns:a16="http://schemas.microsoft.com/office/drawing/2014/main" id="{96F88561-0C1A-BAAD-A9B8-498E81352327}"/>
                    </a:ext>
                  </a:extLst>
                </p:cNvPr>
                <p:cNvSpPr txBox="1">
                  <a:spLocks noRot="1" noChangeAspect="1" noMove="1" noResize="1" noEditPoints="1" noAdjustHandles="1" noChangeArrowheads="1" noChangeShapeType="1" noTextEdit="1"/>
                </p:cNvSpPr>
                <p:nvPr/>
              </p:nvSpPr>
              <p:spPr>
                <a:xfrm>
                  <a:off x="9995917" y="9430835"/>
                  <a:ext cx="1394966" cy="112614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131B20-C630-FBF0-E0AA-D038B72F7F6B}"/>
                    </a:ext>
                  </a:extLst>
                </p:cNvPr>
                <p:cNvSpPr txBox="1"/>
                <p:nvPr/>
              </p:nvSpPr>
              <p:spPr>
                <a:xfrm>
                  <a:off x="13763245"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8" name="TextBox 17">
                  <a:extLst>
                    <a:ext uri="{FF2B5EF4-FFF2-40B4-BE49-F238E27FC236}">
                      <a16:creationId xmlns:a16="http://schemas.microsoft.com/office/drawing/2014/main" id="{67131B20-C630-FBF0-E0AA-D038B72F7F6B}"/>
                    </a:ext>
                  </a:extLst>
                </p:cNvPr>
                <p:cNvSpPr txBox="1">
                  <a:spLocks noRot="1" noChangeAspect="1" noMove="1" noResize="1" noEditPoints="1" noAdjustHandles="1" noChangeArrowheads="1" noChangeShapeType="1" noTextEdit="1"/>
                </p:cNvSpPr>
                <p:nvPr/>
              </p:nvSpPr>
              <p:spPr>
                <a:xfrm>
                  <a:off x="13763245" y="9430835"/>
                  <a:ext cx="1394966" cy="11261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25874B-A5CD-1A8E-B21B-75FBDF0157FD}"/>
                    </a:ext>
                  </a:extLst>
                </p:cNvPr>
                <p:cNvSpPr txBox="1"/>
                <p:nvPr/>
              </p:nvSpPr>
              <p:spPr>
                <a:xfrm>
                  <a:off x="17263031"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9" name="TextBox 18">
                  <a:extLst>
                    <a:ext uri="{FF2B5EF4-FFF2-40B4-BE49-F238E27FC236}">
                      <a16:creationId xmlns:a16="http://schemas.microsoft.com/office/drawing/2014/main" id="{4125874B-A5CD-1A8E-B21B-75FBDF0157FD}"/>
                    </a:ext>
                  </a:extLst>
                </p:cNvPr>
                <p:cNvSpPr txBox="1">
                  <a:spLocks noRot="1" noChangeAspect="1" noMove="1" noResize="1" noEditPoints="1" noAdjustHandles="1" noChangeArrowheads="1" noChangeShapeType="1" noTextEdit="1"/>
                </p:cNvSpPr>
                <p:nvPr/>
              </p:nvSpPr>
              <p:spPr>
                <a:xfrm>
                  <a:off x="17263031" y="9430835"/>
                  <a:ext cx="1394966" cy="11261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DED1A09-DD8F-4F7E-A94C-D85138423A2D}"/>
                    </a:ext>
                  </a:extLst>
                </p:cNvPr>
                <p:cNvSpPr txBox="1"/>
                <p:nvPr/>
              </p:nvSpPr>
              <p:spPr>
                <a:xfrm>
                  <a:off x="21066935"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20" name="TextBox 19">
                  <a:extLst>
                    <a:ext uri="{FF2B5EF4-FFF2-40B4-BE49-F238E27FC236}">
                      <a16:creationId xmlns:a16="http://schemas.microsoft.com/office/drawing/2014/main" id="{6DED1A09-DD8F-4F7E-A94C-D85138423A2D}"/>
                    </a:ext>
                  </a:extLst>
                </p:cNvPr>
                <p:cNvSpPr txBox="1">
                  <a:spLocks noRot="1" noChangeAspect="1" noMove="1" noResize="1" noEditPoints="1" noAdjustHandles="1" noChangeArrowheads="1" noChangeShapeType="1" noTextEdit="1"/>
                </p:cNvSpPr>
                <p:nvPr/>
              </p:nvSpPr>
              <p:spPr>
                <a:xfrm>
                  <a:off x="21066935" y="9430835"/>
                  <a:ext cx="1394966" cy="11261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9551360-5026-974A-1E4E-EEE007AD5D7E}"/>
                    </a:ext>
                  </a:extLst>
                </p:cNvPr>
                <p:cNvSpPr txBox="1"/>
                <p:nvPr/>
              </p:nvSpPr>
              <p:spPr>
                <a:xfrm>
                  <a:off x="24964732"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21" name="TextBox 20">
                  <a:extLst>
                    <a:ext uri="{FF2B5EF4-FFF2-40B4-BE49-F238E27FC236}">
                      <a16:creationId xmlns:a16="http://schemas.microsoft.com/office/drawing/2014/main" id="{89551360-5026-974A-1E4E-EEE007AD5D7E}"/>
                    </a:ext>
                  </a:extLst>
                </p:cNvPr>
                <p:cNvSpPr txBox="1">
                  <a:spLocks noRot="1" noChangeAspect="1" noMove="1" noResize="1" noEditPoints="1" noAdjustHandles="1" noChangeArrowheads="1" noChangeShapeType="1" noTextEdit="1"/>
                </p:cNvSpPr>
                <p:nvPr/>
              </p:nvSpPr>
              <p:spPr>
                <a:xfrm>
                  <a:off x="24964732" y="9430835"/>
                  <a:ext cx="1394966" cy="1126142"/>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01752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6600"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a:p>
                <a:pPr lvl="1"/>
                <a:endParaRPr lang="en-US" sz="5400" dirty="0"/>
              </a:p>
              <a:p>
                <a:pPr lvl="1"/>
                <a:endParaRPr lang="en-US" sz="5400" dirty="0"/>
              </a:p>
              <a:p>
                <a:pPr lvl="1"/>
                <a:endParaRPr lang="en-US" sz="5400" dirty="0"/>
              </a:p>
              <a:p>
                <a:pPr lvl="1"/>
                <a:endParaRPr lang="en-US" sz="5400" dirty="0"/>
              </a:p>
              <a:p>
                <a:pPr lvl="1"/>
                <a:endParaRPr lang="en-US" sz="5400" dirty="0"/>
              </a:p>
              <a:p>
                <a:endParaRPr lang="en-US" sz="6400" dirty="0"/>
              </a:p>
              <a:p>
                <a:pPr marL="0" indent="0">
                  <a:buNone/>
                </a:pPr>
                <a:endParaRPr lang="en-US" sz="6400" dirty="0"/>
              </a:p>
              <a:p>
                <a:pPr marL="0" indent="0">
                  <a:buNone/>
                </a:pPr>
                <a:endParaRPr lang="en-US" sz="6400" dirty="0"/>
              </a:p>
              <a:p>
                <a:r>
                  <a:rPr lang="en-US" sz="6400" dirty="0"/>
                  <a:t>If Tracker has a loss probability </a:t>
                </a:r>
                <a:r>
                  <a:rPr lang="en-US" sz="6400" b="1" dirty="0"/>
                  <a:t>‘L’</a:t>
                </a:r>
                <a:r>
                  <a:rPr lang="en-US" sz="6400" dirty="0"/>
                  <a:t>, effective sampling probability </a:t>
                </a:r>
                <a14:m>
                  <m:oMath xmlns:m="http://schemas.openxmlformats.org/officeDocument/2006/math">
                    <m:acc>
                      <m:accPr>
                        <m:chr m:val="̂"/>
                        <m:ctrlPr>
                          <a:rPr lang="en-US" sz="6400" b="1" i="1" dirty="0" smtClean="0">
                            <a:latin typeface="Cambria Math" panose="02040503050406030204" pitchFamily="18" charset="0"/>
                            <a:ea typeface="Aptos" panose="020B0004020202020204" pitchFamily="34" charset="0"/>
                            <a:cs typeface="Times New Roman" panose="02020603050405020304" pitchFamily="18" charset="0"/>
                          </a:rPr>
                        </m:ctrlPr>
                      </m:accPr>
                      <m:e>
                        <m:r>
                          <a:rPr lang="en-US" sz="6400" b="1" i="1" dirty="0" smtClean="0">
                            <a:latin typeface="Cambria Math" panose="02040503050406030204" pitchFamily="18" charset="0"/>
                            <a:ea typeface="Aptos" panose="020B0004020202020204" pitchFamily="34" charset="0"/>
                            <a:cs typeface="Times New Roman" panose="02020603050405020304" pitchFamily="18" charset="0"/>
                          </a:rPr>
                          <m:t>𝒑</m:t>
                        </m:r>
                      </m:e>
                    </m:acc>
                    <m:r>
                      <a:rPr lang="en-US" sz="6400" b="1" i="1" smtClean="0">
                        <a:solidFill>
                          <a:schemeClr val="bg1"/>
                        </a:solidFill>
                        <a:latin typeface="Cambria Math" panose="02040503050406030204" pitchFamily="18" charset="0"/>
                      </a:rPr>
                      <m:t>=</m:t>
                    </m:r>
                    <m:r>
                      <a:rPr lang="en-US" sz="6400" b="1" i="1" smtClean="0">
                        <a:solidFill>
                          <a:schemeClr val="bg1"/>
                        </a:solidFill>
                        <a:latin typeface="Cambria Math" panose="02040503050406030204" pitchFamily="18" charset="0"/>
                      </a:rPr>
                      <m:t>𝒑</m:t>
                    </m:r>
                    <m:r>
                      <a:rPr lang="en-US" sz="6400" b="1" i="1" smtClean="0">
                        <a:solidFill>
                          <a:schemeClr val="bg1"/>
                        </a:solidFill>
                        <a:latin typeface="Cambria Math" panose="02040503050406030204" pitchFamily="18" charset="0"/>
                      </a:rPr>
                      <m:t> ∙ (</m:t>
                    </m:r>
                    <m:r>
                      <a:rPr lang="en-US" sz="6400" b="1" i="1" smtClean="0">
                        <a:solidFill>
                          <a:schemeClr val="bg1"/>
                        </a:solidFill>
                        <a:latin typeface="Cambria Math" panose="02040503050406030204" pitchFamily="18" charset="0"/>
                      </a:rPr>
                      <m:t>𝟏</m:t>
                    </m:r>
                    <m:r>
                      <a:rPr lang="en-US" sz="6400" b="1" i="1" smtClean="0">
                        <a:solidFill>
                          <a:schemeClr val="bg1"/>
                        </a:solidFill>
                        <a:latin typeface="Cambria Math" panose="02040503050406030204" pitchFamily="18" charset="0"/>
                      </a:rPr>
                      <m:t>−</m:t>
                    </m:r>
                    <m:r>
                      <a:rPr lang="en-US" sz="6400" b="1" i="1" smtClean="0">
                        <a:solidFill>
                          <a:schemeClr val="bg1"/>
                        </a:solidFill>
                        <a:latin typeface="Cambria Math" panose="02040503050406030204" pitchFamily="18" charset="0"/>
                      </a:rPr>
                      <m:t>𝑳</m:t>
                    </m:r>
                    <m:r>
                      <a:rPr lang="en-US" sz="6400" b="1" i="1" smtClean="0">
                        <a:solidFill>
                          <a:schemeClr val="bg1"/>
                        </a:solidFill>
                        <a:latin typeface="Cambria Math" panose="02040503050406030204" pitchFamily="18" charset="0"/>
                      </a:rPr>
                      <m:t>)</m:t>
                    </m:r>
                  </m:oMath>
                </a14:m>
                <a:r>
                  <a:rPr lang="en-US" sz="6400" b="1" dirty="0"/>
                  <a:t> </a:t>
                </a:r>
              </a:p>
              <a:p>
                <a:pPr marL="914400" lvl="1" indent="0">
                  <a:buNone/>
                </a:pPr>
                <a:endParaRPr lang="en-US" sz="6000" dirty="0"/>
              </a:p>
              <a:p>
                <a:pPr marL="914400" lvl="1" indent="0" algn="ctr">
                  <a:buNone/>
                </a:pPr>
                <a14:m>
                  <m:oMathPara xmlns:m="http://schemas.openxmlformats.org/officeDocument/2006/math">
                    <m:oMathParaPr>
                      <m:jc m:val="centerGroup"/>
                    </m:oMathParaPr>
                    <m:oMath xmlns:m="http://schemas.openxmlformats.org/officeDocument/2006/math">
                      <m:r>
                        <a:rPr lang="en-US" sz="6000" b="1" i="1" smtClean="0">
                          <a:solidFill>
                            <a:schemeClr val="bg1"/>
                          </a:solidFill>
                          <a:latin typeface="Cambria Math" panose="02040503050406030204" pitchFamily="18" charset="0"/>
                        </a:rPr>
                        <m:t>𝑻𝑰𝑭</m:t>
                      </m:r>
                      <m:r>
                        <a:rPr lang="en-US" sz="6000" b="1" i="1" smtClean="0">
                          <a:solidFill>
                            <a:schemeClr val="bg1"/>
                          </a:solidFill>
                          <a:latin typeface="Cambria Math" panose="02040503050406030204" pitchFamily="18" charset="0"/>
                        </a:rPr>
                        <m:t>+</m:t>
                      </m:r>
                      <m:r>
                        <a:rPr lang="en-US" sz="6000" b="1" i="1" smtClean="0">
                          <a:solidFill>
                            <a:schemeClr val="bg1"/>
                          </a:solidFill>
                          <a:latin typeface="Cambria Math" panose="02040503050406030204" pitchFamily="18" charset="0"/>
                        </a:rPr>
                        <m:t>𝑻𝑹𝑭</m:t>
                      </m:r>
                      <m:r>
                        <a:rPr lang="en-US" sz="6000" b="1" i="1" smtClean="0">
                          <a:solidFill>
                            <a:schemeClr val="bg1"/>
                          </a:solidFill>
                          <a:latin typeface="Cambria Math" panose="02040503050406030204" pitchFamily="18" charset="0"/>
                        </a:rPr>
                        <m:t>=</m:t>
                      </m:r>
                      <m:sSup>
                        <m:sSupPr>
                          <m:ctrlPr>
                            <a:rPr lang="en-US" sz="6000" b="1" i="1" smtClean="0">
                              <a:solidFill>
                                <a:schemeClr val="bg1"/>
                              </a:solidFill>
                              <a:latin typeface="Cambria Math" panose="02040503050406030204" pitchFamily="18" charset="0"/>
                            </a:rPr>
                          </m:ctrlPr>
                        </m:sSupPr>
                        <m:e>
                          <m:r>
                            <a:rPr lang="en-US" sz="6000" b="1" i="1" smtClean="0">
                              <a:solidFill>
                                <a:schemeClr val="bg1"/>
                              </a:solidFill>
                              <a:latin typeface="Cambria Math" panose="02040503050406030204" pitchFamily="18" charset="0"/>
                            </a:rPr>
                            <m:t>(</m:t>
                          </m:r>
                          <m:r>
                            <a:rPr lang="en-US" sz="6000" b="1" i="1" smtClean="0">
                              <a:solidFill>
                                <a:schemeClr val="bg1"/>
                              </a:solidFill>
                              <a:latin typeface="Cambria Math" panose="02040503050406030204" pitchFamily="18" charset="0"/>
                            </a:rPr>
                            <m:t>𝟏</m:t>
                          </m:r>
                          <m:r>
                            <a:rPr lang="en-US" sz="6000" b="1" i="1" smtClean="0">
                              <a:solidFill>
                                <a:schemeClr val="bg1"/>
                              </a:solidFill>
                              <a:latin typeface="Cambria Math" panose="02040503050406030204" pitchFamily="18" charset="0"/>
                            </a:rPr>
                            <m:t>−</m:t>
                          </m:r>
                          <m:acc>
                            <m:accPr>
                              <m:chr m:val="̂"/>
                              <m:ctrlPr>
                                <a:rPr lang="en-US" sz="6000" b="1" i="1" dirty="0">
                                  <a:latin typeface="Cambria Math" panose="02040503050406030204" pitchFamily="18" charset="0"/>
                                  <a:ea typeface="Aptos" panose="020B0004020202020204" pitchFamily="34" charset="0"/>
                                  <a:cs typeface="Times New Roman" panose="02020603050405020304" pitchFamily="18" charset="0"/>
                                </a:rPr>
                              </m:ctrlPr>
                            </m:accPr>
                            <m:e>
                              <m:r>
                                <a:rPr lang="en-US" sz="6000" b="1" i="1" dirty="0">
                                  <a:latin typeface="Cambria Math" panose="02040503050406030204" pitchFamily="18" charset="0"/>
                                  <a:ea typeface="Aptos" panose="020B0004020202020204" pitchFamily="34" charset="0"/>
                                  <a:cs typeface="Times New Roman" panose="02020603050405020304" pitchFamily="18" charset="0"/>
                                </a:rPr>
                                <m:t>𝒑</m:t>
                              </m:r>
                            </m:e>
                          </m:acc>
                          <m:r>
                            <a:rPr lang="en-US" sz="6000" b="1" i="1" smtClean="0">
                              <a:solidFill>
                                <a:schemeClr val="bg1"/>
                              </a:solidFill>
                              <a:latin typeface="Cambria Math" panose="02040503050406030204" pitchFamily="18" charset="0"/>
                            </a:rPr>
                            <m:t>)</m:t>
                          </m:r>
                        </m:e>
                        <m:sup>
                          <m:r>
                            <a:rPr lang="en-US" sz="6000" b="1" i="1" smtClean="0">
                              <a:solidFill>
                                <a:schemeClr val="bg1"/>
                              </a:solidFill>
                              <a:latin typeface="Cambria Math" panose="02040503050406030204" pitchFamily="18" charset="0"/>
                            </a:rPr>
                            <m:t>𝑻𝑹𝑯</m:t>
                          </m:r>
                        </m:sup>
                      </m:sSup>
                    </m:oMath>
                  </m:oMathPara>
                </a14:m>
                <a:endParaRPr lang="en-US" sz="6000" b="1" i="1" dirty="0">
                  <a:solidFill>
                    <a:schemeClr val="bg1"/>
                  </a:solidFill>
                  <a:latin typeface="Cambria Math" panose="02040503050406030204" pitchFamily="18" charset="0"/>
                </a:endParaRPr>
              </a:p>
              <a:p>
                <a:pPr marL="914400" lvl="1" indent="0" algn="ctr">
                  <a:buNone/>
                </a:pPr>
                <a:endParaRPr lang="en-US" sz="6000" b="1" i="1" dirty="0">
                  <a:latin typeface="Cambria Math" panose="02040503050406030204" pitchFamily="18" charset="0"/>
                </a:endParaRPr>
              </a:p>
              <a:p>
                <a:pPr marL="914400" lvl="1" indent="0" algn="ctr">
                  <a:buNone/>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i="1" smtClean="0">
                              <a:latin typeface="Cambria Math" panose="02040503050406030204" pitchFamily="18" charset="0"/>
                            </a:rPr>
                            <m:t> </m:t>
                          </m:r>
                          <m:r>
                            <a:rPr lang="en-US" sz="6000" b="1" i="1" smtClean="0">
                              <a:latin typeface="Cambria Math" panose="02040503050406030204" pitchFamily="18" charset="0"/>
                            </a:rPr>
                            <m:t>𝑻𝑰𝑭</m:t>
                          </m:r>
                          <m:r>
                            <a:rPr lang="en-US" sz="6000" b="1" i="1" smtClean="0">
                              <a:latin typeface="Cambria Math" panose="02040503050406030204" pitchFamily="18" charset="0"/>
                            </a:rPr>
                            <m:t>+</m:t>
                          </m:r>
                          <m:r>
                            <a:rPr lang="en-US" sz="6000" b="1" i="1" smtClean="0">
                              <a:latin typeface="Cambria Math" panose="02040503050406030204" pitchFamily="18" charset="0"/>
                            </a:rPr>
                            <m:t>𝑻𝑹𝑭</m:t>
                          </m:r>
                          <m:r>
                            <a:rPr lang="en-US" sz="6000" b="1" i="1" smtClean="0">
                              <a:latin typeface="Cambria Math" panose="02040503050406030204" pitchFamily="18" charset="0"/>
                            </a:rPr>
                            <m:t>=(</m:t>
                          </m:r>
                          <m:r>
                            <a:rPr lang="en-US" sz="6000" b="1" i="1">
                              <a:latin typeface="Cambria Math" panose="02040503050406030204" pitchFamily="18" charset="0"/>
                            </a:rPr>
                            <m:t>𝟏</m:t>
                          </m:r>
                          <m:r>
                            <a:rPr lang="en-US" sz="6000" b="1" i="1">
                              <a:latin typeface="Cambria Math" panose="02040503050406030204" pitchFamily="18" charset="0"/>
                            </a:rPr>
                            <m:t>−</m:t>
                          </m:r>
                          <m:r>
                            <a:rPr lang="en-US" sz="6000" b="1" i="1" smtClean="0">
                              <a:latin typeface="Cambria Math" panose="02040503050406030204" pitchFamily="18" charset="0"/>
                            </a:rPr>
                            <m:t>𝒑</m:t>
                          </m:r>
                          <m:r>
                            <a:rPr lang="en-US" sz="6000" b="1" i="1" smtClean="0">
                              <a:latin typeface="Cambria Math" panose="02040503050406030204" pitchFamily="18" charset="0"/>
                              <a:ea typeface="Cambria Math" panose="02040503050406030204" pitchFamily="18" charset="0"/>
                            </a:rPr>
                            <m:t>∙</m:t>
                          </m:r>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 −</m:t>
                          </m:r>
                          <m:r>
                            <a:rPr lang="en-US" sz="6000" b="1" i="1" smtClean="0">
                              <a:latin typeface="Cambria Math" panose="02040503050406030204" pitchFamily="18" charset="0"/>
                            </a:rPr>
                            <m:t>𝑳</m:t>
                          </m:r>
                          <m:r>
                            <a:rPr lang="en-US" sz="6000" b="1" i="1" smtClean="0">
                              <a:latin typeface="Cambria Math" panose="02040503050406030204" pitchFamily="18" charset="0"/>
                            </a:rPr>
                            <m:t>))</m:t>
                          </m:r>
                        </m:e>
                        <m:sup>
                          <m:r>
                            <a:rPr lang="en-US" sz="6000" b="1" i="1">
                              <a:latin typeface="Cambria Math" panose="02040503050406030204" pitchFamily="18" charset="0"/>
                            </a:rPr>
                            <m:t>𝑻𝑹𝑯</m:t>
                          </m:r>
                        </m:sup>
                      </m:sSup>
                    </m:oMath>
                  </m:oMathPara>
                </a14:m>
                <a:endParaRPr lang="en-US" sz="6000" b="1" dirty="0"/>
              </a:p>
            </p:txBody>
          </p:sp>
        </mc:Choice>
        <mc:Fallback xmlns="">
          <p:sp>
            <p:nvSpPr>
              <p:cNvPr id="4" name="Content Placeholder 3">
                <a:extLst>
                  <a:ext uri="{FF2B5EF4-FFF2-40B4-BE49-F238E27FC236}">
                    <a16:creationId xmlns:a16="http://schemas.microsoft.com/office/drawing/2014/main" id="{2C244E80-2979-CB77-6322-55684CC47EE4}"/>
                  </a:ext>
                </a:extLst>
              </p:cNvPr>
              <p:cNvSpPr>
                <a:spLocks noGrp="1" noRot="1" noChangeAspect="1" noMove="1" noResize="1" noEditPoints="1" noAdjustHandles="1" noChangeArrowheads="1" noChangeShapeType="1" noTextEdit="1"/>
              </p:cNvSpPr>
              <p:nvPr>
                <p:ph idx="1"/>
              </p:nvPr>
            </p:nvSpPr>
            <p:spPr>
              <a:blipFill>
                <a:blip r:embed="rId2"/>
                <a:stretch>
                  <a:fillRect l="-1368" b="-762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 From the Tracker</a:t>
            </a:r>
          </a:p>
          <a:p>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62E4A7-05F4-928F-0F2F-9ADF43A037D2}"/>
                  </a:ext>
                </a:extLst>
              </p:cNvPr>
              <p:cNvSpPr txBox="1"/>
              <p:nvPr/>
            </p:nvSpPr>
            <p:spPr>
              <a:xfrm>
                <a:off x="27076400" y="17850223"/>
                <a:ext cx="6172200" cy="1425968"/>
              </a:xfrm>
              <a:prstGeom prst="rect">
                <a:avLst/>
              </a:prstGeom>
              <a:noFill/>
            </p:spPr>
            <p:txBody>
              <a:bodyPr wrap="square">
                <a:spAutoFit/>
              </a:bodyPr>
              <a:lstStyle/>
              <a:p>
                <a:r>
                  <a:rPr lang="en-US" sz="6000" b="1" dirty="0">
                    <a:solidFill>
                      <a:schemeClr val="bg1"/>
                    </a:solidFill>
                    <a:latin typeface="Trebuchet MS" panose="020B0603020202020204" pitchFamily="34" charset="0"/>
                  </a:rPr>
                  <a:t>( where p = </a:t>
                </a:r>
                <a14:m>
                  <m:oMath xmlns:m="http://schemas.openxmlformats.org/officeDocument/2006/math">
                    <m:f>
                      <m:fPr>
                        <m:ctrlPr>
                          <a:rPr lang="en-US" sz="6000" b="1" i="1" dirty="0" smtClean="0">
                            <a:solidFill>
                              <a:schemeClr val="bg1"/>
                            </a:solidFill>
                            <a:latin typeface="Cambria Math" panose="02040503050406030204" pitchFamily="18" charset="0"/>
                          </a:rPr>
                        </m:ctrlPr>
                      </m:fPr>
                      <m:num>
                        <m:r>
                          <a:rPr lang="en-US" sz="6000" b="1" i="1" dirty="0" smtClean="0">
                            <a:solidFill>
                              <a:schemeClr val="bg1"/>
                            </a:solidFill>
                            <a:latin typeface="Cambria Math" panose="02040503050406030204" pitchFamily="18" charset="0"/>
                          </a:rPr>
                          <m:t>𝟏</m:t>
                        </m:r>
                      </m:num>
                      <m:den>
                        <m:r>
                          <a:rPr lang="en-US" sz="6000" b="1" i="1" dirty="0" smtClean="0">
                            <a:solidFill>
                              <a:schemeClr val="bg1"/>
                            </a:solidFill>
                            <a:latin typeface="Cambria Math" panose="02040503050406030204" pitchFamily="18" charset="0"/>
                          </a:rPr>
                          <m:t>𝟕𝟗</m:t>
                        </m:r>
                      </m:den>
                    </m:f>
                  </m:oMath>
                </a14:m>
                <a:r>
                  <a:rPr lang="en-US" sz="6000" b="1" dirty="0">
                    <a:solidFill>
                      <a:schemeClr val="bg1"/>
                    </a:solidFill>
                    <a:latin typeface="Trebuchet MS" panose="020B0603020202020204" pitchFamily="34" charset="0"/>
                  </a:rPr>
                  <a:t> )</a:t>
                </a:r>
                <a:endParaRPr lang="en-US" sz="6000" dirty="0"/>
              </a:p>
            </p:txBody>
          </p:sp>
        </mc:Choice>
        <mc:Fallback xmlns="">
          <p:sp>
            <p:nvSpPr>
              <p:cNvPr id="7" name="TextBox 6">
                <a:extLst>
                  <a:ext uri="{FF2B5EF4-FFF2-40B4-BE49-F238E27FC236}">
                    <a16:creationId xmlns:a16="http://schemas.microsoft.com/office/drawing/2014/main" id="{9D62E4A7-05F4-928F-0F2F-9ADF43A037D2}"/>
                  </a:ext>
                </a:extLst>
              </p:cNvPr>
              <p:cNvSpPr txBox="1">
                <a:spLocks noRot="1" noChangeAspect="1" noMove="1" noResize="1" noEditPoints="1" noAdjustHandles="1" noChangeArrowheads="1" noChangeShapeType="1" noTextEdit="1"/>
              </p:cNvSpPr>
              <p:nvPr/>
            </p:nvSpPr>
            <p:spPr>
              <a:xfrm>
                <a:off x="27076400" y="17850223"/>
                <a:ext cx="6172200" cy="1425968"/>
              </a:xfrm>
              <a:prstGeom prst="rect">
                <a:avLst/>
              </a:prstGeom>
              <a:blipFill>
                <a:blip r:embed="rId3"/>
                <a:stretch>
                  <a:fillRect l="-6173" b="-13274"/>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D7709FC-EBA1-D86F-D6E9-36141DB6662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Rounded Corners 3">
                <a:extLst>
                  <a:ext uri="{FF2B5EF4-FFF2-40B4-BE49-F238E27FC236}">
                    <a16:creationId xmlns:a16="http://schemas.microsoft.com/office/drawing/2014/main" id="{2E483285-F5A1-F872-3E69-E50A6C1813AD}"/>
                  </a:ext>
                </a:extLst>
              </p:cNvPr>
              <p:cNvSpPr/>
              <p:nvPr/>
            </p:nvSpPr>
            <p:spPr>
              <a:xfrm>
                <a:off x="5717648"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2" name="Rectangle: Rounded Corners 3">
                <a:extLst>
                  <a:ext uri="{FF2B5EF4-FFF2-40B4-BE49-F238E27FC236}">
                    <a16:creationId xmlns:a16="http://schemas.microsoft.com/office/drawing/2014/main" id="{2E483285-F5A1-F872-3E69-E50A6C1813AD}"/>
                  </a:ext>
                </a:extLst>
              </p:cNvPr>
              <p:cNvSpPr>
                <a:spLocks noRot="1" noChangeAspect="1" noMove="1" noResize="1" noEditPoints="1" noAdjustHandles="1" noChangeArrowheads="1" noChangeShapeType="1" noTextEdit="1"/>
              </p:cNvSpPr>
              <p:nvPr/>
            </p:nvSpPr>
            <p:spPr>
              <a:xfrm>
                <a:off x="5717648" y="7637361"/>
                <a:ext cx="2530926" cy="1511038"/>
              </a:xfrm>
              <a:prstGeom prst="roundRect">
                <a:avLst/>
              </a:prstGeom>
              <a:blipFill>
                <a:blip r:embed="rId4"/>
                <a:stretch>
                  <a:fillRect t="-9016" b="-4918"/>
                </a:stretch>
              </a:blipFill>
              <a:ln>
                <a:solidFill>
                  <a:schemeClr val="bg1"/>
                </a:solid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B7B17ED-4F70-DB95-A2BB-638BED6E0D35}"/>
              </a:ext>
            </a:extLst>
          </p:cNvPr>
          <p:cNvSpPr/>
          <p:nvPr/>
        </p:nvSpPr>
        <p:spPr>
          <a:xfrm rot="5400000" flipH="1">
            <a:off x="18393210" y="2139859"/>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5" name="TextBox 34">
            <a:extLst>
              <a:ext uri="{FF2B5EF4-FFF2-40B4-BE49-F238E27FC236}">
                <a16:creationId xmlns:a16="http://schemas.microsoft.com/office/drawing/2014/main" id="{A1E962CD-CFB0-B8E6-1FC3-FA51AD9CFCB2}"/>
              </a:ext>
            </a:extLst>
          </p:cNvPr>
          <p:cNvSpPr txBox="1"/>
          <p:nvPr/>
        </p:nvSpPr>
        <p:spPr>
          <a:xfrm flipH="1">
            <a:off x="14649975" y="7238718"/>
            <a:ext cx="10904744" cy="1938992"/>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a:p>
            <a:pPr algn="ctr"/>
            <a:r>
              <a:rPr lang="en-US" sz="4800" b="1" dirty="0">
                <a:solidFill>
                  <a:schemeClr val="bg1"/>
                </a:solidFill>
              </a:rPr>
              <a:t>Loss Probability = L</a:t>
            </a:r>
            <a:endParaRPr lang="en-US" sz="4800" dirty="0"/>
          </a:p>
        </p:txBody>
      </p:sp>
      <p:cxnSp>
        <p:nvCxnSpPr>
          <p:cNvPr id="14" name="Straight Arrow Connector 13">
            <a:extLst>
              <a:ext uri="{FF2B5EF4-FFF2-40B4-BE49-F238E27FC236}">
                <a16:creationId xmlns:a16="http://schemas.microsoft.com/office/drawing/2014/main" id="{795D9333-3221-5636-3E06-B912189D032A}"/>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287CA-48D5-5CF1-38C3-17451EB0B5BF}"/>
              </a:ext>
            </a:extLst>
          </p:cNvPr>
          <p:cNvCxnSpPr>
            <a:cxnSpLocks/>
          </p:cNvCxnSpPr>
          <p:nvPr/>
        </p:nvCxnSpPr>
        <p:spPr>
          <a:xfrm rot="5400000">
            <a:off x="18733633" y="11596289"/>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ADF27C2-D60A-C060-011A-91CAC812CAC9}"/>
              </a:ext>
            </a:extLst>
          </p:cNvPr>
          <p:cNvSpPr/>
          <p:nvPr/>
        </p:nvSpPr>
        <p:spPr>
          <a:xfrm>
            <a:off x="2203898" y="5835144"/>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8" name="Rounded Rectangle 17">
            <a:extLst>
              <a:ext uri="{FF2B5EF4-FFF2-40B4-BE49-F238E27FC236}">
                <a16:creationId xmlns:a16="http://schemas.microsoft.com/office/drawing/2014/main" id="{62F88C6D-46CC-9DB0-CC27-9735A76AF622}"/>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sp>
        <p:nvSpPr>
          <p:cNvPr id="38" name="Rounded Rectangle 37">
            <a:extLst>
              <a:ext uri="{FF2B5EF4-FFF2-40B4-BE49-F238E27FC236}">
                <a16:creationId xmlns:a16="http://schemas.microsoft.com/office/drawing/2014/main" id="{E10757A9-55E5-A80B-8DA8-C3DC09C918B4}"/>
              </a:ext>
            </a:extLst>
          </p:cNvPr>
          <p:cNvSpPr/>
          <p:nvPr/>
        </p:nvSpPr>
        <p:spPr>
          <a:xfrm>
            <a:off x="16533079" y="10981786"/>
            <a:ext cx="717804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FA7DAC2-2CDF-2CEC-BB9F-B971BC7F9E01}"/>
                  </a:ext>
                </a:extLst>
              </p:cNvPr>
              <p:cNvSpPr txBox="1"/>
              <p:nvPr/>
            </p:nvSpPr>
            <p:spPr>
              <a:xfrm>
                <a:off x="28349100" y="6854841"/>
                <a:ext cx="5218136" cy="1754326"/>
              </a:xfrm>
              <a:prstGeom prst="rect">
                <a:avLst/>
              </a:prstGeom>
              <a:noFill/>
            </p:spPr>
            <p:txBody>
              <a:bodyPr wrap="square">
                <a:spAutoFit/>
              </a:bodyPr>
              <a:lstStyle/>
              <a:p>
                <a:r>
                  <a:rPr lang="en-US" sz="5400" dirty="0">
                    <a:solidFill>
                      <a:schemeClr val="bg1"/>
                    </a:solidFill>
                  </a:rPr>
                  <a:t> </a:t>
                </a:r>
                <a14:m>
                  <m:oMath xmlns:m="http://schemas.openxmlformats.org/officeDocument/2006/math">
                    <m:acc>
                      <m:accPr>
                        <m:chr m:val="̂"/>
                        <m:ctrlPr>
                          <a:rPr lang="en-US" sz="54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54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5400" b="1" i="1">
                        <a:solidFill>
                          <a:schemeClr val="bg1"/>
                        </a:solidFill>
                        <a:latin typeface="Cambria Math" panose="02040503050406030204" pitchFamily="18" charset="0"/>
                      </a:rPr>
                      <m:t>=</m:t>
                    </m:r>
                    <m:r>
                      <a:rPr lang="en-US" sz="5400" b="1" i="1">
                        <a:solidFill>
                          <a:schemeClr val="bg1"/>
                        </a:solidFill>
                        <a:latin typeface="Cambria Math" panose="02040503050406030204" pitchFamily="18" charset="0"/>
                      </a:rPr>
                      <m:t>𝒑</m:t>
                    </m:r>
                    <m:r>
                      <a:rPr lang="en-US" sz="5400" b="1" i="1">
                        <a:solidFill>
                          <a:schemeClr val="bg1"/>
                        </a:solidFill>
                        <a:latin typeface="Cambria Math" panose="02040503050406030204" pitchFamily="18" charset="0"/>
                      </a:rPr>
                      <m:t> ∙ (</m:t>
                    </m:r>
                    <m:r>
                      <a:rPr lang="en-US" sz="5400" b="1" i="1">
                        <a:solidFill>
                          <a:schemeClr val="bg1"/>
                        </a:solidFill>
                        <a:latin typeface="Cambria Math" panose="02040503050406030204" pitchFamily="18" charset="0"/>
                      </a:rPr>
                      <m:t>𝟏</m:t>
                    </m:r>
                    <m:r>
                      <a:rPr lang="en-US" sz="5400" b="1" i="1">
                        <a:solidFill>
                          <a:schemeClr val="bg1"/>
                        </a:solidFill>
                        <a:latin typeface="Cambria Math" panose="02040503050406030204" pitchFamily="18" charset="0"/>
                      </a:rPr>
                      <m:t>−</m:t>
                    </m:r>
                    <m:r>
                      <a:rPr lang="en-US" sz="5400" b="1" i="1">
                        <a:solidFill>
                          <a:schemeClr val="bg1"/>
                        </a:solidFill>
                        <a:latin typeface="Cambria Math" panose="02040503050406030204" pitchFamily="18" charset="0"/>
                      </a:rPr>
                      <m:t>𝑳</m:t>
                    </m:r>
                    <m:r>
                      <a:rPr lang="en-US" sz="5400" b="1" i="1">
                        <a:solidFill>
                          <a:schemeClr val="bg1"/>
                        </a:solidFill>
                        <a:latin typeface="Cambria Math" panose="02040503050406030204" pitchFamily="18" charset="0"/>
                      </a:rPr>
                      <m:t>)</m:t>
                    </m:r>
                  </m:oMath>
                </a14:m>
                <a:endParaRPr lang="en-US" sz="5400" dirty="0"/>
              </a:p>
            </p:txBody>
          </p:sp>
        </mc:Choice>
        <mc:Fallback xmlns="">
          <p:sp>
            <p:nvSpPr>
              <p:cNvPr id="42" name="TextBox 41">
                <a:extLst>
                  <a:ext uri="{FF2B5EF4-FFF2-40B4-BE49-F238E27FC236}">
                    <a16:creationId xmlns:a16="http://schemas.microsoft.com/office/drawing/2014/main" id="{CFA7DAC2-2CDF-2CEC-BB9F-B971BC7F9E01}"/>
                  </a:ext>
                </a:extLst>
              </p:cNvPr>
              <p:cNvSpPr txBox="1">
                <a:spLocks noRot="1" noChangeAspect="1" noMove="1" noResize="1" noEditPoints="1" noAdjustHandles="1" noChangeArrowheads="1" noChangeShapeType="1" noTextEdit="1"/>
              </p:cNvSpPr>
              <p:nvPr/>
            </p:nvSpPr>
            <p:spPr>
              <a:xfrm>
                <a:off x="28349100" y="6854841"/>
                <a:ext cx="5218136" cy="1754326"/>
              </a:xfrm>
              <a:prstGeom prst="rect">
                <a:avLst/>
              </a:prstGeom>
              <a:blipFill>
                <a:blip r:embed="rId5"/>
                <a:stretch>
                  <a:fillRect t="-6475" r="-1946"/>
                </a:stretch>
              </a:blipFill>
            </p:spPr>
            <p:txBody>
              <a:bodyPr/>
              <a:lstStyle/>
              <a:p>
                <a:r>
                  <a:rPr lang="en-US">
                    <a:noFill/>
                  </a:rPr>
                  <a:t> </a:t>
                </a:r>
              </a:p>
            </p:txBody>
          </p:sp>
        </mc:Fallback>
      </mc:AlternateContent>
    </p:spTree>
    <p:extLst>
      <p:ext uri="{BB962C8B-B14F-4D97-AF65-F5344CB8AC3E}">
        <p14:creationId xmlns:p14="http://schemas.microsoft.com/office/powerpoint/2010/main" val="1963880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6600"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a:p>
                <a:pPr lvl="1"/>
                <a:endParaRPr lang="en-US" sz="5400" dirty="0"/>
              </a:p>
              <a:p>
                <a:pPr lvl="1"/>
                <a:endParaRPr lang="en-US" sz="5400" dirty="0"/>
              </a:p>
              <a:p>
                <a:pPr lvl="1"/>
                <a:endParaRPr lang="en-US" sz="5400" dirty="0"/>
              </a:p>
              <a:p>
                <a:pPr lvl="1"/>
                <a:endParaRPr lang="en-US" sz="5400" dirty="0"/>
              </a:p>
              <a:p>
                <a:pPr lvl="1"/>
                <a:endParaRPr lang="en-US" sz="5400" dirty="0"/>
              </a:p>
              <a:p>
                <a:endParaRPr lang="en-US" sz="6400" dirty="0"/>
              </a:p>
              <a:p>
                <a:pPr marL="0" indent="0">
                  <a:buNone/>
                </a:pPr>
                <a:endParaRPr lang="en-US" sz="6400" dirty="0"/>
              </a:p>
              <a:p>
                <a:r>
                  <a:rPr lang="en-US" sz="6400" dirty="0"/>
                  <a:t>If Tracker has a loss probability </a:t>
                </a:r>
                <a:r>
                  <a:rPr lang="en-US" sz="6400" b="1" dirty="0"/>
                  <a:t>‘L’</a:t>
                </a:r>
                <a:r>
                  <a:rPr lang="en-US" sz="6400" dirty="0"/>
                  <a:t>, effective sampling probability </a:t>
                </a:r>
                <a14:m>
                  <m:oMath xmlns:m="http://schemas.openxmlformats.org/officeDocument/2006/math">
                    <m:acc>
                      <m:accPr>
                        <m:chr m:val="̂"/>
                        <m:ctrlPr>
                          <a:rPr lang="en-US" sz="6400" b="1" i="1" dirty="0" smtClean="0">
                            <a:latin typeface="Cambria Math" panose="02040503050406030204" pitchFamily="18" charset="0"/>
                            <a:ea typeface="Aptos" panose="020B0004020202020204" pitchFamily="34" charset="0"/>
                            <a:cs typeface="Times New Roman" panose="02020603050405020304" pitchFamily="18" charset="0"/>
                          </a:rPr>
                        </m:ctrlPr>
                      </m:accPr>
                      <m:e>
                        <m:r>
                          <a:rPr lang="en-US" sz="6400" b="1" i="1" dirty="0" smtClean="0">
                            <a:latin typeface="Cambria Math" panose="02040503050406030204" pitchFamily="18" charset="0"/>
                            <a:ea typeface="Aptos" panose="020B0004020202020204" pitchFamily="34" charset="0"/>
                            <a:cs typeface="Times New Roman" panose="02020603050405020304" pitchFamily="18" charset="0"/>
                          </a:rPr>
                          <m:t>𝒑</m:t>
                        </m:r>
                      </m:e>
                    </m:acc>
                    <m:r>
                      <a:rPr lang="en-US" sz="6400" b="1" i="1" smtClean="0">
                        <a:solidFill>
                          <a:schemeClr val="bg1"/>
                        </a:solidFill>
                        <a:latin typeface="Cambria Math" panose="02040503050406030204" pitchFamily="18" charset="0"/>
                      </a:rPr>
                      <m:t>=</m:t>
                    </m:r>
                    <m:r>
                      <a:rPr lang="en-US" sz="6400" b="1" i="1" smtClean="0">
                        <a:solidFill>
                          <a:schemeClr val="bg1"/>
                        </a:solidFill>
                        <a:latin typeface="Cambria Math" panose="02040503050406030204" pitchFamily="18" charset="0"/>
                      </a:rPr>
                      <m:t>𝒑</m:t>
                    </m:r>
                    <m:r>
                      <a:rPr lang="en-US" sz="6400" b="1" i="1" smtClean="0">
                        <a:solidFill>
                          <a:schemeClr val="bg1"/>
                        </a:solidFill>
                        <a:latin typeface="Cambria Math" panose="02040503050406030204" pitchFamily="18" charset="0"/>
                      </a:rPr>
                      <m:t> ∙ (</m:t>
                    </m:r>
                    <m:r>
                      <a:rPr lang="en-US" sz="6400" b="1" i="1" smtClean="0">
                        <a:solidFill>
                          <a:schemeClr val="bg1"/>
                        </a:solidFill>
                        <a:latin typeface="Cambria Math" panose="02040503050406030204" pitchFamily="18" charset="0"/>
                      </a:rPr>
                      <m:t>𝟏</m:t>
                    </m:r>
                    <m:r>
                      <a:rPr lang="en-US" sz="6400" b="1" i="1" smtClean="0">
                        <a:solidFill>
                          <a:schemeClr val="bg1"/>
                        </a:solidFill>
                        <a:latin typeface="Cambria Math" panose="02040503050406030204" pitchFamily="18" charset="0"/>
                      </a:rPr>
                      <m:t>−</m:t>
                    </m:r>
                    <m:r>
                      <a:rPr lang="en-US" sz="6400" b="1" i="1" smtClean="0">
                        <a:solidFill>
                          <a:schemeClr val="bg1"/>
                        </a:solidFill>
                        <a:latin typeface="Cambria Math" panose="02040503050406030204" pitchFamily="18" charset="0"/>
                      </a:rPr>
                      <m:t>𝑳</m:t>
                    </m:r>
                    <m:r>
                      <a:rPr lang="en-US" sz="6400" b="1" i="1" smtClean="0">
                        <a:solidFill>
                          <a:schemeClr val="bg1"/>
                        </a:solidFill>
                        <a:latin typeface="Cambria Math" panose="02040503050406030204" pitchFamily="18" charset="0"/>
                      </a:rPr>
                      <m:t>)</m:t>
                    </m:r>
                  </m:oMath>
                </a14:m>
                <a:r>
                  <a:rPr lang="en-US" sz="6400" b="1" dirty="0"/>
                  <a:t> </a:t>
                </a:r>
              </a:p>
              <a:p>
                <a:pPr marL="914400" lvl="1" indent="0">
                  <a:buNone/>
                </a:pPr>
                <a:endParaRPr lang="en-US" sz="6000" dirty="0"/>
              </a:p>
              <a:p>
                <a:pPr marL="914400" lvl="1" indent="0" algn="ctr">
                  <a:buNone/>
                </a:pPr>
                <a14:m>
                  <m:oMathPara xmlns:m="http://schemas.openxmlformats.org/officeDocument/2006/math">
                    <m:oMathParaPr>
                      <m:jc m:val="centerGroup"/>
                    </m:oMathParaPr>
                    <m:oMath xmlns:m="http://schemas.openxmlformats.org/officeDocument/2006/math">
                      <m:r>
                        <a:rPr lang="en-US" sz="6000" b="1" i="1" smtClean="0">
                          <a:solidFill>
                            <a:schemeClr val="bg1"/>
                          </a:solidFill>
                          <a:latin typeface="Cambria Math" panose="02040503050406030204" pitchFamily="18" charset="0"/>
                        </a:rPr>
                        <m:t>𝑻𝑰𝑭</m:t>
                      </m:r>
                      <m:r>
                        <a:rPr lang="en-US" sz="6000" b="1" i="1" smtClean="0">
                          <a:solidFill>
                            <a:schemeClr val="bg1"/>
                          </a:solidFill>
                          <a:latin typeface="Cambria Math" panose="02040503050406030204" pitchFamily="18" charset="0"/>
                        </a:rPr>
                        <m:t>+</m:t>
                      </m:r>
                      <m:r>
                        <a:rPr lang="en-US" sz="6000" b="1" i="1" smtClean="0">
                          <a:solidFill>
                            <a:schemeClr val="bg1"/>
                          </a:solidFill>
                          <a:latin typeface="Cambria Math" panose="02040503050406030204" pitchFamily="18" charset="0"/>
                        </a:rPr>
                        <m:t>𝑻𝑹𝑭</m:t>
                      </m:r>
                      <m:r>
                        <a:rPr lang="en-US" sz="6000" b="1" i="1" smtClean="0">
                          <a:solidFill>
                            <a:schemeClr val="bg1"/>
                          </a:solidFill>
                          <a:latin typeface="Cambria Math" panose="02040503050406030204" pitchFamily="18" charset="0"/>
                        </a:rPr>
                        <m:t>=</m:t>
                      </m:r>
                      <m:sSup>
                        <m:sSupPr>
                          <m:ctrlPr>
                            <a:rPr lang="en-US" sz="6000" b="1" i="1" smtClean="0">
                              <a:solidFill>
                                <a:schemeClr val="bg1"/>
                              </a:solidFill>
                              <a:latin typeface="Cambria Math" panose="02040503050406030204" pitchFamily="18" charset="0"/>
                            </a:rPr>
                          </m:ctrlPr>
                        </m:sSupPr>
                        <m:e>
                          <m:r>
                            <a:rPr lang="en-US" sz="6000" b="1" i="1" smtClean="0">
                              <a:solidFill>
                                <a:schemeClr val="bg1"/>
                              </a:solidFill>
                              <a:latin typeface="Cambria Math" panose="02040503050406030204" pitchFamily="18" charset="0"/>
                            </a:rPr>
                            <m:t>(</m:t>
                          </m:r>
                          <m:r>
                            <a:rPr lang="en-US" sz="6000" b="1" i="1" smtClean="0">
                              <a:solidFill>
                                <a:schemeClr val="bg1"/>
                              </a:solidFill>
                              <a:latin typeface="Cambria Math" panose="02040503050406030204" pitchFamily="18" charset="0"/>
                            </a:rPr>
                            <m:t>𝟏</m:t>
                          </m:r>
                          <m:r>
                            <a:rPr lang="en-US" sz="6000" b="1" i="1" smtClean="0">
                              <a:solidFill>
                                <a:schemeClr val="bg1"/>
                              </a:solidFill>
                              <a:latin typeface="Cambria Math" panose="02040503050406030204" pitchFamily="18" charset="0"/>
                            </a:rPr>
                            <m:t>−</m:t>
                          </m:r>
                          <m:acc>
                            <m:accPr>
                              <m:chr m:val="̂"/>
                              <m:ctrlPr>
                                <a:rPr lang="en-US" sz="6000" b="1" i="1" dirty="0">
                                  <a:latin typeface="Cambria Math" panose="02040503050406030204" pitchFamily="18" charset="0"/>
                                  <a:ea typeface="Aptos" panose="020B0004020202020204" pitchFamily="34" charset="0"/>
                                  <a:cs typeface="Times New Roman" panose="02020603050405020304" pitchFamily="18" charset="0"/>
                                </a:rPr>
                              </m:ctrlPr>
                            </m:accPr>
                            <m:e>
                              <m:r>
                                <a:rPr lang="en-US" sz="6000" b="1" i="1" dirty="0">
                                  <a:latin typeface="Cambria Math" panose="02040503050406030204" pitchFamily="18" charset="0"/>
                                  <a:ea typeface="Aptos" panose="020B0004020202020204" pitchFamily="34" charset="0"/>
                                  <a:cs typeface="Times New Roman" panose="02020603050405020304" pitchFamily="18" charset="0"/>
                                </a:rPr>
                                <m:t>𝒑</m:t>
                              </m:r>
                            </m:e>
                          </m:acc>
                          <m:r>
                            <a:rPr lang="en-US" sz="6000" b="1" i="1" smtClean="0">
                              <a:solidFill>
                                <a:schemeClr val="bg1"/>
                              </a:solidFill>
                              <a:latin typeface="Cambria Math" panose="02040503050406030204" pitchFamily="18" charset="0"/>
                            </a:rPr>
                            <m:t>)</m:t>
                          </m:r>
                        </m:e>
                        <m:sup>
                          <m:r>
                            <a:rPr lang="en-US" sz="6000" b="1" i="1" smtClean="0">
                              <a:solidFill>
                                <a:schemeClr val="bg1"/>
                              </a:solidFill>
                              <a:latin typeface="Cambria Math" panose="02040503050406030204" pitchFamily="18" charset="0"/>
                            </a:rPr>
                            <m:t>𝑻𝑹𝑯</m:t>
                          </m:r>
                        </m:sup>
                      </m:sSup>
                    </m:oMath>
                  </m:oMathPara>
                </a14:m>
                <a:endParaRPr lang="en-US" sz="6000" b="1" i="1" dirty="0">
                  <a:solidFill>
                    <a:schemeClr val="bg1"/>
                  </a:solidFill>
                  <a:latin typeface="Cambria Math" panose="02040503050406030204" pitchFamily="18" charset="0"/>
                </a:endParaRPr>
              </a:p>
              <a:p>
                <a:pPr marL="914400" lvl="1" indent="0" algn="ctr">
                  <a:buNone/>
                </a:pPr>
                <a:endParaRPr lang="en-US" sz="6000" b="1" i="1" dirty="0">
                  <a:latin typeface="Cambria Math" panose="02040503050406030204" pitchFamily="18" charset="0"/>
                </a:endParaRPr>
              </a:p>
              <a:p>
                <a:pPr marL="914400" lvl="1" indent="0" algn="ctr">
                  <a:buNone/>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i="1" smtClean="0">
                              <a:latin typeface="Cambria Math" panose="02040503050406030204" pitchFamily="18" charset="0"/>
                            </a:rPr>
                            <m:t> </m:t>
                          </m:r>
                          <m:r>
                            <a:rPr lang="en-US" sz="6000" b="1" i="1" smtClean="0">
                              <a:latin typeface="Cambria Math" panose="02040503050406030204" pitchFamily="18" charset="0"/>
                            </a:rPr>
                            <m:t>𝑻𝑰𝑭</m:t>
                          </m:r>
                          <m:r>
                            <a:rPr lang="en-US" sz="6000" b="1" i="1" smtClean="0">
                              <a:latin typeface="Cambria Math" panose="02040503050406030204" pitchFamily="18" charset="0"/>
                            </a:rPr>
                            <m:t>+</m:t>
                          </m:r>
                          <m:r>
                            <a:rPr lang="en-US" sz="6000" b="1" i="1" smtClean="0">
                              <a:latin typeface="Cambria Math" panose="02040503050406030204" pitchFamily="18" charset="0"/>
                            </a:rPr>
                            <m:t>𝑻𝑹𝑭</m:t>
                          </m:r>
                          <m:r>
                            <a:rPr lang="en-US" sz="6000" b="1" i="1" smtClean="0">
                              <a:latin typeface="Cambria Math" panose="02040503050406030204" pitchFamily="18" charset="0"/>
                            </a:rPr>
                            <m:t>=(</m:t>
                          </m:r>
                          <m:r>
                            <a:rPr lang="en-US" sz="6000" b="1" i="1">
                              <a:latin typeface="Cambria Math" panose="02040503050406030204" pitchFamily="18" charset="0"/>
                            </a:rPr>
                            <m:t>𝟏</m:t>
                          </m:r>
                          <m:r>
                            <a:rPr lang="en-US" sz="6000" b="1" i="1">
                              <a:latin typeface="Cambria Math" panose="02040503050406030204" pitchFamily="18" charset="0"/>
                            </a:rPr>
                            <m:t>−</m:t>
                          </m:r>
                          <m:r>
                            <a:rPr lang="en-US" sz="6000" b="1" i="1" smtClean="0">
                              <a:latin typeface="Cambria Math" panose="02040503050406030204" pitchFamily="18" charset="0"/>
                            </a:rPr>
                            <m:t>𝒑</m:t>
                          </m:r>
                          <m:r>
                            <a:rPr lang="en-US" sz="6000" b="1" i="1" smtClean="0">
                              <a:latin typeface="Cambria Math" panose="02040503050406030204" pitchFamily="18" charset="0"/>
                              <a:ea typeface="Cambria Math" panose="02040503050406030204" pitchFamily="18" charset="0"/>
                            </a:rPr>
                            <m:t>∙</m:t>
                          </m:r>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 −</m:t>
                          </m:r>
                          <m:r>
                            <a:rPr lang="en-US" sz="6000" b="1" i="1" smtClean="0">
                              <a:latin typeface="Cambria Math" panose="02040503050406030204" pitchFamily="18" charset="0"/>
                            </a:rPr>
                            <m:t>𝑳</m:t>
                          </m:r>
                          <m:r>
                            <a:rPr lang="en-US" sz="6000" b="1" i="1" smtClean="0">
                              <a:latin typeface="Cambria Math" panose="02040503050406030204" pitchFamily="18" charset="0"/>
                            </a:rPr>
                            <m:t>))</m:t>
                          </m:r>
                        </m:e>
                        <m:sup>
                          <m:r>
                            <a:rPr lang="en-US" sz="6000" b="1" i="1">
                              <a:latin typeface="Cambria Math" panose="02040503050406030204" pitchFamily="18" charset="0"/>
                            </a:rPr>
                            <m:t>𝑻𝑹𝑯</m:t>
                          </m:r>
                        </m:sup>
                      </m:sSup>
                    </m:oMath>
                  </m:oMathPara>
                </a14:m>
                <a:endParaRPr lang="en-US" sz="6000" b="1" dirty="0"/>
              </a:p>
            </p:txBody>
          </p:sp>
        </mc:Choice>
        <mc:Fallback xmlns="">
          <p:sp>
            <p:nvSpPr>
              <p:cNvPr id="4" name="Content Placeholder 3">
                <a:extLst>
                  <a:ext uri="{FF2B5EF4-FFF2-40B4-BE49-F238E27FC236}">
                    <a16:creationId xmlns:a16="http://schemas.microsoft.com/office/drawing/2014/main" id="{2C244E80-2979-CB77-6322-55684CC47EE4}"/>
                  </a:ext>
                </a:extLst>
              </p:cNvPr>
              <p:cNvSpPr>
                <a:spLocks noGrp="1" noRot="1" noChangeAspect="1" noMove="1" noResize="1" noEditPoints="1" noAdjustHandles="1" noChangeArrowheads="1" noChangeShapeType="1" noTextEdit="1"/>
              </p:cNvSpPr>
              <p:nvPr>
                <p:ph idx="1"/>
              </p:nvPr>
            </p:nvSpPr>
            <p:spPr>
              <a:blipFill>
                <a:blip r:embed="rId3"/>
                <a:stretch>
                  <a:fillRect l="-136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 From the Tracker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62E4A7-05F4-928F-0F2F-9ADF43A037D2}"/>
                  </a:ext>
                </a:extLst>
              </p:cNvPr>
              <p:cNvSpPr txBox="1"/>
              <p:nvPr/>
            </p:nvSpPr>
            <p:spPr>
              <a:xfrm>
                <a:off x="27076400" y="16660864"/>
                <a:ext cx="6172200" cy="1425968"/>
              </a:xfrm>
              <a:prstGeom prst="rect">
                <a:avLst/>
              </a:prstGeom>
              <a:noFill/>
            </p:spPr>
            <p:txBody>
              <a:bodyPr wrap="square">
                <a:spAutoFit/>
              </a:bodyPr>
              <a:lstStyle/>
              <a:p>
                <a:r>
                  <a:rPr lang="en-US" sz="6000" b="1" dirty="0">
                    <a:solidFill>
                      <a:schemeClr val="bg1"/>
                    </a:solidFill>
                    <a:latin typeface="Trebuchet MS" panose="020B0603020202020204" pitchFamily="34" charset="0"/>
                  </a:rPr>
                  <a:t>( where p = </a:t>
                </a:r>
                <a14:m>
                  <m:oMath xmlns:m="http://schemas.openxmlformats.org/officeDocument/2006/math">
                    <m:f>
                      <m:fPr>
                        <m:ctrlPr>
                          <a:rPr lang="en-US" sz="6000" b="1" i="1" dirty="0" smtClean="0">
                            <a:solidFill>
                              <a:schemeClr val="bg1"/>
                            </a:solidFill>
                            <a:latin typeface="Cambria Math" panose="02040503050406030204" pitchFamily="18" charset="0"/>
                          </a:rPr>
                        </m:ctrlPr>
                      </m:fPr>
                      <m:num>
                        <m:r>
                          <a:rPr lang="en-US" sz="6000" b="1" i="1" dirty="0" smtClean="0">
                            <a:solidFill>
                              <a:schemeClr val="bg1"/>
                            </a:solidFill>
                            <a:latin typeface="Cambria Math" panose="02040503050406030204" pitchFamily="18" charset="0"/>
                          </a:rPr>
                          <m:t>𝟏</m:t>
                        </m:r>
                      </m:num>
                      <m:den>
                        <m:r>
                          <a:rPr lang="en-US" sz="6000" b="1" i="1" dirty="0" smtClean="0">
                            <a:solidFill>
                              <a:schemeClr val="bg1"/>
                            </a:solidFill>
                            <a:latin typeface="Cambria Math" panose="02040503050406030204" pitchFamily="18" charset="0"/>
                          </a:rPr>
                          <m:t>𝟕𝟗</m:t>
                        </m:r>
                      </m:den>
                    </m:f>
                  </m:oMath>
                </a14:m>
                <a:r>
                  <a:rPr lang="en-US" sz="6000" b="1" dirty="0">
                    <a:solidFill>
                      <a:schemeClr val="bg1"/>
                    </a:solidFill>
                    <a:latin typeface="Trebuchet MS" panose="020B0603020202020204" pitchFamily="34" charset="0"/>
                  </a:rPr>
                  <a:t> )</a:t>
                </a:r>
                <a:endParaRPr lang="en-US" sz="6000" dirty="0"/>
              </a:p>
            </p:txBody>
          </p:sp>
        </mc:Choice>
        <mc:Fallback xmlns="">
          <p:sp>
            <p:nvSpPr>
              <p:cNvPr id="7" name="TextBox 6">
                <a:extLst>
                  <a:ext uri="{FF2B5EF4-FFF2-40B4-BE49-F238E27FC236}">
                    <a16:creationId xmlns:a16="http://schemas.microsoft.com/office/drawing/2014/main" id="{9D62E4A7-05F4-928F-0F2F-9ADF43A037D2}"/>
                  </a:ext>
                </a:extLst>
              </p:cNvPr>
              <p:cNvSpPr txBox="1">
                <a:spLocks noRot="1" noChangeAspect="1" noMove="1" noResize="1" noEditPoints="1" noAdjustHandles="1" noChangeArrowheads="1" noChangeShapeType="1" noTextEdit="1"/>
              </p:cNvSpPr>
              <p:nvPr/>
            </p:nvSpPr>
            <p:spPr>
              <a:xfrm>
                <a:off x="27076400" y="16660864"/>
                <a:ext cx="6172200" cy="1425968"/>
              </a:xfrm>
              <a:prstGeom prst="rect">
                <a:avLst/>
              </a:prstGeom>
              <a:blipFill>
                <a:blip r:embed="rId4"/>
                <a:stretch>
                  <a:fillRect l="-6173" b="-12281"/>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D7709FC-EBA1-D86F-D6E9-36141DB6662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Rounded Corners 3">
                <a:extLst>
                  <a:ext uri="{FF2B5EF4-FFF2-40B4-BE49-F238E27FC236}">
                    <a16:creationId xmlns:a16="http://schemas.microsoft.com/office/drawing/2014/main" id="{2E483285-F5A1-F872-3E69-E50A6C1813AD}"/>
                  </a:ext>
                </a:extLst>
              </p:cNvPr>
              <p:cNvSpPr/>
              <p:nvPr/>
            </p:nvSpPr>
            <p:spPr>
              <a:xfrm>
                <a:off x="5717648" y="7637361"/>
                <a:ext cx="2530926" cy="1511038"/>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b="1" dirty="0">
                    <a:solidFill>
                      <a:schemeClr val="bg1"/>
                    </a:solidFill>
                    <a:latin typeface="Trebuchet MS" panose="020B0603020202020204" pitchFamily="34" charset="0"/>
                  </a:rPr>
                  <a:t>Sample</a:t>
                </a:r>
              </a:p>
              <a:p>
                <a:pPr algn="ctr">
                  <a:lnSpc>
                    <a:spcPct val="90000"/>
                  </a:lnSpc>
                </a:pPr>
                <a:r>
                  <a:rPr lang="en-US" sz="4000" b="1" dirty="0">
                    <a:solidFill>
                      <a:schemeClr val="bg1"/>
                    </a:solidFill>
                    <a:latin typeface="Trebuchet MS" panose="020B0603020202020204" pitchFamily="34" charset="0"/>
                  </a:rPr>
                  <a:t>’p’ = </a:t>
                </a:r>
                <a14:m>
                  <m:oMath xmlns:m="http://schemas.openxmlformats.org/officeDocument/2006/math">
                    <m:f>
                      <m:fPr>
                        <m:ctrlPr>
                          <a:rPr lang="en-US" sz="4000" b="1" i="1" smtClean="0">
                            <a:solidFill>
                              <a:schemeClr val="bg1"/>
                            </a:solidFill>
                            <a:latin typeface="Cambria Math" panose="02040503050406030204" pitchFamily="18" charset="0"/>
                          </a:rPr>
                        </m:ctrlPr>
                      </m:fPr>
                      <m:num>
                        <m:r>
                          <a:rPr lang="en-US" sz="4000" b="1" i="1" smtClean="0">
                            <a:solidFill>
                              <a:schemeClr val="bg1"/>
                            </a:solidFill>
                            <a:latin typeface="Cambria Math" panose="02040503050406030204" pitchFamily="18" charset="0"/>
                          </a:rPr>
                          <m:t>𝟏</m:t>
                        </m:r>
                      </m:num>
                      <m:den>
                        <m:r>
                          <a:rPr lang="en-US" sz="4000" b="1" i="1" smtClean="0">
                            <a:solidFill>
                              <a:schemeClr val="bg1"/>
                            </a:solidFill>
                            <a:latin typeface="Cambria Math" panose="02040503050406030204" pitchFamily="18" charset="0"/>
                          </a:rPr>
                          <m:t>𝟕𝟗</m:t>
                        </m:r>
                      </m:den>
                    </m:f>
                  </m:oMath>
                </a14:m>
                <a:endParaRPr lang="en-US" sz="4000" b="1" dirty="0">
                  <a:solidFill>
                    <a:schemeClr val="bg1"/>
                  </a:solidFill>
                  <a:latin typeface="Trebuchet MS" panose="020B0603020202020204" pitchFamily="34" charset="0"/>
                </a:endParaRPr>
              </a:p>
            </p:txBody>
          </p:sp>
        </mc:Choice>
        <mc:Fallback xmlns="">
          <p:sp>
            <p:nvSpPr>
              <p:cNvPr id="12" name="Rectangle: Rounded Corners 3">
                <a:extLst>
                  <a:ext uri="{FF2B5EF4-FFF2-40B4-BE49-F238E27FC236}">
                    <a16:creationId xmlns:a16="http://schemas.microsoft.com/office/drawing/2014/main" id="{2E483285-F5A1-F872-3E69-E50A6C1813AD}"/>
                  </a:ext>
                </a:extLst>
              </p:cNvPr>
              <p:cNvSpPr>
                <a:spLocks noRot="1" noChangeAspect="1" noMove="1" noResize="1" noEditPoints="1" noAdjustHandles="1" noChangeArrowheads="1" noChangeShapeType="1" noTextEdit="1"/>
              </p:cNvSpPr>
              <p:nvPr/>
            </p:nvSpPr>
            <p:spPr>
              <a:xfrm>
                <a:off x="5717648" y="7637361"/>
                <a:ext cx="2530926" cy="1511038"/>
              </a:xfrm>
              <a:prstGeom prst="roundRect">
                <a:avLst/>
              </a:prstGeom>
              <a:blipFill>
                <a:blip r:embed="rId5"/>
                <a:stretch>
                  <a:fillRect t="-9016" b="-4918"/>
                </a:stretch>
              </a:blipFill>
              <a:ln>
                <a:solidFill>
                  <a:schemeClr val="bg1"/>
                </a:solid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B7B17ED-4F70-DB95-A2BB-638BED6E0D35}"/>
              </a:ext>
            </a:extLst>
          </p:cNvPr>
          <p:cNvSpPr/>
          <p:nvPr/>
        </p:nvSpPr>
        <p:spPr>
          <a:xfrm rot="5400000" flipH="1">
            <a:off x="18393210" y="2139859"/>
            <a:ext cx="3418268"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35" name="TextBox 34">
            <a:extLst>
              <a:ext uri="{FF2B5EF4-FFF2-40B4-BE49-F238E27FC236}">
                <a16:creationId xmlns:a16="http://schemas.microsoft.com/office/drawing/2014/main" id="{A1E962CD-CFB0-B8E6-1FC3-FA51AD9CFCB2}"/>
              </a:ext>
            </a:extLst>
          </p:cNvPr>
          <p:cNvSpPr txBox="1"/>
          <p:nvPr/>
        </p:nvSpPr>
        <p:spPr>
          <a:xfrm flipH="1">
            <a:off x="14649975" y="7238718"/>
            <a:ext cx="10904744" cy="1938992"/>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FIFO TRACKER</a:t>
            </a:r>
          </a:p>
          <a:p>
            <a:pPr algn="ctr"/>
            <a:r>
              <a:rPr lang="en-US" sz="4800" b="1" dirty="0">
                <a:solidFill>
                  <a:schemeClr val="bg1"/>
                </a:solidFill>
              </a:rPr>
              <a:t>Loss Probability = L</a:t>
            </a:r>
            <a:endParaRPr lang="en-US" sz="4800" dirty="0"/>
          </a:p>
        </p:txBody>
      </p:sp>
      <p:cxnSp>
        <p:nvCxnSpPr>
          <p:cNvPr id="14" name="Straight Arrow Connector 13">
            <a:extLst>
              <a:ext uri="{FF2B5EF4-FFF2-40B4-BE49-F238E27FC236}">
                <a16:creationId xmlns:a16="http://schemas.microsoft.com/office/drawing/2014/main" id="{795D9333-3221-5636-3E06-B912189D032A}"/>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1287CA-48D5-5CF1-38C3-17451EB0B5BF}"/>
              </a:ext>
            </a:extLst>
          </p:cNvPr>
          <p:cNvCxnSpPr>
            <a:cxnSpLocks/>
          </p:cNvCxnSpPr>
          <p:nvPr/>
        </p:nvCxnSpPr>
        <p:spPr>
          <a:xfrm rot="5400000">
            <a:off x="18733633" y="11596289"/>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ADF27C2-D60A-C060-011A-91CAC812CAC9}"/>
              </a:ext>
            </a:extLst>
          </p:cNvPr>
          <p:cNvSpPr/>
          <p:nvPr/>
        </p:nvSpPr>
        <p:spPr>
          <a:xfrm>
            <a:off x="2203898" y="5835144"/>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Probabilistic Insertion</a:t>
            </a:r>
          </a:p>
        </p:txBody>
      </p:sp>
      <p:sp>
        <p:nvSpPr>
          <p:cNvPr id="18" name="Rounded Rectangle 17">
            <a:extLst>
              <a:ext uri="{FF2B5EF4-FFF2-40B4-BE49-F238E27FC236}">
                <a16:creationId xmlns:a16="http://schemas.microsoft.com/office/drawing/2014/main" id="{62F88C6D-46CC-9DB0-CC27-9735A76AF622}"/>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a:t>
            </a:r>
          </a:p>
        </p:txBody>
      </p:sp>
      <p:sp>
        <p:nvSpPr>
          <p:cNvPr id="38" name="Rounded Rectangle 37">
            <a:extLst>
              <a:ext uri="{FF2B5EF4-FFF2-40B4-BE49-F238E27FC236}">
                <a16:creationId xmlns:a16="http://schemas.microsoft.com/office/drawing/2014/main" id="{E10757A9-55E5-A80B-8DA8-C3DC09C918B4}"/>
              </a:ext>
            </a:extLst>
          </p:cNvPr>
          <p:cNvSpPr/>
          <p:nvPr/>
        </p:nvSpPr>
        <p:spPr>
          <a:xfrm>
            <a:off x="16533079" y="10981786"/>
            <a:ext cx="717804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a:t>
            </a:r>
          </a:p>
        </p:txBody>
      </p:sp>
      <p:sp>
        <p:nvSpPr>
          <p:cNvPr id="5" name="Rectangle: Rounded Corners 20">
            <a:extLst>
              <a:ext uri="{FF2B5EF4-FFF2-40B4-BE49-F238E27FC236}">
                <a16:creationId xmlns:a16="http://schemas.microsoft.com/office/drawing/2014/main" id="{30BA649D-3BB4-4ABB-4A2F-9914DC9DBA5C}"/>
              </a:ext>
            </a:extLst>
          </p:cNvPr>
          <p:cNvSpPr/>
          <p:nvPr/>
        </p:nvSpPr>
        <p:spPr>
          <a:xfrm>
            <a:off x="5106459" y="18728583"/>
            <a:ext cx="26363080" cy="1517105"/>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6600" dirty="0"/>
              <a:t>For MTTF = 10K years/bank and a 16-entry FIFO, TRH-D = 1575</a:t>
            </a:r>
            <a:endParaRPr lang="en-US" sz="8000" b="1" dirty="0">
              <a:solidFill>
                <a:srgbClr val="1481D4"/>
              </a:solidFill>
              <a:latin typeface="Trebuchet MS" panose="020B0603020202020204" pitchFamily="34" charset="0"/>
              <a:cs typeface="NVIDIA Sans" panose="020B0503020203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017DCD-10F6-F7BC-FA8B-475054124A69}"/>
                  </a:ext>
                </a:extLst>
              </p:cNvPr>
              <p:cNvSpPr txBox="1"/>
              <p:nvPr/>
            </p:nvSpPr>
            <p:spPr>
              <a:xfrm>
                <a:off x="28349100" y="6854841"/>
                <a:ext cx="5218136" cy="1754326"/>
              </a:xfrm>
              <a:prstGeom prst="rect">
                <a:avLst/>
              </a:prstGeom>
              <a:noFill/>
            </p:spPr>
            <p:txBody>
              <a:bodyPr wrap="square">
                <a:spAutoFit/>
              </a:bodyPr>
              <a:lstStyle/>
              <a:p>
                <a:r>
                  <a:rPr lang="en-US" sz="5400" dirty="0">
                    <a:solidFill>
                      <a:schemeClr val="bg1"/>
                    </a:solidFill>
                  </a:rPr>
                  <a:t> </a:t>
                </a:r>
                <a14:m>
                  <m:oMath xmlns:m="http://schemas.openxmlformats.org/officeDocument/2006/math">
                    <m:acc>
                      <m:accPr>
                        <m:chr m:val="̂"/>
                        <m:ctrlPr>
                          <a:rPr lang="en-US" sz="54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54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5400" b="1" i="1">
                        <a:solidFill>
                          <a:schemeClr val="bg1"/>
                        </a:solidFill>
                        <a:latin typeface="Cambria Math" panose="02040503050406030204" pitchFamily="18" charset="0"/>
                      </a:rPr>
                      <m:t>=</m:t>
                    </m:r>
                    <m:r>
                      <a:rPr lang="en-US" sz="5400" b="1" i="1">
                        <a:solidFill>
                          <a:schemeClr val="bg1"/>
                        </a:solidFill>
                        <a:latin typeface="Cambria Math" panose="02040503050406030204" pitchFamily="18" charset="0"/>
                      </a:rPr>
                      <m:t>𝒑</m:t>
                    </m:r>
                    <m:r>
                      <a:rPr lang="en-US" sz="5400" b="1" i="1">
                        <a:solidFill>
                          <a:schemeClr val="bg1"/>
                        </a:solidFill>
                        <a:latin typeface="Cambria Math" panose="02040503050406030204" pitchFamily="18" charset="0"/>
                      </a:rPr>
                      <m:t> ∙ (</m:t>
                    </m:r>
                    <m:r>
                      <a:rPr lang="en-US" sz="5400" b="1" i="1">
                        <a:solidFill>
                          <a:schemeClr val="bg1"/>
                        </a:solidFill>
                        <a:latin typeface="Cambria Math" panose="02040503050406030204" pitchFamily="18" charset="0"/>
                      </a:rPr>
                      <m:t>𝟏</m:t>
                    </m:r>
                    <m:r>
                      <a:rPr lang="en-US" sz="5400" b="1" i="1">
                        <a:solidFill>
                          <a:schemeClr val="bg1"/>
                        </a:solidFill>
                        <a:latin typeface="Cambria Math" panose="02040503050406030204" pitchFamily="18" charset="0"/>
                      </a:rPr>
                      <m:t>−</m:t>
                    </m:r>
                    <m:r>
                      <a:rPr lang="en-US" sz="5400" b="1" i="1">
                        <a:solidFill>
                          <a:schemeClr val="bg1"/>
                        </a:solidFill>
                        <a:latin typeface="Cambria Math" panose="02040503050406030204" pitchFamily="18" charset="0"/>
                      </a:rPr>
                      <m:t>𝑳</m:t>
                    </m:r>
                    <m:r>
                      <a:rPr lang="en-US" sz="5400" b="1" i="1">
                        <a:solidFill>
                          <a:schemeClr val="bg1"/>
                        </a:solidFill>
                        <a:latin typeface="Cambria Math" panose="02040503050406030204" pitchFamily="18" charset="0"/>
                      </a:rPr>
                      <m:t>)</m:t>
                    </m:r>
                  </m:oMath>
                </a14:m>
                <a:endParaRPr lang="en-US" sz="5400" dirty="0"/>
              </a:p>
            </p:txBody>
          </p:sp>
        </mc:Choice>
        <mc:Fallback xmlns="">
          <p:sp>
            <p:nvSpPr>
              <p:cNvPr id="6" name="TextBox 5">
                <a:extLst>
                  <a:ext uri="{FF2B5EF4-FFF2-40B4-BE49-F238E27FC236}">
                    <a16:creationId xmlns:a16="http://schemas.microsoft.com/office/drawing/2014/main" id="{31017DCD-10F6-F7BC-FA8B-475054124A69}"/>
                  </a:ext>
                </a:extLst>
              </p:cNvPr>
              <p:cNvSpPr txBox="1">
                <a:spLocks noRot="1" noChangeAspect="1" noMove="1" noResize="1" noEditPoints="1" noAdjustHandles="1" noChangeArrowheads="1" noChangeShapeType="1" noTextEdit="1"/>
              </p:cNvSpPr>
              <p:nvPr/>
            </p:nvSpPr>
            <p:spPr>
              <a:xfrm>
                <a:off x="28349100" y="6854841"/>
                <a:ext cx="5218136" cy="1754326"/>
              </a:xfrm>
              <a:prstGeom prst="rect">
                <a:avLst/>
              </a:prstGeom>
              <a:blipFill>
                <a:blip r:embed="rId6"/>
                <a:stretch>
                  <a:fillRect t="-6475" r="-1946"/>
                </a:stretch>
              </a:blipFill>
            </p:spPr>
            <p:txBody>
              <a:bodyPr/>
              <a:lstStyle/>
              <a:p>
                <a:r>
                  <a:rPr lang="en-US">
                    <a:noFill/>
                  </a:rPr>
                  <a:t> </a:t>
                </a:r>
              </a:p>
            </p:txBody>
          </p:sp>
        </mc:Fallback>
      </mc:AlternateContent>
    </p:spTree>
    <p:extLst>
      <p:ext uri="{BB962C8B-B14F-4D97-AF65-F5344CB8AC3E}">
        <p14:creationId xmlns:p14="http://schemas.microsoft.com/office/powerpoint/2010/main" val="828740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9C27-D950-0DBB-04D8-85AB1D451066}"/>
              </a:ext>
            </a:extLst>
          </p:cNvPr>
          <p:cNvSpPr>
            <a:spLocks noGrp="1"/>
          </p:cNvSpPr>
          <p:nvPr>
            <p:ph type="title"/>
          </p:nvPr>
        </p:nvSpPr>
        <p:spPr/>
        <p:txBody>
          <a:bodyPr>
            <a:normAutofit/>
          </a:bodyPr>
          <a:lstStyle/>
          <a:p>
            <a:r>
              <a:rPr lang="en-US" sz="8800" dirty="0"/>
              <a:t>Estimating Tracker Retention Failure (TRF)</a:t>
            </a:r>
          </a:p>
        </p:txBody>
      </p:sp>
      <p:sp>
        <p:nvSpPr>
          <p:cNvPr id="3" name="Text Placeholder 2">
            <a:extLst>
              <a:ext uri="{FF2B5EF4-FFF2-40B4-BE49-F238E27FC236}">
                <a16:creationId xmlns:a16="http://schemas.microsoft.com/office/drawing/2014/main" id="{86DD2E9C-6BC6-E697-8947-16FED4931C6F}"/>
              </a:ext>
            </a:extLst>
          </p:cNvPr>
          <p:cNvSpPr>
            <a:spLocks noGrp="1"/>
          </p:cNvSpPr>
          <p:nvPr>
            <p:ph type="body" sz="quarter" idx="10"/>
          </p:nvPr>
        </p:nvSpPr>
        <p:spPr/>
        <p:txBody>
          <a:bodyPr/>
          <a:lstStyle/>
          <a:p>
            <a:pPr marL="0" marR="0" lvl="0" indent="0" algn="ctr" defTabSz="27432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Failure from</a:t>
            </a:r>
            <a:r>
              <a:rPr kumimoji="0" lang="en-US" sz="6600" b="1"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DISCARDING</a:t>
            </a:r>
            <a:r>
              <a:rPr kumimoji="0" lang="en-US" sz="6600" b="0" i="0" u="none" strike="noStrike" kern="1200" cap="none" spc="0" normalizeH="0" baseline="0" noProof="0" dirty="0">
                <a:ln>
                  <a:noFill/>
                </a:ln>
                <a:solidFill>
                  <a:srgbClr val="76B900"/>
                </a:solidFill>
                <a:effectLst/>
                <a:uLnTx/>
                <a:uFillTx/>
                <a:latin typeface="NVIDIA Sans" panose="020B0503020203020204" pitchFamily="34" charset="0"/>
                <a:ea typeface="+mn-ea"/>
                <a:cs typeface="NVIDIA Sans" panose="020B0503020203020204" pitchFamily="34" charset="0"/>
              </a:rPr>
              <a:t> Address From the Tracker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244E80-2979-CB77-6322-55684CC47EE4}"/>
                  </a:ext>
                </a:extLst>
              </p:cNvPr>
              <p:cNvSpPr>
                <a:spLocks noGrp="1"/>
              </p:cNvSpPr>
              <p:nvPr>
                <p:ph idx="1"/>
              </p:nvPr>
            </p:nvSpPr>
            <p:spPr/>
            <p:txBody>
              <a:bodyPr/>
              <a:lstStyle/>
              <a:p>
                <a:pPr>
                  <a:lnSpc>
                    <a:spcPct val="90000"/>
                  </a:lnSpc>
                </a:pPr>
                <a:r>
                  <a:rPr lang="en-US" sz="6600" b="1" dirty="0">
                    <a:solidFill>
                      <a:srgbClr val="1481D4"/>
                    </a:solidFill>
                    <a:latin typeface="Trebuchet MS" panose="020B0603020202020204" pitchFamily="34" charset="0"/>
                  </a:rPr>
                  <a:t>Attack Round: </a:t>
                </a:r>
                <a:r>
                  <a:rPr lang="en-US" sz="6600" dirty="0"/>
                  <a:t>Access sequence to a “target row” A (mixed with other rows)</a:t>
                </a: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marL="0" indent="0">
                  <a:lnSpc>
                    <a:spcPct val="90000"/>
                  </a:lnSpc>
                  <a:buNone/>
                </a:pPr>
                <a:endParaRPr lang="en-US" sz="6600" b="1" dirty="0">
                  <a:solidFill>
                    <a:srgbClr val="1481D4"/>
                  </a:solidFill>
                  <a:latin typeface="Trebuchet MS" panose="020B0603020202020204" pitchFamily="34" charset="0"/>
                </a:endParaRPr>
              </a:p>
              <a:p>
                <a:pPr marL="0" indent="0">
                  <a:lnSpc>
                    <a:spcPct val="90000"/>
                  </a:lnSpc>
                  <a:buNone/>
                </a:pPr>
                <a:endParaRPr lang="en-US" sz="6600" b="1" dirty="0">
                  <a:solidFill>
                    <a:srgbClr val="1481D4"/>
                  </a:solidFill>
                  <a:latin typeface="Trebuchet MS" panose="020B0603020202020204" pitchFamily="34" charset="0"/>
                </a:endParaRPr>
              </a:p>
              <a:p>
                <a:pPr>
                  <a:lnSpc>
                    <a:spcPct val="90000"/>
                  </a:lnSpc>
                </a:pPr>
                <a:endParaRPr lang="en-US" sz="6600" b="1" dirty="0">
                  <a:solidFill>
                    <a:srgbClr val="1481D4"/>
                  </a:solidFill>
                  <a:latin typeface="Trebuchet MS" panose="020B0603020202020204" pitchFamily="34" charset="0"/>
                </a:endParaRPr>
              </a:p>
              <a:p>
                <a:pPr marL="914400" lvl="1" indent="0">
                  <a:buNone/>
                </a:pPr>
                <a:endParaRPr lang="en-US" sz="6000" b="1" i="1" dirty="0">
                  <a:solidFill>
                    <a:schemeClr val="bg1"/>
                  </a:solidFill>
                  <a:latin typeface="Cambria Math" panose="02040503050406030204" pitchFamily="18" charset="0"/>
                </a:endParaRPr>
              </a:p>
              <a:p>
                <a:pPr marL="914400" lvl="1" indent="0" algn="ctr">
                  <a:buNone/>
                </a:pPr>
                <a:endParaRPr lang="en-US" sz="6000" b="1" i="1" dirty="0">
                  <a:latin typeface="Cambria Math" panose="02040503050406030204" pitchFamily="18" charset="0"/>
                </a:endParaRPr>
              </a:p>
              <a:p>
                <a:pPr marL="914400" lvl="1" indent="0" algn="ctr">
                  <a:buNone/>
                </a:pPr>
                <a14:m>
                  <m:oMathPara xmlns:m="http://schemas.openxmlformats.org/officeDocument/2006/math">
                    <m:oMathParaPr>
                      <m:jc m:val="centerGroup"/>
                    </m:oMathParaPr>
                    <m:oMath xmlns:m="http://schemas.openxmlformats.org/officeDocument/2006/math">
                      <m:sSup>
                        <m:sSupPr>
                          <m:ctrlPr>
                            <a:rPr lang="en-US" sz="6000" b="1" i="1">
                              <a:latin typeface="Cambria Math" panose="02040503050406030204" pitchFamily="18" charset="0"/>
                            </a:rPr>
                          </m:ctrlPr>
                        </m:sSupPr>
                        <m:e>
                          <m:r>
                            <a:rPr lang="en-US" sz="6000" b="1" i="1" smtClean="0">
                              <a:latin typeface="Cambria Math" panose="02040503050406030204" pitchFamily="18" charset="0"/>
                            </a:rPr>
                            <m:t> </m:t>
                          </m:r>
                          <m:r>
                            <a:rPr lang="en-US" sz="6000" b="1" i="1" smtClean="0">
                              <a:latin typeface="Cambria Math" panose="02040503050406030204" pitchFamily="18" charset="0"/>
                            </a:rPr>
                            <m:t>𝑻𝑰𝑭</m:t>
                          </m:r>
                          <m:r>
                            <a:rPr lang="en-US" sz="6000" b="1" i="1" smtClean="0">
                              <a:latin typeface="Cambria Math" panose="02040503050406030204" pitchFamily="18" charset="0"/>
                            </a:rPr>
                            <m:t>+</m:t>
                          </m:r>
                          <m:r>
                            <a:rPr lang="en-US" sz="6000" b="1" i="1" smtClean="0">
                              <a:latin typeface="Cambria Math" panose="02040503050406030204" pitchFamily="18" charset="0"/>
                            </a:rPr>
                            <m:t>𝑻𝑹𝑭</m:t>
                          </m:r>
                          <m:r>
                            <a:rPr lang="en-US" sz="6000" b="1" i="1" smtClean="0">
                              <a:latin typeface="Cambria Math" panose="02040503050406030204" pitchFamily="18" charset="0"/>
                            </a:rPr>
                            <m:t>=(</m:t>
                          </m:r>
                          <m:r>
                            <a:rPr lang="en-US" sz="6000" b="1" i="1">
                              <a:latin typeface="Cambria Math" panose="02040503050406030204" pitchFamily="18" charset="0"/>
                            </a:rPr>
                            <m:t>𝟏</m:t>
                          </m:r>
                          <m:r>
                            <a:rPr lang="en-US" sz="6000" b="1" i="1">
                              <a:latin typeface="Cambria Math" panose="02040503050406030204" pitchFamily="18" charset="0"/>
                            </a:rPr>
                            <m:t>−</m:t>
                          </m:r>
                          <m:r>
                            <a:rPr lang="en-US" sz="6000" b="1" i="1" smtClean="0">
                              <a:latin typeface="Cambria Math" panose="02040503050406030204" pitchFamily="18" charset="0"/>
                            </a:rPr>
                            <m:t>𝒑</m:t>
                          </m:r>
                          <m:r>
                            <a:rPr lang="en-US" sz="6000" b="1" i="1" smtClean="0">
                              <a:latin typeface="Cambria Math" panose="02040503050406030204" pitchFamily="18" charset="0"/>
                              <a:ea typeface="Cambria Math" panose="02040503050406030204" pitchFamily="18" charset="0"/>
                            </a:rPr>
                            <m:t>∙</m:t>
                          </m:r>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 −</m:t>
                          </m:r>
                          <m:r>
                            <a:rPr lang="en-US" sz="6000" b="1" i="1" smtClean="0">
                              <a:latin typeface="Cambria Math" panose="02040503050406030204" pitchFamily="18" charset="0"/>
                            </a:rPr>
                            <m:t>𝑳</m:t>
                          </m:r>
                          <m:r>
                            <a:rPr lang="en-US" sz="6000" b="1" i="1" smtClean="0">
                              <a:latin typeface="Cambria Math" panose="02040503050406030204" pitchFamily="18" charset="0"/>
                            </a:rPr>
                            <m:t>))</m:t>
                          </m:r>
                        </m:e>
                        <m:sup>
                          <m:r>
                            <a:rPr lang="en-US" sz="6000" b="1" i="1">
                              <a:latin typeface="Cambria Math" panose="02040503050406030204" pitchFamily="18" charset="0"/>
                            </a:rPr>
                            <m:t>𝑻𝑹𝑯</m:t>
                          </m:r>
                        </m:sup>
                      </m:sSup>
                    </m:oMath>
                  </m:oMathPara>
                </a14:m>
                <a:endParaRPr lang="en-US" sz="6000" b="1" dirty="0"/>
              </a:p>
              <a:p>
                <a:pPr marL="457200" marR="0" lvl="0" indent="-457200" algn="l" defTabSz="2743200" rtl="0" eaLnBrk="1" fontAlgn="auto" latinLnBrk="0" hangingPunct="1">
                  <a:lnSpc>
                    <a:spcPct val="90000"/>
                  </a:lnSpc>
                  <a:spcBef>
                    <a:spcPts val="3000"/>
                  </a:spcBef>
                  <a:spcAft>
                    <a:spcPts val="0"/>
                  </a:spcAft>
                  <a:buClr>
                    <a:srgbClr val="76B900"/>
                  </a:buClr>
                  <a:buSzTx/>
                  <a:buFont typeface="NVIDIA Sans" panose="020B0503020203020204" pitchFamily="34" charset="0"/>
                  <a:buChar char="•"/>
                  <a:tabLst/>
                  <a:defRPr/>
                </a:pPr>
                <a:endParaRPr kumimoji="0" lang="en-US" sz="3200" b="1" i="0" u="none" strike="noStrike" kern="1200" cap="none" spc="0" normalizeH="0" baseline="0" noProof="0" dirty="0">
                  <a:ln>
                    <a:noFill/>
                  </a:ln>
                  <a:solidFill>
                    <a:srgbClr val="1481D4"/>
                  </a:solidFill>
                  <a:effectLst/>
                  <a:uLnTx/>
                  <a:uFillTx/>
                  <a:latin typeface="Trebuchet MS" panose="020B0603020202020204" pitchFamily="34" charset="0"/>
                  <a:ea typeface="+mn-ea"/>
                  <a:cs typeface="NVIDIA Sans" panose="020B0503020203020204" pitchFamily="34" charset="0"/>
                </a:endParaRPr>
              </a:p>
            </p:txBody>
          </p:sp>
        </mc:Choice>
        <mc:Fallback xmlns="">
          <p:sp>
            <p:nvSpPr>
              <p:cNvPr id="4" name="Content Placeholder 3">
                <a:extLst>
                  <a:ext uri="{FF2B5EF4-FFF2-40B4-BE49-F238E27FC236}">
                    <a16:creationId xmlns:a16="http://schemas.microsoft.com/office/drawing/2014/main" id="{2C244E80-2979-CB77-6322-55684CC47EE4}"/>
                  </a:ext>
                </a:extLst>
              </p:cNvPr>
              <p:cNvSpPr>
                <a:spLocks noGrp="1" noRot="1" noChangeAspect="1" noMove="1" noResize="1" noEditPoints="1" noAdjustHandles="1" noChangeArrowheads="1" noChangeShapeType="1" noTextEdit="1"/>
              </p:cNvSpPr>
              <p:nvPr>
                <p:ph idx="1"/>
              </p:nvPr>
            </p:nvSpPr>
            <p:spPr>
              <a:blipFill>
                <a:blip r:embed="rId2"/>
                <a:stretch>
                  <a:fillRect l="-1408" t="-2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8E07BE-3C14-9BCC-A3CF-9B3C19046691}"/>
                  </a:ext>
                </a:extLst>
              </p:cNvPr>
              <p:cNvSpPr txBox="1"/>
              <p:nvPr/>
            </p:nvSpPr>
            <p:spPr>
              <a:xfrm>
                <a:off x="25547904" y="12015952"/>
                <a:ext cx="11028095" cy="3272627"/>
              </a:xfrm>
              <a:prstGeom prst="rect">
                <a:avLst/>
              </a:prstGeom>
              <a:noFill/>
            </p:spPr>
            <p:txBody>
              <a:bodyPr wrap="square">
                <a:spAutoFit/>
              </a:bodyPr>
              <a:lstStyle/>
              <a:p>
                <a:r>
                  <a:rPr lang="en-US" sz="6000" dirty="0">
                    <a:solidFill>
                      <a:schemeClr val="bg1"/>
                    </a:solidFill>
                  </a:rPr>
                  <a:t> </a:t>
                </a:r>
                <a14:m>
                  <m:oMath xmlns:m="http://schemas.openxmlformats.org/officeDocument/2006/math">
                    <m:acc>
                      <m:accPr>
                        <m:chr m:val="̂"/>
                        <m:ctrlPr>
                          <a:rPr lang="en-US" sz="60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60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6000" b="1" i="1">
                        <a:solidFill>
                          <a:schemeClr val="bg1"/>
                        </a:solidFill>
                        <a:latin typeface="Cambria Math" panose="02040503050406030204" pitchFamily="18" charset="0"/>
                      </a:rPr>
                      <m:t>=</m:t>
                    </m:r>
                    <m:r>
                      <a:rPr lang="en-US" sz="6000" b="1" i="1">
                        <a:solidFill>
                          <a:schemeClr val="bg1"/>
                        </a:solidFill>
                        <a:latin typeface="Cambria Math" panose="02040503050406030204" pitchFamily="18" charset="0"/>
                      </a:rPr>
                      <m:t>𝒑</m:t>
                    </m:r>
                    <m:r>
                      <a:rPr lang="en-US" sz="6000" b="1" i="1">
                        <a:solidFill>
                          <a:schemeClr val="bg1"/>
                        </a:solidFill>
                        <a:latin typeface="Cambria Math" panose="02040503050406030204" pitchFamily="18" charset="0"/>
                      </a:rPr>
                      <m:t> ∙ (</m:t>
                    </m:r>
                    <m:r>
                      <a:rPr lang="en-US" sz="6000" b="1" i="1">
                        <a:solidFill>
                          <a:schemeClr val="bg1"/>
                        </a:solidFill>
                        <a:latin typeface="Cambria Math" panose="02040503050406030204" pitchFamily="18" charset="0"/>
                      </a:rPr>
                      <m:t>𝟏</m:t>
                    </m:r>
                    <m:r>
                      <a:rPr lang="en-US" sz="6000" b="1" i="1">
                        <a:solidFill>
                          <a:schemeClr val="bg1"/>
                        </a:solidFill>
                        <a:latin typeface="Cambria Math" panose="02040503050406030204" pitchFamily="18" charset="0"/>
                      </a:rPr>
                      <m:t>−</m:t>
                    </m:r>
                    <m:r>
                      <a:rPr lang="en-US" sz="6000" b="1" i="1">
                        <a:solidFill>
                          <a:schemeClr val="bg1"/>
                        </a:solidFill>
                        <a:latin typeface="Cambria Math" panose="02040503050406030204" pitchFamily="18" charset="0"/>
                      </a:rPr>
                      <m:t>𝑳</m:t>
                    </m:r>
                    <m:r>
                      <a:rPr lang="en-US" sz="6000" b="1" i="1">
                        <a:solidFill>
                          <a:schemeClr val="bg1"/>
                        </a:solidFill>
                        <a:latin typeface="Cambria Math" panose="02040503050406030204" pitchFamily="18" charset="0"/>
                      </a:rPr>
                      <m:t>)</m:t>
                    </m:r>
                  </m:oMath>
                </a14:m>
                <a:endParaRPr lang="en-US" sz="6000" b="1" dirty="0">
                  <a:solidFill>
                    <a:schemeClr val="bg1"/>
                  </a:solidFill>
                  <a:latin typeface="Trebuchet MS" panose="020B0603020202020204" pitchFamily="34" charset="0"/>
                </a:endParaRPr>
              </a:p>
              <a:p>
                <a:r>
                  <a:rPr lang="en-US" sz="6000" b="1" dirty="0">
                    <a:solidFill>
                      <a:schemeClr val="bg1"/>
                    </a:solidFill>
                    <a:latin typeface="Trebuchet MS" panose="020B0603020202020204" pitchFamily="34" charset="0"/>
                  </a:rPr>
                  <a:t>( p = </a:t>
                </a:r>
                <a14:m>
                  <m:oMath xmlns:m="http://schemas.openxmlformats.org/officeDocument/2006/math">
                    <m:f>
                      <m:fPr>
                        <m:ctrlPr>
                          <a:rPr lang="en-US" sz="6000" b="1" i="1" dirty="0" smtClean="0">
                            <a:solidFill>
                              <a:schemeClr val="bg1"/>
                            </a:solidFill>
                            <a:latin typeface="Cambria Math" panose="02040503050406030204" pitchFamily="18" charset="0"/>
                          </a:rPr>
                        </m:ctrlPr>
                      </m:fPr>
                      <m:num>
                        <m:r>
                          <a:rPr lang="en-US" sz="6000" b="1" i="1" dirty="0" smtClean="0">
                            <a:solidFill>
                              <a:schemeClr val="bg1"/>
                            </a:solidFill>
                            <a:latin typeface="Cambria Math" panose="02040503050406030204" pitchFamily="18" charset="0"/>
                          </a:rPr>
                          <m:t>𝟏</m:t>
                        </m:r>
                      </m:num>
                      <m:den>
                        <m:r>
                          <a:rPr lang="en-US" sz="6000" b="1" i="1" dirty="0" smtClean="0">
                            <a:solidFill>
                              <a:schemeClr val="bg1"/>
                            </a:solidFill>
                            <a:latin typeface="Cambria Math" panose="02040503050406030204" pitchFamily="18" charset="0"/>
                          </a:rPr>
                          <m:t>𝟕𝟗</m:t>
                        </m:r>
                      </m:den>
                    </m:f>
                  </m:oMath>
                </a14:m>
                <a:r>
                  <a:rPr lang="en-US" sz="6000" b="1" dirty="0">
                    <a:solidFill>
                      <a:schemeClr val="bg1"/>
                    </a:solidFill>
                    <a:latin typeface="Trebuchet MS" panose="020B0603020202020204" pitchFamily="34" charset="0"/>
                  </a:rPr>
                  <a:t> )</a:t>
                </a:r>
              </a:p>
              <a:p>
                <a:r>
                  <a:rPr lang="en-US" sz="6000" b="1" dirty="0">
                    <a:solidFill>
                      <a:schemeClr val="bg1"/>
                    </a:solidFill>
                    <a:latin typeface="Trebuchet MS" panose="020B0603020202020204" pitchFamily="34" charset="0"/>
                  </a:rPr>
                  <a:t>(L = 0.03 for 16-entry FIFO)</a:t>
                </a:r>
                <a:endParaRPr lang="en-US" sz="6000" dirty="0"/>
              </a:p>
            </p:txBody>
          </p:sp>
        </mc:Choice>
        <mc:Fallback xmlns="">
          <p:sp>
            <p:nvSpPr>
              <p:cNvPr id="6" name="TextBox 5">
                <a:extLst>
                  <a:ext uri="{FF2B5EF4-FFF2-40B4-BE49-F238E27FC236}">
                    <a16:creationId xmlns:a16="http://schemas.microsoft.com/office/drawing/2014/main" id="{B28E07BE-3C14-9BCC-A3CF-9B3C19046691}"/>
                  </a:ext>
                </a:extLst>
              </p:cNvPr>
              <p:cNvSpPr txBox="1">
                <a:spLocks noRot="1" noChangeAspect="1" noMove="1" noResize="1" noEditPoints="1" noAdjustHandles="1" noChangeArrowheads="1" noChangeShapeType="1" noTextEdit="1"/>
              </p:cNvSpPr>
              <p:nvPr/>
            </p:nvSpPr>
            <p:spPr>
              <a:xfrm>
                <a:off x="25547904" y="12015952"/>
                <a:ext cx="11028095" cy="3272627"/>
              </a:xfrm>
              <a:prstGeom prst="rect">
                <a:avLst/>
              </a:prstGeom>
              <a:blipFill>
                <a:blip r:embed="rId3"/>
                <a:stretch>
                  <a:fillRect l="-3337" t="-4264" b="-1124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192170-5FEE-5750-FAD4-6B96D3470FA4}"/>
              </a:ext>
            </a:extLst>
          </p:cNvPr>
          <p:cNvSpPr txBox="1"/>
          <p:nvPr/>
        </p:nvSpPr>
        <p:spPr>
          <a:xfrm>
            <a:off x="7117594" y="6980212"/>
            <a:ext cx="23080807" cy="1200329"/>
          </a:xfrm>
          <a:prstGeom prst="rect">
            <a:avLst/>
          </a:prstGeom>
          <a:noFill/>
        </p:spPr>
        <p:txBody>
          <a:bodyPr wrap="none" rtlCol="0">
            <a:spAutoFit/>
          </a:bodyPr>
          <a:lstStyle/>
          <a:p>
            <a:pPr algn="ctr"/>
            <a:r>
              <a:rPr lang="en-US" sz="7200" dirty="0">
                <a:solidFill>
                  <a:schemeClr val="bg1"/>
                </a:solidFill>
                <a:latin typeface="NVIDIA Sans" panose="020B0503020203020204" pitchFamily="34" charset="0"/>
                <a:cs typeface="NVIDIA Sans" panose="020B0503020203020204" pitchFamily="34" charset="0"/>
              </a:rPr>
              <a:t>A</a:t>
            </a:r>
            <a:r>
              <a:rPr lang="en-US" sz="7200" baseline="-25000" dirty="0">
                <a:solidFill>
                  <a:schemeClr val="bg1"/>
                </a:solidFill>
                <a:latin typeface="NVIDIA Sans" panose="020B0503020203020204" pitchFamily="34" charset="0"/>
                <a:cs typeface="NVIDIA Sans" panose="020B0503020203020204" pitchFamily="34" charset="0"/>
              </a:rPr>
              <a:t>1</a:t>
            </a:r>
            <a:r>
              <a:rPr lang="en-US" sz="7200" dirty="0">
                <a:solidFill>
                  <a:schemeClr val="bg1"/>
                </a:solidFill>
                <a:latin typeface="NVIDIA Sans" panose="020B0503020203020204" pitchFamily="34" charset="0"/>
                <a:cs typeface="NVIDIA Sans" panose="020B0503020203020204" pitchFamily="34" charset="0"/>
              </a:rPr>
              <a:t>, …….., . A</a:t>
            </a:r>
            <a:r>
              <a:rPr lang="en-US" sz="7200" baseline="-25000" dirty="0">
                <a:solidFill>
                  <a:schemeClr val="bg1"/>
                </a:solidFill>
                <a:latin typeface="NVIDIA Sans" panose="020B0503020203020204" pitchFamily="34" charset="0"/>
                <a:cs typeface="NVIDIA Sans" panose="020B0503020203020204" pitchFamily="34" charset="0"/>
              </a:rPr>
              <a:t>2</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3</a:t>
            </a:r>
            <a:r>
              <a:rPr lang="en-US" sz="7200" dirty="0">
                <a:solidFill>
                  <a:schemeClr val="bg1"/>
                </a:solidFill>
                <a:latin typeface="NVIDIA Sans" panose="020B0503020203020204" pitchFamily="34" charset="0"/>
                <a:cs typeface="NVIDIA Sans" panose="020B0503020203020204" pitchFamily="34" charset="0"/>
              </a:rPr>
              <a:t>, ………, A</a:t>
            </a:r>
            <a:r>
              <a:rPr lang="en-US" sz="7200" baseline="-25000" dirty="0">
                <a:solidFill>
                  <a:schemeClr val="bg1"/>
                </a:solidFill>
                <a:latin typeface="NVIDIA Sans" panose="020B0503020203020204" pitchFamily="34" charset="0"/>
                <a:cs typeface="NVIDIA Sans" panose="020B0503020203020204" pitchFamily="34" charset="0"/>
              </a:rPr>
              <a:t>4</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TRH-1</a:t>
            </a:r>
            <a:r>
              <a:rPr lang="en-US" sz="7200" dirty="0">
                <a:solidFill>
                  <a:schemeClr val="bg1"/>
                </a:solidFill>
                <a:latin typeface="NVIDIA Sans" panose="020B0503020203020204" pitchFamily="34" charset="0"/>
                <a:cs typeface="NVIDIA Sans" panose="020B0503020203020204" pitchFamily="34" charset="0"/>
              </a:rPr>
              <a:t>, …. ,A </a:t>
            </a:r>
            <a:r>
              <a:rPr lang="en-US" sz="7200" baseline="-25000" dirty="0">
                <a:solidFill>
                  <a:schemeClr val="bg1"/>
                </a:solidFill>
                <a:latin typeface="NVIDIA Sans" panose="020B0503020203020204" pitchFamily="34" charset="0"/>
                <a:cs typeface="NVIDIA Sans" panose="020B0503020203020204" pitchFamily="34" charset="0"/>
              </a:rPr>
              <a:t>TRH, </a:t>
            </a:r>
            <a:r>
              <a:rPr lang="en-US" sz="7200" dirty="0">
                <a:solidFill>
                  <a:schemeClr val="bg1"/>
                </a:solidFill>
                <a:latin typeface="NVIDIA Sans" panose="020B0503020203020204" pitchFamily="34" charset="0"/>
                <a:cs typeface="NVIDIA Sans" panose="020B0503020203020204" pitchFamily="34" charset="0"/>
              </a:rPr>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F01379-0306-1C36-FA67-22A2CE299A28}"/>
                  </a:ext>
                </a:extLst>
              </p:cNvPr>
              <p:cNvSpPr txBox="1"/>
              <p:nvPr/>
            </p:nvSpPr>
            <p:spPr>
              <a:xfrm>
                <a:off x="2114523" y="8881408"/>
                <a:ext cx="27570946" cy="1569660"/>
              </a:xfrm>
              <a:prstGeom prst="rect">
                <a:avLst/>
              </a:prstGeom>
              <a:noFill/>
            </p:spPr>
            <p:txBody>
              <a:bodyPr wrap="none" rtlCol="0">
                <a:spAutoFit/>
              </a:bodyPr>
              <a:lstStyle/>
              <a:p>
                <a:r>
                  <a:rPr lang="en-US" sz="4800" b="1" dirty="0">
                    <a:solidFill>
                      <a:srgbClr val="FF0000"/>
                    </a:solidFill>
                    <a:latin typeface="NVIDIA Sans" panose="020B0503020203020204" pitchFamily="34" charset="0"/>
                    <a:cs typeface="NVIDIA Sans" panose="020B0503020203020204" pitchFamily="34" charset="0"/>
                    <a:sym typeface="Wingdings" pitchFamily="2" charset="2"/>
                  </a:rPr>
                  <a:t>Probability of</a:t>
                </a:r>
              </a:p>
              <a:p>
                <a:r>
                  <a:rPr lang="en-US" sz="4800" b="1" dirty="0">
                    <a:solidFill>
                      <a:srgbClr val="FF0000"/>
                    </a:solidFill>
                    <a:latin typeface="NVIDIA Sans" panose="020B0503020203020204" pitchFamily="34" charset="0"/>
                    <a:cs typeface="NVIDIA Sans" panose="020B0503020203020204" pitchFamily="34" charset="0"/>
                    <a:sym typeface="Wingdings" pitchFamily="2" charset="2"/>
                  </a:rPr>
                  <a:t>Non-Selection:        (1-</a:t>
                </a:r>
                <a:r>
                  <a:rPr lang="en-US" sz="4800" b="1" dirty="0">
                    <a:solidFill>
                      <a:schemeClr val="bg1"/>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smtClean="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(1-</a:t>
                </a:r>
                <a:r>
                  <a:rPr lang="en-US" sz="4800" b="1" dirty="0">
                    <a:solidFill>
                      <a:srgbClr val="FF0000"/>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(1-</a:t>
                </a:r>
                <a:r>
                  <a:rPr lang="en-US" sz="4800" b="1" dirty="0">
                    <a:solidFill>
                      <a:srgbClr val="FF0000"/>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(1-</a:t>
                </a:r>
                <a:r>
                  <a:rPr lang="en-US" sz="4800" b="1" dirty="0">
                    <a:solidFill>
                      <a:srgbClr val="FF0000"/>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(1-</a:t>
                </a:r>
                <a:r>
                  <a:rPr lang="en-US" sz="4800" b="1" dirty="0">
                    <a:solidFill>
                      <a:srgbClr val="FF0000"/>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                  (1-</a:t>
                </a:r>
                <a:r>
                  <a:rPr lang="en-US" sz="4800" b="1" dirty="0">
                    <a:solidFill>
                      <a:srgbClr val="FF0000"/>
                    </a:solidFill>
                    <a:ea typeface="Aptos" panose="020B0004020202020204" pitchFamily="34" charset="0"/>
                    <a:cs typeface="Times New Roman" panose="02020603050405020304" pitchFamily="18" charset="0"/>
                  </a:rPr>
                  <a:t> </a:t>
                </a:r>
                <a14:m>
                  <m:oMath xmlns:m="http://schemas.openxmlformats.org/officeDocument/2006/math">
                    <m:acc>
                      <m:accPr>
                        <m:chr m:val="̂"/>
                        <m:ctrlP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ctrlPr>
                      </m:accPr>
                      <m:e>
                        <m:r>
                          <a:rPr lang="en-US" sz="4800" b="1" i="1" dirty="0">
                            <a:solidFill>
                              <a:srgbClr val="FF0000"/>
                            </a:solidFill>
                            <a:latin typeface="Cambria Math" panose="02040503050406030204" pitchFamily="18" charset="0"/>
                            <a:ea typeface="Aptos" panose="020B0004020202020204" pitchFamily="34" charset="0"/>
                            <a:cs typeface="Times New Roman" panose="02020603050405020304" pitchFamily="18" charset="0"/>
                          </a:rPr>
                          <m:t>𝒑</m:t>
                        </m:r>
                      </m:e>
                    </m:acc>
                  </m:oMath>
                </a14:m>
                <a:r>
                  <a:rPr lang="en-US" sz="4800" b="1" dirty="0">
                    <a:solidFill>
                      <a:srgbClr val="FF0000"/>
                    </a:solidFill>
                    <a:latin typeface="NVIDIA Sans" panose="020B0503020203020204" pitchFamily="34" charset="0"/>
                    <a:cs typeface="NVIDIA Sans" panose="020B0503020203020204" pitchFamily="34" charset="0"/>
                    <a:sym typeface="Wingdings" pitchFamily="2" charset="2"/>
                  </a:rPr>
                  <a:t>)</a:t>
                </a:r>
                <a:endParaRPr lang="en-US" sz="4800" b="1" dirty="0">
                  <a:solidFill>
                    <a:srgbClr val="FF0000"/>
                  </a:solidFill>
                  <a:latin typeface="NVIDIA Sans" panose="020B0503020203020204" pitchFamily="34" charset="0"/>
                  <a:cs typeface="NVIDIA Sans" panose="020B0503020203020204" pitchFamily="34" charset="0"/>
                </a:endParaRPr>
              </a:p>
            </p:txBody>
          </p:sp>
        </mc:Choice>
        <mc:Fallback xmlns="">
          <p:sp>
            <p:nvSpPr>
              <p:cNvPr id="13" name="TextBox 12">
                <a:extLst>
                  <a:ext uri="{FF2B5EF4-FFF2-40B4-BE49-F238E27FC236}">
                    <a16:creationId xmlns:a16="http://schemas.microsoft.com/office/drawing/2014/main" id="{D9F01379-0306-1C36-FA67-22A2CE299A28}"/>
                  </a:ext>
                </a:extLst>
              </p:cNvPr>
              <p:cNvSpPr txBox="1">
                <a:spLocks noRot="1" noChangeAspect="1" noMove="1" noResize="1" noEditPoints="1" noAdjustHandles="1" noChangeArrowheads="1" noChangeShapeType="1" noTextEdit="1"/>
              </p:cNvSpPr>
              <p:nvPr/>
            </p:nvSpPr>
            <p:spPr>
              <a:xfrm>
                <a:off x="2114523" y="8881408"/>
                <a:ext cx="27570946" cy="1569660"/>
              </a:xfrm>
              <a:prstGeom prst="rect">
                <a:avLst/>
              </a:prstGeom>
              <a:blipFill>
                <a:blip r:embed="rId4"/>
                <a:stretch>
                  <a:fillRect l="-1013" t="-8871" r="-46" b="-20968"/>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112999B3-424B-0DB9-B30A-F6F126D37A15}"/>
              </a:ext>
            </a:extLst>
          </p:cNvPr>
          <p:cNvGrpSpPr/>
          <p:nvPr/>
        </p:nvGrpSpPr>
        <p:grpSpPr>
          <a:xfrm>
            <a:off x="9144000" y="9430835"/>
            <a:ext cx="18288000" cy="4011085"/>
            <a:chOff x="9144000" y="9430835"/>
            <a:chExt cx="18288000" cy="401108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9A0738-DB3A-E652-FAF2-D4AA6E86FBA1}"/>
                    </a:ext>
                  </a:extLst>
                </p:cNvPr>
                <p:cNvSpPr txBox="1"/>
                <p:nvPr/>
              </p:nvSpPr>
              <p:spPr>
                <a:xfrm>
                  <a:off x="9144000" y="12315778"/>
                  <a:ext cx="18288000" cy="112614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𝑻𝑰𝑭</m:t>
                        </m:r>
                        <m:r>
                          <a:rPr lang="en-US" sz="6600" b="1" i="1" smtClean="0">
                            <a:solidFill>
                              <a:schemeClr val="bg1"/>
                            </a:solidFill>
                            <a:latin typeface="Cambria Math" panose="02040503050406030204" pitchFamily="18" charset="0"/>
                          </a:rPr>
                          <m:t>+</m:t>
                        </m:r>
                        <m:r>
                          <a:rPr lang="en-US" sz="6600" b="1" i="1" smtClean="0">
                            <a:solidFill>
                              <a:schemeClr val="bg1"/>
                            </a:solidFill>
                            <a:latin typeface="Cambria Math" panose="02040503050406030204" pitchFamily="18" charset="0"/>
                          </a:rPr>
                          <m:t>𝑻𝑹𝑭</m:t>
                        </m:r>
                        <m:r>
                          <a:rPr lang="en-US" sz="6600" b="1" i="1" smtClean="0">
                            <a:solidFill>
                              <a:schemeClr val="bg1"/>
                            </a:solidFill>
                            <a:latin typeface="Cambria Math" panose="02040503050406030204" pitchFamily="18" charset="0"/>
                          </a:rPr>
                          <m:t>=</m:t>
                        </m:r>
                        <m:sSup>
                          <m:sSupPr>
                            <m:ctrlPr>
                              <a:rPr lang="en-US" sz="6600" b="1" i="1" smtClean="0">
                                <a:solidFill>
                                  <a:schemeClr val="bg1"/>
                                </a:solidFill>
                                <a:latin typeface="Cambria Math" panose="02040503050406030204" pitchFamily="18" charset="0"/>
                              </a:rPr>
                            </m:ctrlPr>
                          </m:sSupPr>
                          <m:e>
                            <m:r>
                              <a:rPr lang="en-US" sz="6600" b="1" i="1" smtClean="0">
                                <a:solidFill>
                                  <a:schemeClr val="bg1"/>
                                </a:solidFill>
                                <a:latin typeface="Cambria Math" panose="02040503050406030204" pitchFamily="18" charset="0"/>
                              </a:rPr>
                              <m:t>( </m:t>
                            </m:r>
                            <m:r>
                              <a:rPr lang="en-US" sz="6600" b="1" i="1" smtClean="0">
                                <a:solidFill>
                                  <a:schemeClr val="bg1"/>
                                </a:solidFill>
                                <a:latin typeface="Cambria Math" panose="02040503050406030204" pitchFamily="18" charset="0"/>
                              </a:rPr>
                              <m:t>𝟏</m:t>
                            </m:r>
                            <m:r>
                              <a:rPr lang="en-US" sz="6600" b="1" i="1" smtClean="0">
                                <a:solidFill>
                                  <a:schemeClr val="bg1"/>
                                </a:solidFill>
                                <a:latin typeface="Cambria Math" panose="02040503050406030204" pitchFamily="18" charset="0"/>
                              </a:rPr>
                              <m:t>−</m:t>
                            </m:r>
                            <m:acc>
                              <m:accPr>
                                <m:chr m:val="̂"/>
                                <m:ctrlPr>
                                  <a:rPr lang="en-US" sz="6600" b="1" i="1" dirty="0" smtClean="0">
                                    <a:solidFill>
                                      <a:schemeClr val="bg1"/>
                                    </a:solidFill>
                                    <a:latin typeface="Cambria Math" panose="02040503050406030204" pitchFamily="18" charset="0"/>
                                    <a:ea typeface="Aptos" panose="020B0004020202020204" pitchFamily="34" charset="0"/>
                                    <a:cs typeface="Times New Roman" panose="02020603050405020304" pitchFamily="18" charset="0"/>
                                  </a:rPr>
                                </m:ctrlPr>
                              </m:accPr>
                              <m:e>
                                <m:r>
                                  <a:rPr lang="en-US" sz="6600" b="1" i="1" dirty="0">
                                    <a:solidFill>
                                      <a:schemeClr val="bg1"/>
                                    </a:solidFill>
                                    <a:latin typeface="Cambria Math" panose="02040503050406030204" pitchFamily="18" charset="0"/>
                                    <a:ea typeface="Aptos" panose="020B0004020202020204" pitchFamily="34" charset="0"/>
                                    <a:cs typeface="Times New Roman" panose="02020603050405020304" pitchFamily="18" charset="0"/>
                                  </a:rPr>
                                  <m:t>𝒑</m:t>
                                </m:r>
                              </m:e>
                            </m:acc>
                            <m:r>
                              <a:rPr lang="en-US" sz="6600" b="1" i="1" smtClean="0">
                                <a:solidFill>
                                  <a:schemeClr val="bg1"/>
                                </a:solidFill>
                                <a:latin typeface="Cambria Math" panose="02040503050406030204" pitchFamily="18" charset="0"/>
                              </a:rPr>
                              <m:t>)</m:t>
                            </m:r>
                          </m:e>
                          <m:sup>
                            <m:r>
                              <a:rPr lang="en-US" sz="6600" b="1" i="1" smtClean="0">
                                <a:solidFill>
                                  <a:schemeClr val="bg1"/>
                                </a:solidFill>
                                <a:latin typeface="Cambria Math" panose="02040503050406030204" pitchFamily="18" charset="0"/>
                              </a:rPr>
                              <m:t>𝑻𝑹𝑯</m:t>
                            </m:r>
                          </m:sup>
                        </m:sSup>
                      </m:oMath>
                    </m:oMathPara>
                  </a14:m>
                  <a:endParaRPr lang="en-US" sz="6600" b="1" dirty="0">
                    <a:solidFill>
                      <a:schemeClr val="bg1"/>
                    </a:solidFill>
                    <a:latin typeface="Trebuchet MS" panose="020B0603020202020204" pitchFamily="34" charset="0"/>
                  </a:endParaRPr>
                </a:p>
              </p:txBody>
            </p:sp>
          </mc:Choice>
          <mc:Fallback xmlns="">
            <p:sp>
              <p:nvSpPr>
                <p:cNvPr id="16" name="TextBox 15">
                  <a:extLst>
                    <a:ext uri="{FF2B5EF4-FFF2-40B4-BE49-F238E27FC236}">
                      <a16:creationId xmlns:a16="http://schemas.microsoft.com/office/drawing/2014/main" id="{979A0738-DB3A-E652-FAF2-D4AA6E86FBA1}"/>
                    </a:ext>
                  </a:extLst>
                </p:cNvPr>
                <p:cNvSpPr txBox="1">
                  <a:spLocks noRot="1" noChangeAspect="1" noMove="1" noResize="1" noEditPoints="1" noAdjustHandles="1" noChangeArrowheads="1" noChangeShapeType="1" noTextEdit="1"/>
                </p:cNvSpPr>
                <p:nvPr/>
              </p:nvSpPr>
              <p:spPr>
                <a:xfrm>
                  <a:off x="9144000" y="12315778"/>
                  <a:ext cx="18288000" cy="1126142"/>
                </a:xfrm>
                <a:prstGeom prst="rect">
                  <a:avLst/>
                </a:prstGeom>
                <a:blipFill>
                  <a:blip r:embed="rId5"/>
                  <a:stretch>
                    <a:fillRect t="-10000" b="-3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F88561-0C1A-BAAD-A9B8-498E81352327}"/>
                    </a:ext>
                  </a:extLst>
                </p:cNvPr>
                <p:cNvSpPr txBox="1"/>
                <p:nvPr/>
              </p:nvSpPr>
              <p:spPr>
                <a:xfrm>
                  <a:off x="9995917"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7" name="TextBox 16">
                  <a:extLst>
                    <a:ext uri="{FF2B5EF4-FFF2-40B4-BE49-F238E27FC236}">
                      <a16:creationId xmlns:a16="http://schemas.microsoft.com/office/drawing/2014/main" id="{96F88561-0C1A-BAAD-A9B8-498E81352327}"/>
                    </a:ext>
                  </a:extLst>
                </p:cNvPr>
                <p:cNvSpPr txBox="1">
                  <a:spLocks noRot="1" noChangeAspect="1" noMove="1" noResize="1" noEditPoints="1" noAdjustHandles="1" noChangeArrowheads="1" noChangeShapeType="1" noTextEdit="1"/>
                </p:cNvSpPr>
                <p:nvPr/>
              </p:nvSpPr>
              <p:spPr>
                <a:xfrm>
                  <a:off x="9995917" y="9430835"/>
                  <a:ext cx="1394966" cy="11261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131B20-C630-FBF0-E0AA-D038B72F7F6B}"/>
                    </a:ext>
                  </a:extLst>
                </p:cNvPr>
                <p:cNvSpPr txBox="1"/>
                <p:nvPr/>
              </p:nvSpPr>
              <p:spPr>
                <a:xfrm>
                  <a:off x="13763245"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8" name="TextBox 17">
                  <a:extLst>
                    <a:ext uri="{FF2B5EF4-FFF2-40B4-BE49-F238E27FC236}">
                      <a16:creationId xmlns:a16="http://schemas.microsoft.com/office/drawing/2014/main" id="{67131B20-C630-FBF0-E0AA-D038B72F7F6B}"/>
                    </a:ext>
                  </a:extLst>
                </p:cNvPr>
                <p:cNvSpPr txBox="1">
                  <a:spLocks noRot="1" noChangeAspect="1" noMove="1" noResize="1" noEditPoints="1" noAdjustHandles="1" noChangeArrowheads="1" noChangeShapeType="1" noTextEdit="1"/>
                </p:cNvSpPr>
                <p:nvPr/>
              </p:nvSpPr>
              <p:spPr>
                <a:xfrm>
                  <a:off x="13763245" y="9430835"/>
                  <a:ext cx="1394966" cy="11261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25874B-A5CD-1A8E-B21B-75FBDF0157FD}"/>
                    </a:ext>
                  </a:extLst>
                </p:cNvPr>
                <p:cNvSpPr txBox="1"/>
                <p:nvPr/>
              </p:nvSpPr>
              <p:spPr>
                <a:xfrm>
                  <a:off x="17263031"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19" name="TextBox 18">
                  <a:extLst>
                    <a:ext uri="{FF2B5EF4-FFF2-40B4-BE49-F238E27FC236}">
                      <a16:creationId xmlns:a16="http://schemas.microsoft.com/office/drawing/2014/main" id="{4125874B-A5CD-1A8E-B21B-75FBDF0157FD}"/>
                    </a:ext>
                  </a:extLst>
                </p:cNvPr>
                <p:cNvSpPr txBox="1">
                  <a:spLocks noRot="1" noChangeAspect="1" noMove="1" noResize="1" noEditPoints="1" noAdjustHandles="1" noChangeArrowheads="1" noChangeShapeType="1" noTextEdit="1"/>
                </p:cNvSpPr>
                <p:nvPr/>
              </p:nvSpPr>
              <p:spPr>
                <a:xfrm>
                  <a:off x="17263031" y="9430835"/>
                  <a:ext cx="1394966" cy="112614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DED1A09-DD8F-4F7E-A94C-D85138423A2D}"/>
                    </a:ext>
                  </a:extLst>
                </p:cNvPr>
                <p:cNvSpPr txBox="1"/>
                <p:nvPr/>
              </p:nvSpPr>
              <p:spPr>
                <a:xfrm>
                  <a:off x="21066935"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20" name="TextBox 19">
                  <a:extLst>
                    <a:ext uri="{FF2B5EF4-FFF2-40B4-BE49-F238E27FC236}">
                      <a16:creationId xmlns:a16="http://schemas.microsoft.com/office/drawing/2014/main" id="{6DED1A09-DD8F-4F7E-A94C-D85138423A2D}"/>
                    </a:ext>
                  </a:extLst>
                </p:cNvPr>
                <p:cNvSpPr txBox="1">
                  <a:spLocks noRot="1" noChangeAspect="1" noMove="1" noResize="1" noEditPoints="1" noAdjustHandles="1" noChangeArrowheads="1" noChangeShapeType="1" noTextEdit="1"/>
                </p:cNvSpPr>
                <p:nvPr/>
              </p:nvSpPr>
              <p:spPr>
                <a:xfrm>
                  <a:off x="21066935" y="9430835"/>
                  <a:ext cx="1394966" cy="11261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9551360-5026-974A-1E4E-EEE007AD5D7E}"/>
                    </a:ext>
                  </a:extLst>
                </p:cNvPr>
                <p:cNvSpPr txBox="1"/>
                <p:nvPr/>
              </p:nvSpPr>
              <p:spPr>
                <a:xfrm>
                  <a:off x="24964732" y="9430835"/>
                  <a:ext cx="1394966" cy="112614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b="1" dirty="0">
                    <a:solidFill>
                      <a:schemeClr val="bg1"/>
                    </a:solidFill>
                    <a:latin typeface="Trebuchet MS" panose="020B0603020202020204" pitchFamily="34" charset="0"/>
                  </a:endParaRPr>
                </a:p>
              </p:txBody>
            </p:sp>
          </mc:Choice>
          <mc:Fallback xmlns="">
            <p:sp>
              <p:nvSpPr>
                <p:cNvPr id="21" name="TextBox 20">
                  <a:extLst>
                    <a:ext uri="{FF2B5EF4-FFF2-40B4-BE49-F238E27FC236}">
                      <a16:creationId xmlns:a16="http://schemas.microsoft.com/office/drawing/2014/main" id="{89551360-5026-974A-1E4E-EEE007AD5D7E}"/>
                    </a:ext>
                  </a:extLst>
                </p:cNvPr>
                <p:cNvSpPr txBox="1">
                  <a:spLocks noRot="1" noChangeAspect="1" noMove="1" noResize="1" noEditPoints="1" noAdjustHandles="1" noChangeArrowheads="1" noChangeShapeType="1" noTextEdit="1"/>
                </p:cNvSpPr>
                <p:nvPr/>
              </p:nvSpPr>
              <p:spPr>
                <a:xfrm>
                  <a:off x="24964732" y="9430835"/>
                  <a:ext cx="1394966" cy="1126142"/>
                </a:xfrm>
                <a:prstGeom prst="rect">
                  <a:avLst/>
                </a:prstGeom>
                <a:blipFill>
                  <a:blip r:embed="rId7"/>
                  <a:stretch>
                    <a:fillRect/>
                  </a:stretch>
                </a:blipFill>
              </p:spPr>
              <p:txBody>
                <a:bodyPr/>
                <a:lstStyle/>
                <a:p>
                  <a:r>
                    <a:rPr lang="en-US">
                      <a:noFill/>
                    </a:rPr>
                    <a:t> </a:t>
                  </a:r>
                </a:p>
              </p:txBody>
            </p:sp>
          </mc:Fallback>
        </mc:AlternateContent>
      </p:grpSp>
      <p:sp>
        <p:nvSpPr>
          <p:cNvPr id="9" name="Rectangle: Rounded Corners 20">
            <a:extLst>
              <a:ext uri="{FF2B5EF4-FFF2-40B4-BE49-F238E27FC236}">
                <a16:creationId xmlns:a16="http://schemas.microsoft.com/office/drawing/2014/main" id="{63043C1B-E793-9939-2C35-F4CBA9219D64}"/>
              </a:ext>
            </a:extLst>
          </p:cNvPr>
          <p:cNvSpPr/>
          <p:nvPr/>
        </p:nvSpPr>
        <p:spPr>
          <a:xfrm>
            <a:off x="5106459" y="17432008"/>
            <a:ext cx="26363080" cy="1517105"/>
          </a:xfrm>
          <a:prstGeom prst="roundRect">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6600" dirty="0"/>
              <a:t>For MTTF = 10K years/bank and a 16-entry FIFO, TRH-D = 1575</a:t>
            </a:r>
            <a:endParaRPr lang="en-US" sz="8000" b="1" dirty="0">
              <a:solidFill>
                <a:srgbClr val="1481D4"/>
              </a:solidFill>
              <a:latin typeface="Trebuchet MS" panose="020B0603020202020204" pitchFamily="34" charset="0"/>
              <a:cs typeface="NVIDIA Sans" panose="020B0503020203020204" pitchFamily="34" charset="0"/>
            </a:endParaRPr>
          </a:p>
        </p:txBody>
      </p:sp>
    </p:spTree>
    <p:extLst>
      <p:ext uri="{BB962C8B-B14F-4D97-AF65-F5344CB8AC3E}">
        <p14:creationId xmlns:p14="http://schemas.microsoft.com/office/powerpoint/2010/main" val="363115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5EF9-0576-366B-A21C-1CA31C15B5AD}"/>
              </a:ext>
            </a:extLst>
          </p:cNvPr>
          <p:cNvSpPr>
            <a:spLocks noGrp="1"/>
          </p:cNvSpPr>
          <p:nvPr>
            <p:ph type="title"/>
          </p:nvPr>
        </p:nvSpPr>
        <p:spPr/>
        <p:txBody>
          <a:bodyPr>
            <a:normAutofit/>
          </a:bodyPr>
          <a:lstStyle/>
          <a:p>
            <a:r>
              <a:rPr lang="en-US" sz="8800" dirty="0"/>
              <a:t>Estimating the Tracker Loss Probability (L)</a:t>
            </a:r>
          </a:p>
        </p:txBody>
      </p:sp>
      <p:sp>
        <p:nvSpPr>
          <p:cNvPr id="3" name="Text Placeholder 2">
            <a:extLst>
              <a:ext uri="{FF2B5EF4-FFF2-40B4-BE49-F238E27FC236}">
                <a16:creationId xmlns:a16="http://schemas.microsoft.com/office/drawing/2014/main" id="{F2A98A5F-3296-BCED-C3BB-B7B35FEC5E08}"/>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EB002090-EA7E-13EA-EF1E-1D1135655986}"/>
              </a:ext>
            </a:extLst>
          </p:cNvPr>
          <p:cNvSpPr>
            <a:spLocks noGrp="1"/>
          </p:cNvSpPr>
          <p:nvPr>
            <p:ph idx="1"/>
          </p:nvPr>
        </p:nvSpPr>
        <p:spPr/>
        <p:txBody>
          <a:bodyPr/>
          <a:lstStyle/>
          <a:p>
            <a:r>
              <a:rPr lang="en-US" sz="6800" dirty="0" err="1"/>
              <a:t>PrIDE</a:t>
            </a:r>
            <a:r>
              <a:rPr lang="en-US" sz="6800" dirty="0"/>
              <a:t> by design has “positional dependence”:</a:t>
            </a:r>
          </a:p>
          <a:p>
            <a:pPr lvl="1"/>
            <a:r>
              <a:rPr lang="en-US" sz="6400" dirty="0"/>
              <a:t>Loss probability is influenced by position of the address within tREFI window</a:t>
            </a:r>
          </a:p>
          <a:p>
            <a:pPr lvl="1"/>
            <a:r>
              <a:rPr lang="en-US" sz="6400" dirty="0"/>
              <a:t>Addresses inserted earlier in the tREFI window have higher loss probability</a:t>
            </a:r>
          </a:p>
          <a:p>
            <a:pPr lvl="1"/>
            <a:r>
              <a:rPr lang="en-US" sz="6400" dirty="0"/>
              <a:t>Loss probability can be determined analytically/Monte-Carlo simulations</a:t>
            </a:r>
          </a:p>
          <a:p>
            <a:endParaRPr lang="en-US" sz="6800" b="1" dirty="0"/>
          </a:p>
          <a:p>
            <a:endParaRPr lang="en-US" sz="6800" b="1" dirty="0"/>
          </a:p>
          <a:p>
            <a:endParaRPr lang="en-US" sz="6800" b="1" dirty="0"/>
          </a:p>
          <a:p>
            <a:pPr marL="0" indent="0">
              <a:buNone/>
            </a:pPr>
            <a:endParaRPr lang="en-US" sz="6800" b="1" dirty="0"/>
          </a:p>
          <a:p>
            <a:pPr marL="0" indent="0">
              <a:buNone/>
            </a:pPr>
            <a:endParaRPr lang="en-US" sz="2400" b="1" dirty="0"/>
          </a:p>
          <a:p>
            <a:pPr marL="0" indent="0">
              <a:buNone/>
            </a:pPr>
            <a:endParaRPr lang="en-US" sz="2400" b="1" dirty="0"/>
          </a:p>
          <a:p>
            <a:r>
              <a:rPr lang="en-US" sz="6800" b="1" dirty="0"/>
              <a:t>Positional Independence:</a:t>
            </a:r>
            <a:r>
              <a:rPr lang="en-US" sz="6800" dirty="0"/>
              <a:t>  Use “worst case” loss probability for our analysis</a:t>
            </a:r>
          </a:p>
        </p:txBody>
      </p:sp>
      <p:pic>
        <p:nvPicPr>
          <p:cNvPr id="7" name="Picture 6">
            <a:extLst>
              <a:ext uri="{FF2B5EF4-FFF2-40B4-BE49-F238E27FC236}">
                <a16:creationId xmlns:a16="http://schemas.microsoft.com/office/drawing/2014/main" id="{AC947FE0-A3C6-0328-B697-4F6A0045B77C}"/>
              </a:ext>
            </a:extLst>
          </p:cNvPr>
          <p:cNvPicPr>
            <a:picLocks noChangeAspect="1"/>
          </p:cNvPicPr>
          <p:nvPr/>
        </p:nvPicPr>
        <p:blipFill>
          <a:blip r:embed="rId2"/>
          <a:stretch>
            <a:fillRect/>
          </a:stretch>
        </p:blipFill>
        <p:spPr>
          <a:xfrm>
            <a:off x="8377103" y="9081290"/>
            <a:ext cx="19821793" cy="6646390"/>
          </a:xfrm>
          <a:prstGeom prst="rect">
            <a:avLst/>
          </a:prstGeom>
        </p:spPr>
      </p:pic>
      <p:graphicFrame>
        <p:nvGraphicFramePr>
          <p:cNvPr id="10" name="Table 9">
            <a:extLst>
              <a:ext uri="{FF2B5EF4-FFF2-40B4-BE49-F238E27FC236}">
                <a16:creationId xmlns:a16="http://schemas.microsoft.com/office/drawing/2014/main" id="{D8B92BC7-CC28-DE83-CDD3-852568FC6983}"/>
              </a:ext>
            </a:extLst>
          </p:cNvPr>
          <p:cNvGraphicFramePr>
            <a:graphicFrameLocks noGrp="1"/>
          </p:cNvGraphicFramePr>
          <p:nvPr/>
        </p:nvGraphicFramePr>
        <p:xfrm>
          <a:off x="2592281" y="17306304"/>
          <a:ext cx="31353768" cy="2196052"/>
        </p:xfrm>
        <a:graphic>
          <a:graphicData uri="http://schemas.openxmlformats.org/drawingml/2006/table">
            <a:tbl>
              <a:tblPr firstRow="1" bandRow="1">
                <a:tableStyleId>{073A0DAA-6AF3-43AB-8588-CEC1D06C72B9}</a:tableStyleId>
              </a:tblPr>
              <a:tblGrid>
                <a:gridCol w="5225628">
                  <a:extLst>
                    <a:ext uri="{9D8B030D-6E8A-4147-A177-3AD203B41FA5}">
                      <a16:colId xmlns:a16="http://schemas.microsoft.com/office/drawing/2014/main" val="991992100"/>
                    </a:ext>
                  </a:extLst>
                </a:gridCol>
                <a:gridCol w="5225628">
                  <a:extLst>
                    <a:ext uri="{9D8B030D-6E8A-4147-A177-3AD203B41FA5}">
                      <a16:colId xmlns:a16="http://schemas.microsoft.com/office/drawing/2014/main" val="707644401"/>
                    </a:ext>
                  </a:extLst>
                </a:gridCol>
                <a:gridCol w="5225628">
                  <a:extLst>
                    <a:ext uri="{9D8B030D-6E8A-4147-A177-3AD203B41FA5}">
                      <a16:colId xmlns:a16="http://schemas.microsoft.com/office/drawing/2014/main" val="3211670504"/>
                    </a:ext>
                  </a:extLst>
                </a:gridCol>
                <a:gridCol w="5225628">
                  <a:extLst>
                    <a:ext uri="{9D8B030D-6E8A-4147-A177-3AD203B41FA5}">
                      <a16:colId xmlns:a16="http://schemas.microsoft.com/office/drawing/2014/main" val="759297435"/>
                    </a:ext>
                  </a:extLst>
                </a:gridCol>
                <a:gridCol w="5225628">
                  <a:extLst>
                    <a:ext uri="{9D8B030D-6E8A-4147-A177-3AD203B41FA5}">
                      <a16:colId xmlns:a16="http://schemas.microsoft.com/office/drawing/2014/main" val="3789024483"/>
                    </a:ext>
                  </a:extLst>
                </a:gridCol>
                <a:gridCol w="5225628">
                  <a:extLst>
                    <a:ext uri="{9D8B030D-6E8A-4147-A177-3AD203B41FA5}">
                      <a16:colId xmlns:a16="http://schemas.microsoft.com/office/drawing/2014/main" val="2034142808"/>
                    </a:ext>
                  </a:extLst>
                </a:gridCol>
              </a:tblGrid>
              <a:tr h="1095866">
                <a:tc>
                  <a:txBody>
                    <a:bodyPr/>
                    <a:lstStyle/>
                    <a:p>
                      <a:endParaRPr lang="en-US" sz="6500" dirty="0">
                        <a:solidFill>
                          <a:schemeClr val="bg1"/>
                        </a:solidFill>
                      </a:endParaRPr>
                    </a:p>
                  </a:txBody>
                  <a:tcPr marL="109587" marR="109587" marT="54793" marB="54793">
                    <a:solidFill>
                      <a:schemeClr val="tx1">
                        <a:lumMod val="75000"/>
                      </a:schemeClr>
                    </a:solidFill>
                  </a:tcPr>
                </a:tc>
                <a:tc>
                  <a:txBody>
                    <a:bodyPr/>
                    <a:lstStyle/>
                    <a:p>
                      <a:r>
                        <a:rPr lang="en-US" sz="4800" dirty="0">
                          <a:solidFill>
                            <a:schemeClr val="bg1"/>
                          </a:solidFill>
                        </a:rPr>
                        <a:t>1-entry Tracker</a:t>
                      </a:r>
                      <a:endParaRPr lang="en-US" sz="6500" dirty="0">
                        <a:solidFill>
                          <a:schemeClr val="bg1"/>
                        </a:solidFill>
                      </a:endParaRPr>
                    </a:p>
                  </a:txBody>
                  <a:tcPr marL="109587" marR="109587" marT="54793" marB="54793">
                    <a:solidFill>
                      <a:schemeClr val="tx1">
                        <a:lumMod val="75000"/>
                      </a:scheme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bg1"/>
                          </a:solidFill>
                          <a:effectLst/>
                          <a:uLnTx/>
                          <a:uFillTx/>
                        </a:rPr>
                        <a:t>2-entry Tracker</a:t>
                      </a:r>
                      <a:endParaRPr kumimoji="0" lang="en-US" sz="65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54793" marB="54793">
                    <a:solidFill>
                      <a:schemeClr val="tx1">
                        <a:lumMod val="75000"/>
                      </a:scheme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bg1"/>
                          </a:solidFill>
                          <a:effectLst/>
                          <a:uLnTx/>
                          <a:uFillTx/>
                        </a:rPr>
                        <a:t>4-entry Tracker</a:t>
                      </a:r>
                      <a:endParaRPr kumimoji="0" lang="en-US" sz="65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54793" marB="54793">
                    <a:solidFill>
                      <a:schemeClr val="tx1">
                        <a:lumMod val="75000"/>
                      </a:scheme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bg1"/>
                          </a:solidFill>
                          <a:effectLst/>
                          <a:uLnTx/>
                          <a:uFillTx/>
                        </a:rPr>
                        <a:t>8-entry Tracker</a:t>
                      </a:r>
                      <a:endParaRPr kumimoji="0" lang="en-US" sz="65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54793" marB="54793">
                    <a:solidFill>
                      <a:schemeClr val="tx1">
                        <a:lumMod val="75000"/>
                      </a:scheme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schemeClr val="bg1"/>
                          </a:solidFill>
                          <a:effectLst/>
                          <a:uLnTx/>
                          <a:uFillTx/>
                        </a:rPr>
                        <a:t>16-entry Tracker</a:t>
                      </a:r>
                      <a:endParaRPr kumimoji="0" lang="en-US" sz="6500" b="1" i="0" u="none" strike="noStrike" kern="1200" cap="none" spc="0" normalizeH="0" baseline="0" noProof="0" dirty="0">
                        <a:ln>
                          <a:noFill/>
                        </a:ln>
                        <a:solidFill>
                          <a:schemeClr val="bg1"/>
                        </a:solidFill>
                        <a:effectLst/>
                        <a:uLnTx/>
                        <a:uFillTx/>
                        <a:latin typeface="+mn-lt"/>
                        <a:ea typeface="+mn-ea"/>
                        <a:cs typeface="+mn-cs"/>
                      </a:endParaRPr>
                    </a:p>
                  </a:txBody>
                  <a:tcPr marL="109587" marR="109587" marT="54793" marB="54793">
                    <a:solidFill>
                      <a:schemeClr val="tx1">
                        <a:lumMod val="75000"/>
                      </a:schemeClr>
                    </a:solidFill>
                  </a:tcPr>
                </a:tc>
                <a:extLst>
                  <a:ext uri="{0D108BD9-81ED-4DB2-BD59-A6C34878D82A}">
                    <a16:rowId xmlns:a16="http://schemas.microsoft.com/office/drawing/2014/main" val="972572108"/>
                  </a:ext>
                </a:extLst>
              </a:tr>
              <a:tr h="1095866">
                <a:tc>
                  <a:txBody>
                    <a:bodyPr/>
                    <a:lstStyle/>
                    <a:p>
                      <a:pPr algn="ctr"/>
                      <a:r>
                        <a:rPr lang="en-US" sz="4800" dirty="0">
                          <a:solidFill>
                            <a:schemeClr val="bg1"/>
                          </a:solidFill>
                        </a:rPr>
                        <a:t>Loss Probability</a:t>
                      </a:r>
                    </a:p>
                  </a:txBody>
                  <a:tcPr marL="109587" marR="109587" marT="54793" marB="54793"/>
                </a:tc>
                <a:tc>
                  <a:txBody>
                    <a:bodyPr/>
                    <a:lstStyle/>
                    <a:p>
                      <a:pPr algn="ctr"/>
                      <a:r>
                        <a:rPr lang="en-US" sz="4800" dirty="0">
                          <a:solidFill>
                            <a:schemeClr val="bg1"/>
                          </a:solidFill>
                        </a:rPr>
                        <a:t>0.630</a:t>
                      </a:r>
                    </a:p>
                  </a:txBody>
                  <a:tcPr marL="109587" marR="109587" marT="54793" marB="54793"/>
                </a:tc>
                <a:tc>
                  <a:txBody>
                    <a:bodyPr/>
                    <a:lstStyle/>
                    <a:p>
                      <a:pPr algn="ctr"/>
                      <a:r>
                        <a:rPr lang="en-US" sz="4800" dirty="0">
                          <a:solidFill>
                            <a:schemeClr val="bg1"/>
                          </a:solidFill>
                        </a:rPr>
                        <a:t>0.305</a:t>
                      </a:r>
                    </a:p>
                  </a:txBody>
                  <a:tcPr marL="109587" marR="109587" marT="54793" marB="54793"/>
                </a:tc>
                <a:tc>
                  <a:txBody>
                    <a:bodyPr/>
                    <a:lstStyle/>
                    <a:p>
                      <a:pPr algn="ctr"/>
                      <a:r>
                        <a:rPr lang="en-US" sz="4800" dirty="0">
                          <a:solidFill>
                            <a:schemeClr val="bg1"/>
                          </a:solidFill>
                        </a:rPr>
                        <a:t>0.119</a:t>
                      </a:r>
                    </a:p>
                  </a:txBody>
                  <a:tcPr marL="109587" marR="109587" marT="54793" marB="54793"/>
                </a:tc>
                <a:tc>
                  <a:txBody>
                    <a:bodyPr/>
                    <a:lstStyle/>
                    <a:p>
                      <a:pPr algn="ctr"/>
                      <a:r>
                        <a:rPr lang="en-US" sz="4800" dirty="0">
                          <a:solidFill>
                            <a:schemeClr val="bg1"/>
                          </a:solidFill>
                        </a:rPr>
                        <a:t>0.060</a:t>
                      </a:r>
                    </a:p>
                  </a:txBody>
                  <a:tcPr marL="109587" marR="109587" marT="54793" marB="54793"/>
                </a:tc>
                <a:tc>
                  <a:txBody>
                    <a:bodyPr/>
                    <a:lstStyle/>
                    <a:p>
                      <a:pPr algn="ctr"/>
                      <a:r>
                        <a:rPr lang="en-US" sz="4800" dirty="0">
                          <a:solidFill>
                            <a:schemeClr val="bg1"/>
                          </a:solidFill>
                        </a:rPr>
                        <a:t>0.030</a:t>
                      </a:r>
                    </a:p>
                  </a:txBody>
                  <a:tcPr marL="109587" marR="109587" marT="54793" marB="54793"/>
                </a:tc>
                <a:extLst>
                  <a:ext uri="{0D108BD9-81ED-4DB2-BD59-A6C34878D82A}">
                    <a16:rowId xmlns:a16="http://schemas.microsoft.com/office/drawing/2014/main" val="1207212618"/>
                  </a:ext>
                </a:extLst>
              </a:tr>
            </a:tbl>
          </a:graphicData>
        </a:graphic>
      </p:graphicFrame>
      <p:sp>
        <p:nvSpPr>
          <p:cNvPr id="11" name="TextBox 10">
            <a:extLst>
              <a:ext uri="{FF2B5EF4-FFF2-40B4-BE49-F238E27FC236}">
                <a16:creationId xmlns:a16="http://schemas.microsoft.com/office/drawing/2014/main" id="{6A15EF18-E322-21EE-92FC-E299FF47878E}"/>
              </a:ext>
            </a:extLst>
          </p:cNvPr>
          <p:cNvSpPr txBox="1"/>
          <p:nvPr/>
        </p:nvSpPr>
        <p:spPr>
          <a:xfrm>
            <a:off x="23606228" y="9487690"/>
            <a:ext cx="3892348" cy="707886"/>
          </a:xfrm>
          <a:prstGeom prst="rect">
            <a:avLst/>
          </a:prstGeom>
          <a:noFill/>
        </p:spPr>
        <p:txBody>
          <a:bodyPr wrap="none" rtlCol="0">
            <a:spAutoFit/>
          </a:bodyPr>
          <a:lstStyle/>
          <a:p>
            <a:pPr algn="ctr"/>
            <a:r>
              <a:rPr lang="en-US" sz="4000" dirty="0">
                <a:solidFill>
                  <a:schemeClr val="bg1"/>
                </a:solidFill>
                <a:latin typeface="NVIDIA Sans" panose="020B0503020203020204" pitchFamily="34" charset="0"/>
                <a:cs typeface="NVIDIA Sans" panose="020B0503020203020204" pitchFamily="34" charset="0"/>
              </a:rPr>
              <a:t>1-entry Tracker</a:t>
            </a:r>
          </a:p>
        </p:txBody>
      </p:sp>
    </p:spTree>
    <p:extLst>
      <p:ext uri="{BB962C8B-B14F-4D97-AF65-F5344CB8AC3E}">
        <p14:creationId xmlns:p14="http://schemas.microsoft.com/office/powerpoint/2010/main" val="1231426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8BFD-A7FE-3B4C-E11E-BA76F777E5EA}"/>
              </a:ext>
            </a:extLst>
          </p:cNvPr>
          <p:cNvSpPr>
            <a:spLocks noGrp="1"/>
          </p:cNvSpPr>
          <p:nvPr>
            <p:ph type="title"/>
          </p:nvPr>
        </p:nvSpPr>
        <p:spPr/>
        <p:txBody>
          <a:bodyPr>
            <a:normAutofit/>
          </a:bodyPr>
          <a:lstStyle/>
          <a:p>
            <a:r>
              <a:rPr lang="en-US" sz="8800" dirty="0"/>
              <a:t>Scaling </a:t>
            </a:r>
            <a:r>
              <a:rPr lang="en-US" sz="8800" dirty="0" err="1"/>
              <a:t>PrIDE</a:t>
            </a:r>
            <a:r>
              <a:rPr lang="en-US" sz="8800" dirty="0"/>
              <a:t> to Ultra Low Row Hammer Thresholds</a:t>
            </a:r>
          </a:p>
        </p:txBody>
      </p:sp>
      <p:sp>
        <p:nvSpPr>
          <p:cNvPr id="3" name="Text Placeholder 2">
            <a:extLst>
              <a:ext uri="{FF2B5EF4-FFF2-40B4-BE49-F238E27FC236}">
                <a16:creationId xmlns:a16="http://schemas.microsoft.com/office/drawing/2014/main" id="{6C711C22-3F4C-3CD5-E127-CB0D83E43CCA}"/>
              </a:ext>
            </a:extLst>
          </p:cNvPr>
          <p:cNvSpPr>
            <a:spLocks noGrp="1"/>
          </p:cNvSpPr>
          <p:nvPr>
            <p:ph type="body" sz="quarter" idx="10"/>
          </p:nvPr>
        </p:nvSpPr>
        <p:spPr/>
        <p:txBody>
          <a:bodyPr/>
          <a:lstStyle/>
          <a:p>
            <a:r>
              <a:rPr lang="en-US" sz="6000" dirty="0"/>
              <a:t>Further Reducing TRH By Using Refresh Management (RFM)</a:t>
            </a:r>
          </a:p>
        </p:txBody>
      </p:sp>
      <p:sp>
        <p:nvSpPr>
          <p:cNvPr id="4" name="Content Placeholder 3">
            <a:extLst>
              <a:ext uri="{FF2B5EF4-FFF2-40B4-BE49-F238E27FC236}">
                <a16:creationId xmlns:a16="http://schemas.microsoft.com/office/drawing/2014/main" id="{112ACF7E-7C37-5B12-70C1-D6F482C470CB}"/>
              </a:ext>
            </a:extLst>
          </p:cNvPr>
          <p:cNvSpPr>
            <a:spLocks noGrp="1"/>
          </p:cNvSpPr>
          <p:nvPr>
            <p:ph idx="1"/>
          </p:nvPr>
        </p:nvSpPr>
        <p:spPr>
          <a:xfrm>
            <a:off x="2514599" y="4846320"/>
            <a:ext cx="32822536" cy="13651992"/>
          </a:xfrm>
        </p:spPr>
        <p:txBody>
          <a:bodyPr/>
          <a:lstStyle/>
          <a:p>
            <a:r>
              <a:rPr lang="en-US" sz="6000" dirty="0"/>
              <a:t>Target Row Refresh (TRR) in DDR4 issues </a:t>
            </a:r>
            <a:r>
              <a:rPr lang="en-US" sz="6000" b="1" u="sng" dirty="0"/>
              <a:t>ONE</a:t>
            </a:r>
            <a:r>
              <a:rPr lang="en-US" sz="6000" dirty="0"/>
              <a:t> mitigation/tREFI (during REFRESH)</a:t>
            </a:r>
          </a:p>
          <a:p>
            <a:endParaRPr lang="en-US" sz="6000" dirty="0"/>
          </a:p>
          <a:p>
            <a:endParaRPr lang="en-US" sz="6000" dirty="0"/>
          </a:p>
          <a:p>
            <a:endParaRPr lang="en-US" sz="6000" dirty="0"/>
          </a:p>
          <a:p>
            <a:endParaRPr lang="en-US" sz="6000" dirty="0"/>
          </a:p>
          <a:p>
            <a:pPr marL="685800" indent="-685800">
              <a:buFont typeface="Arial" panose="020B0604020202020204" pitchFamily="34" charset="0"/>
              <a:buChar char="•"/>
            </a:pPr>
            <a:r>
              <a:rPr lang="en-US" sz="6000" b="1" u="sng" dirty="0"/>
              <a:t>Proposal:</a:t>
            </a:r>
            <a:r>
              <a:rPr lang="en-US" sz="6000" dirty="0"/>
              <a:t>  Increase mitigation rate by having Memory Controller periodically issue RFMs</a:t>
            </a:r>
            <a:r>
              <a:rPr lang="en-US" sz="6000" baseline="30000" dirty="0"/>
              <a:t>*</a:t>
            </a:r>
            <a:r>
              <a:rPr lang="en-US" sz="6000" dirty="0"/>
              <a:t> </a:t>
            </a:r>
          </a:p>
          <a:p>
            <a:pPr marL="2590838" lvl="1" indent="-685800">
              <a:buFont typeface="Arial" panose="020B0604020202020204" pitchFamily="34" charset="0"/>
              <a:buChar char="•"/>
            </a:pPr>
            <a:r>
              <a:rPr lang="en-US" sz="5400" b="1" u="sng" dirty="0"/>
              <a:t>Tradeoff:</a:t>
            </a:r>
            <a:r>
              <a:rPr lang="en-US" sz="5400" dirty="0"/>
              <a:t>  Additional latency/BW pressure to demand requests can degrade performance</a:t>
            </a:r>
            <a:endParaRPr lang="en-US" sz="900" dirty="0"/>
          </a:p>
          <a:p>
            <a:endParaRPr lang="en-US" dirty="0"/>
          </a:p>
        </p:txBody>
      </p:sp>
      <p:sp>
        <p:nvSpPr>
          <p:cNvPr id="6" name="Right Brace 5">
            <a:extLst>
              <a:ext uri="{FF2B5EF4-FFF2-40B4-BE49-F238E27FC236}">
                <a16:creationId xmlns:a16="http://schemas.microsoft.com/office/drawing/2014/main" id="{13ED8DCC-2A4A-39EE-DFB0-920E95F30F7D}"/>
              </a:ext>
            </a:extLst>
          </p:cNvPr>
          <p:cNvSpPr/>
          <p:nvPr/>
        </p:nvSpPr>
        <p:spPr>
          <a:xfrm rot="16200000">
            <a:off x="8017020" y="4032390"/>
            <a:ext cx="977216" cy="7218912"/>
          </a:xfrm>
          <a:prstGeom prst="rightBrace">
            <a:avLst>
              <a:gd name="adj1" fmla="val 56366"/>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7" name="Right Brace 6">
            <a:extLst>
              <a:ext uri="{FF2B5EF4-FFF2-40B4-BE49-F238E27FC236}">
                <a16:creationId xmlns:a16="http://schemas.microsoft.com/office/drawing/2014/main" id="{966787F8-81E5-CD65-B4F0-A5E7F41C8279}"/>
              </a:ext>
            </a:extLst>
          </p:cNvPr>
          <p:cNvSpPr/>
          <p:nvPr/>
        </p:nvSpPr>
        <p:spPr>
          <a:xfrm rot="16200000">
            <a:off x="15295146" y="4032390"/>
            <a:ext cx="977216" cy="7218912"/>
          </a:xfrm>
          <a:prstGeom prst="rightBrace">
            <a:avLst>
              <a:gd name="adj1" fmla="val 56366"/>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8" name="Right Brace 7">
            <a:extLst>
              <a:ext uri="{FF2B5EF4-FFF2-40B4-BE49-F238E27FC236}">
                <a16:creationId xmlns:a16="http://schemas.microsoft.com/office/drawing/2014/main" id="{3E50872E-0187-DB57-E81B-75146B6E266F}"/>
              </a:ext>
            </a:extLst>
          </p:cNvPr>
          <p:cNvSpPr/>
          <p:nvPr/>
        </p:nvSpPr>
        <p:spPr>
          <a:xfrm rot="16200000">
            <a:off x="22577034" y="4032390"/>
            <a:ext cx="977216" cy="7218912"/>
          </a:xfrm>
          <a:prstGeom prst="rightBrace">
            <a:avLst>
              <a:gd name="adj1" fmla="val 56366"/>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9" name="TextBox 8">
            <a:extLst>
              <a:ext uri="{FF2B5EF4-FFF2-40B4-BE49-F238E27FC236}">
                <a16:creationId xmlns:a16="http://schemas.microsoft.com/office/drawing/2014/main" id="{AA7D796D-A11B-7506-94A6-59BA7CD4743A}"/>
              </a:ext>
            </a:extLst>
          </p:cNvPr>
          <p:cNvSpPr txBox="1"/>
          <p:nvPr/>
        </p:nvSpPr>
        <p:spPr>
          <a:xfrm>
            <a:off x="7819384" y="6382512"/>
            <a:ext cx="1372492" cy="646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dirty="0">
                <a:solidFill>
                  <a:schemeClr val="bg1"/>
                </a:solidFill>
                <a:latin typeface="Trebuchet MS" panose="020B0603020202020204" pitchFamily="34" charset="0"/>
              </a:rPr>
              <a:t>tREFI</a:t>
            </a:r>
          </a:p>
        </p:txBody>
      </p:sp>
      <p:sp>
        <p:nvSpPr>
          <p:cNvPr id="10" name="TextBox 9">
            <a:extLst>
              <a:ext uri="{FF2B5EF4-FFF2-40B4-BE49-F238E27FC236}">
                <a16:creationId xmlns:a16="http://schemas.microsoft.com/office/drawing/2014/main" id="{ACAE5EE5-86C7-E9AF-F087-E67BD65F814F}"/>
              </a:ext>
            </a:extLst>
          </p:cNvPr>
          <p:cNvSpPr txBox="1"/>
          <p:nvPr/>
        </p:nvSpPr>
        <p:spPr>
          <a:xfrm>
            <a:off x="15097508" y="6382512"/>
            <a:ext cx="1372492" cy="646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dirty="0">
                <a:solidFill>
                  <a:schemeClr val="bg1"/>
                </a:solidFill>
                <a:latin typeface="Trebuchet MS" panose="020B0603020202020204" pitchFamily="34" charset="0"/>
              </a:rPr>
              <a:t>tREFI</a:t>
            </a:r>
          </a:p>
        </p:txBody>
      </p:sp>
      <p:sp>
        <p:nvSpPr>
          <p:cNvPr id="11" name="TextBox 10">
            <a:extLst>
              <a:ext uri="{FF2B5EF4-FFF2-40B4-BE49-F238E27FC236}">
                <a16:creationId xmlns:a16="http://schemas.microsoft.com/office/drawing/2014/main" id="{E3F0653E-B4EA-1954-3626-70B2138C38C4}"/>
              </a:ext>
            </a:extLst>
          </p:cNvPr>
          <p:cNvSpPr txBox="1"/>
          <p:nvPr/>
        </p:nvSpPr>
        <p:spPr>
          <a:xfrm>
            <a:off x="22375634" y="6382512"/>
            <a:ext cx="1372492" cy="646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000" dirty="0">
                <a:solidFill>
                  <a:schemeClr val="bg1"/>
                </a:solidFill>
                <a:latin typeface="Trebuchet MS" panose="020B0603020202020204" pitchFamily="34" charset="0"/>
              </a:rPr>
              <a:t>tREFI</a:t>
            </a:r>
          </a:p>
        </p:txBody>
      </p:sp>
      <p:grpSp>
        <p:nvGrpSpPr>
          <p:cNvPr id="12" name="Group 11">
            <a:extLst>
              <a:ext uri="{FF2B5EF4-FFF2-40B4-BE49-F238E27FC236}">
                <a16:creationId xmlns:a16="http://schemas.microsoft.com/office/drawing/2014/main" id="{F30E7E4E-0D20-F429-1932-80449BFBB5D7}"/>
              </a:ext>
            </a:extLst>
          </p:cNvPr>
          <p:cNvGrpSpPr/>
          <p:nvPr/>
        </p:nvGrpSpPr>
        <p:grpSpPr>
          <a:xfrm>
            <a:off x="4962460" y="8349894"/>
            <a:ext cx="30728840" cy="867930"/>
            <a:chOff x="574698" y="4353190"/>
            <a:chExt cx="18546140" cy="523833"/>
          </a:xfrm>
        </p:grpSpPr>
        <p:cxnSp>
          <p:nvCxnSpPr>
            <p:cNvPr id="45" name="Straight Connector 44">
              <a:extLst>
                <a:ext uri="{FF2B5EF4-FFF2-40B4-BE49-F238E27FC236}">
                  <a16:creationId xmlns:a16="http://schemas.microsoft.com/office/drawing/2014/main" id="{4FAC4503-D01C-4799-6F24-FE4DE6F3D739}"/>
                </a:ext>
              </a:extLst>
            </p:cNvPr>
            <p:cNvCxnSpPr>
              <a:cxnSpLocks/>
            </p:cNvCxnSpPr>
            <p:nvPr/>
          </p:nvCxnSpPr>
          <p:spPr>
            <a:xfrm>
              <a:off x="574698" y="4607788"/>
              <a:ext cx="17373600" cy="0"/>
            </a:xfrm>
            <a:prstGeom prst="line">
              <a:avLst/>
            </a:prstGeom>
            <a:ln w="5715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FDA416-BB8E-1DB1-59BA-5D214885718E}"/>
                </a:ext>
              </a:extLst>
            </p:cNvPr>
            <p:cNvCxnSpPr/>
            <p:nvPr/>
          </p:nvCxnSpPr>
          <p:spPr>
            <a:xfrm>
              <a:off x="4891604"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9351646-84D3-CF5D-5F71-4A6761E66075}"/>
                </a:ext>
              </a:extLst>
            </p:cNvPr>
            <p:cNvCxnSpPr/>
            <p:nvPr/>
          </p:nvCxnSpPr>
          <p:spPr>
            <a:xfrm>
              <a:off x="9261498"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43FB2D-C1F6-5501-F02E-BAC441BBA1A2}"/>
                </a:ext>
              </a:extLst>
            </p:cNvPr>
            <p:cNvCxnSpPr/>
            <p:nvPr/>
          </p:nvCxnSpPr>
          <p:spPr>
            <a:xfrm>
              <a:off x="13679181"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C0DB834-08BF-B4FD-4006-2DBEC1B669A2}"/>
                </a:ext>
              </a:extLst>
            </p:cNvPr>
            <p:cNvSpPr txBox="1"/>
            <p:nvPr/>
          </p:nvSpPr>
          <p:spPr>
            <a:xfrm>
              <a:off x="14651861" y="4353190"/>
              <a:ext cx="4468977" cy="52383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600" dirty="0">
                  <a:solidFill>
                    <a:schemeClr val="tx1"/>
                  </a:solidFill>
                  <a:latin typeface="Trebuchet MS" panose="020B0603020202020204" pitchFamily="34" charset="0"/>
                </a:rPr>
                <a:t>1 Mitigation / tREFI</a:t>
              </a:r>
            </a:p>
          </p:txBody>
        </p:sp>
        <p:grpSp>
          <p:nvGrpSpPr>
            <p:cNvPr id="50" name="Group 49">
              <a:extLst>
                <a:ext uri="{FF2B5EF4-FFF2-40B4-BE49-F238E27FC236}">
                  <a16:creationId xmlns:a16="http://schemas.microsoft.com/office/drawing/2014/main" id="{8535B36C-3EE5-7F4B-806D-8EEB8C6EF55F}"/>
                </a:ext>
              </a:extLst>
            </p:cNvPr>
            <p:cNvGrpSpPr/>
            <p:nvPr/>
          </p:nvGrpSpPr>
          <p:grpSpPr>
            <a:xfrm>
              <a:off x="4413026" y="4383030"/>
              <a:ext cx="9206751" cy="431226"/>
              <a:chOff x="4413026" y="4383030"/>
              <a:chExt cx="9206751" cy="431226"/>
            </a:xfrm>
          </p:grpSpPr>
          <p:sp>
            <p:nvSpPr>
              <p:cNvPr id="51" name="Oval 50">
                <a:extLst>
                  <a:ext uri="{FF2B5EF4-FFF2-40B4-BE49-F238E27FC236}">
                    <a16:creationId xmlns:a16="http://schemas.microsoft.com/office/drawing/2014/main" id="{C5FEB785-6E34-6D27-9D42-18EB15C21AFB}"/>
                  </a:ext>
                </a:extLst>
              </p:cNvPr>
              <p:cNvSpPr/>
              <p:nvPr/>
            </p:nvSpPr>
            <p:spPr>
              <a:xfrm>
                <a:off x="4413026"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2" name="Oval 51">
                <a:extLst>
                  <a:ext uri="{FF2B5EF4-FFF2-40B4-BE49-F238E27FC236}">
                    <a16:creationId xmlns:a16="http://schemas.microsoft.com/office/drawing/2014/main" id="{E7E34630-8E26-6186-A141-F0AF4BED66B4}"/>
                  </a:ext>
                </a:extLst>
              </p:cNvPr>
              <p:cNvSpPr/>
              <p:nvPr/>
            </p:nvSpPr>
            <p:spPr>
              <a:xfrm>
                <a:off x="8791381"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3" name="Oval 52">
                <a:extLst>
                  <a:ext uri="{FF2B5EF4-FFF2-40B4-BE49-F238E27FC236}">
                    <a16:creationId xmlns:a16="http://schemas.microsoft.com/office/drawing/2014/main" id="{9E8A834A-E155-81BB-0BFA-2D0ECC6FFC36}"/>
                  </a:ext>
                </a:extLst>
              </p:cNvPr>
              <p:cNvSpPr/>
              <p:nvPr/>
            </p:nvSpPr>
            <p:spPr>
              <a:xfrm>
                <a:off x="13188549"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sp>
        <p:nvSpPr>
          <p:cNvPr id="64" name="Rectangle: Rounded Corners 5">
            <a:extLst>
              <a:ext uri="{FF2B5EF4-FFF2-40B4-BE49-F238E27FC236}">
                <a16:creationId xmlns:a16="http://schemas.microsoft.com/office/drawing/2014/main" id="{948689A0-6F55-2A56-D777-8421A432CB84}"/>
              </a:ext>
            </a:extLst>
          </p:cNvPr>
          <p:cNvSpPr/>
          <p:nvPr/>
        </p:nvSpPr>
        <p:spPr>
          <a:xfrm>
            <a:off x="350848" y="18016898"/>
            <a:ext cx="35874304" cy="1292401"/>
          </a:xfrm>
          <a:prstGeom prst="roundRect">
            <a:avLst>
              <a:gd name="adj" fmla="val 50000"/>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FF0000"/>
                </a:solidFill>
              </a:rPr>
              <a:t>Co-Design </a:t>
            </a:r>
            <a:r>
              <a:rPr lang="en-US" sz="5600" b="1" dirty="0" err="1">
                <a:solidFill>
                  <a:srgbClr val="FF0000"/>
                </a:solidFill>
              </a:rPr>
              <a:t>PrIDE</a:t>
            </a:r>
            <a:r>
              <a:rPr lang="en-US" sz="5600" b="1" dirty="0">
                <a:solidFill>
                  <a:srgbClr val="FF0000"/>
                </a:solidFill>
              </a:rPr>
              <a:t> with Refresh Management (RFM) to Increase Mitigation Rate </a:t>
            </a:r>
          </a:p>
        </p:txBody>
      </p:sp>
      <p:sp>
        <p:nvSpPr>
          <p:cNvPr id="65" name="TextBox 64">
            <a:extLst>
              <a:ext uri="{FF2B5EF4-FFF2-40B4-BE49-F238E27FC236}">
                <a16:creationId xmlns:a16="http://schemas.microsoft.com/office/drawing/2014/main" id="{554FB70E-D0F9-A2FD-F5AE-8A8081BADF38}"/>
              </a:ext>
            </a:extLst>
          </p:cNvPr>
          <p:cNvSpPr txBox="1"/>
          <p:nvPr/>
        </p:nvSpPr>
        <p:spPr>
          <a:xfrm>
            <a:off x="20038797" y="19466282"/>
            <a:ext cx="16186355" cy="769441"/>
          </a:xfrm>
          <a:prstGeom prst="rect">
            <a:avLst/>
          </a:prstGeom>
          <a:solidFill>
            <a:schemeClr val="tx1"/>
          </a:solidFill>
        </p:spPr>
        <p:txBody>
          <a:bodyPr wrap="none" rtlCol="0">
            <a:spAutoFit/>
          </a:bodyPr>
          <a:lstStyle/>
          <a:p>
            <a:pPr algn="ctr"/>
            <a:r>
              <a:rPr lang="en-US" sz="4400" baseline="30000" dirty="0">
                <a:solidFill>
                  <a:srgbClr val="FF0000"/>
                </a:solidFill>
              </a:rPr>
              <a:t>*</a:t>
            </a:r>
            <a:r>
              <a:rPr lang="en-US" sz="4400" dirty="0">
                <a:solidFill>
                  <a:srgbClr val="FF0000"/>
                </a:solidFill>
              </a:rPr>
              <a:t>Refresh Management (RFM) First Introduced in DDR5/HBM3</a:t>
            </a:r>
            <a:endParaRPr lang="en-US" sz="4400" dirty="0">
              <a:solidFill>
                <a:schemeClr val="bg1"/>
              </a:solidFill>
              <a:latin typeface="NVIDIA Sans" panose="020B0503020203020204" pitchFamily="34" charset="0"/>
              <a:cs typeface="NVIDIA Sans" panose="020B0503020203020204" pitchFamily="34" charset="0"/>
            </a:endParaRPr>
          </a:p>
        </p:txBody>
      </p:sp>
      <p:grpSp>
        <p:nvGrpSpPr>
          <p:cNvPr id="76" name="Group 75">
            <a:extLst>
              <a:ext uri="{FF2B5EF4-FFF2-40B4-BE49-F238E27FC236}">
                <a16:creationId xmlns:a16="http://schemas.microsoft.com/office/drawing/2014/main" id="{7B6AC0FF-76F8-7179-A3AF-643C2C180CFE}"/>
              </a:ext>
            </a:extLst>
          </p:cNvPr>
          <p:cNvGrpSpPr/>
          <p:nvPr/>
        </p:nvGrpSpPr>
        <p:grpSpPr>
          <a:xfrm>
            <a:off x="1623526" y="13474123"/>
            <a:ext cx="34067772" cy="3408106"/>
            <a:chOff x="1623526" y="13474123"/>
            <a:chExt cx="34067772" cy="3408106"/>
          </a:xfrm>
        </p:grpSpPr>
        <p:grpSp>
          <p:nvGrpSpPr>
            <p:cNvPr id="66" name="Group 65">
              <a:extLst>
                <a:ext uri="{FF2B5EF4-FFF2-40B4-BE49-F238E27FC236}">
                  <a16:creationId xmlns:a16="http://schemas.microsoft.com/office/drawing/2014/main" id="{D4578A5F-BB0B-FF31-1591-8798E713B10B}"/>
                </a:ext>
              </a:extLst>
            </p:cNvPr>
            <p:cNvGrpSpPr/>
            <p:nvPr/>
          </p:nvGrpSpPr>
          <p:grpSpPr>
            <a:xfrm>
              <a:off x="1623526" y="13474123"/>
              <a:ext cx="34067772" cy="3408106"/>
              <a:chOff x="1623526" y="13474123"/>
              <a:chExt cx="34067772" cy="3408106"/>
            </a:xfrm>
          </p:grpSpPr>
          <p:grpSp>
            <p:nvGrpSpPr>
              <p:cNvPr id="13" name="Group 12">
                <a:extLst>
                  <a:ext uri="{FF2B5EF4-FFF2-40B4-BE49-F238E27FC236}">
                    <a16:creationId xmlns:a16="http://schemas.microsoft.com/office/drawing/2014/main" id="{EA3121EF-DD1F-8768-A820-DF85854C7EF6}"/>
                  </a:ext>
                </a:extLst>
              </p:cNvPr>
              <p:cNvGrpSpPr/>
              <p:nvPr/>
            </p:nvGrpSpPr>
            <p:grpSpPr>
              <a:xfrm>
                <a:off x="4962460" y="13474123"/>
                <a:ext cx="30728838" cy="867930"/>
                <a:chOff x="574698" y="4353190"/>
                <a:chExt cx="18546139" cy="523832"/>
              </a:xfrm>
            </p:grpSpPr>
            <p:cxnSp>
              <p:nvCxnSpPr>
                <p:cNvPr id="33" name="Straight Connector 32">
                  <a:extLst>
                    <a:ext uri="{FF2B5EF4-FFF2-40B4-BE49-F238E27FC236}">
                      <a16:creationId xmlns:a16="http://schemas.microsoft.com/office/drawing/2014/main" id="{DA4B6C23-3EE1-9523-2F4C-D6393EF71E08}"/>
                    </a:ext>
                  </a:extLst>
                </p:cNvPr>
                <p:cNvCxnSpPr>
                  <a:cxnSpLocks/>
                </p:cNvCxnSpPr>
                <p:nvPr/>
              </p:nvCxnSpPr>
              <p:spPr>
                <a:xfrm>
                  <a:off x="574698" y="4607788"/>
                  <a:ext cx="17373600" cy="0"/>
                </a:xfrm>
                <a:prstGeom prst="line">
                  <a:avLst/>
                </a:prstGeom>
                <a:ln w="5715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7248E4-C78A-3076-BEB0-93E7A730573A}"/>
                    </a:ext>
                  </a:extLst>
                </p:cNvPr>
                <p:cNvCxnSpPr/>
                <p:nvPr/>
              </p:nvCxnSpPr>
              <p:spPr>
                <a:xfrm>
                  <a:off x="4891604"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8DC747-A4D5-8B76-AAE6-9310B9BD4F39}"/>
                    </a:ext>
                  </a:extLst>
                </p:cNvPr>
                <p:cNvCxnSpPr/>
                <p:nvPr/>
              </p:nvCxnSpPr>
              <p:spPr>
                <a:xfrm>
                  <a:off x="9261498"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D0E5BB-5960-455C-7BA2-5E1BC8DB689F}"/>
                    </a:ext>
                  </a:extLst>
                </p:cNvPr>
                <p:cNvCxnSpPr/>
                <p:nvPr/>
              </p:nvCxnSpPr>
              <p:spPr>
                <a:xfrm>
                  <a:off x="13679181"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997860-83DF-8A7D-4D74-41057FEC0D68}"/>
                    </a:ext>
                  </a:extLst>
                </p:cNvPr>
                <p:cNvSpPr txBox="1"/>
                <p:nvPr/>
              </p:nvSpPr>
              <p:spPr>
                <a:xfrm>
                  <a:off x="14651861" y="4353190"/>
                  <a:ext cx="4468976" cy="52383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600" dirty="0">
                      <a:solidFill>
                        <a:schemeClr val="tx1"/>
                      </a:solidFill>
                      <a:latin typeface="Trebuchet MS" panose="020B0603020202020204" pitchFamily="34" charset="0"/>
                    </a:rPr>
                    <a:t>2 Mitigation / tREFI</a:t>
                  </a:r>
                </a:p>
              </p:txBody>
            </p:sp>
            <p:grpSp>
              <p:nvGrpSpPr>
                <p:cNvPr id="38" name="Group 37">
                  <a:extLst>
                    <a:ext uri="{FF2B5EF4-FFF2-40B4-BE49-F238E27FC236}">
                      <a16:creationId xmlns:a16="http://schemas.microsoft.com/office/drawing/2014/main" id="{41622973-DC67-906A-4C40-4A78F1888B4D}"/>
                    </a:ext>
                  </a:extLst>
                </p:cNvPr>
                <p:cNvGrpSpPr/>
                <p:nvPr/>
              </p:nvGrpSpPr>
              <p:grpSpPr>
                <a:xfrm>
                  <a:off x="2309689" y="4362111"/>
                  <a:ext cx="11310088" cy="452145"/>
                  <a:chOff x="2309689" y="4362111"/>
                  <a:chExt cx="11310088" cy="452145"/>
                </a:xfrm>
              </p:grpSpPr>
              <p:sp>
                <p:nvSpPr>
                  <p:cNvPr id="39" name="Oval 38">
                    <a:extLst>
                      <a:ext uri="{FF2B5EF4-FFF2-40B4-BE49-F238E27FC236}">
                        <a16:creationId xmlns:a16="http://schemas.microsoft.com/office/drawing/2014/main" id="{DBF5BCE1-6C0F-4337-459E-AB5E5B5DF8B8}"/>
                      </a:ext>
                    </a:extLst>
                  </p:cNvPr>
                  <p:cNvSpPr/>
                  <p:nvPr/>
                </p:nvSpPr>
                <p:spPr>
                  <a:xfrm>
                    <a:off x="4413026"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0" name="Oval 39">
                    <a:extLst>
                      <a:ext uri="{FF2B5EF4-FFF2-40B4-BE49-F238E27FC236}">
                        <a16:creationId xmlns:a16="http://schemas.microsoft.com/office/drawing/2014/main" id="{82CBD19E-7327-8F19-C7CC-C07E80C1574E}"/>
                      </a:ext>
                    </a:extLst>
                  </p:cNvPr>
                  <p:cNvSpPr/>
                  <p:nvPr/>
                </p:nvSpPr>
                <p:spPr>
                  <a:xfrm>
                    <a:off x="8791381"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1" name="Oval 40">
                    <a:extLst>
                      <a:ext uri="{FF2B5EF4-FFF2-40B4-BE49-F238E27FC236}">
                        <a16:creationId xmlns:a16="http://schemas.microsoft.com/office/drawing/2014/main" id="{432F7098-AE8A-5A85-A973-739FAA661D73}"/>
                      </a:ext>
                    </a:extLst>
                  </p:cNvPr>
                  <p:cNvSpPr/>
                  <p:nvPr/>
                </p:nvSpPr>
                <p:spPr>
                  <a:xfrm>
                    <a:off x="13188549"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2" name="Oval 41">
                    <a:extLst>
                      <a:ext uri="{FF2B5EF4-FFF2-40B4-BE49-F238E27FC236}">
                        <a16:creationId xmlns:a16="http://schemas.microsoft.com/office/drawing/2014/main" id="{7447D85A-B38D-59AE-5296-70D3405CDB87}"/>
                      </a:ext>
                    </a:extLst>
                  </p:cNvPr>
                  <p:cNvSpPr/>
                  <p:nvPr/>
                </p:nvSpPr>
                <p:spPr>
                  <a:xfrm>
                    <a:off x="11128752"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3" name="Oval 42">
                    <a:extLst>
                      <a:ext uri="{FF2B5EF4-FFF2-40B4-BE49-F238E27FC236}">
                        <a16:creationId xmlns:a16="http://schemas.microsoft.com/office/drawing/2014/main" id="{E0DC8163-10A8-0CC7-A47A-58344FB8C985}"/>
                      </a:ext>
                    </a:extLst>
                  </p:cNvPr>
                  <p:cNvSpPr/>
                  <p:nvPr/>
                </p:nvSpPr>
                <p:spPr>
                  <a:xfrm>
                    <a:off x="6610483"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44" name="Oval 43">
                    <a:extLst>
                      <a:ext uri="{FF2B5EF4-FFF2-40B4-BE49-F238E27FC236}">
                        <a16:creationId xmlns:a16="http://schemas.microsoft.com/office/drawing/2014/main" id="{04CC0FDF-D482-565B-3F18-01166FB4D6F7}"/>
                      </a:ext>
                    </a:extLst>
                  </p:cNvPr>
                  <p:cNvSpPr/>
                  <p:nvPr/>
                </p:nvSpPr>
                <p:spPr>
                  <a:xfrm>
                    <a:off x="2309689" y="4362111"/>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grpSp>
            <p:nvGrpSpPr>
              <p:cNvPr id="14" name="Group 13">
                <a:extLst>
                  <a:ext uri="{FF2B5EF4-FFF2-40B4-BE49-F238E27FC236}">
                    <a16:creationId xmlns:a16="http://schemas.microsoft.com/office/drawing/2014/main" id="{36A4EAA3-02EA-FB64-3E84-7AFBB49F9456}"/>
                  </a:ext>
                </a:extLst>
              </p:cNvPr>
              <p:cNvGrpSpPr/>
              <p:nvPr/>
            </p:nvGrpSpPr>
            <p:grpSpPr>
              <a:xfrm>
                <a:off x="4962460" y="16014299"/>
                <a:ext cx="30728836" cy="867930"/>
                <a:chOff x="574698" y="4353190"/>
                <a:chExt cx="18546138" cy="523833"/>
              </a:xfrm>
            </p:grpSpPr>
            <p:cxnSp>
              <p:nvCxnSpPr>
                <p:cNvPr id="15" name="Straight Connector 14">
                  <a:extLst>
                    <a:ext uri="{FF2B5EF4-FFF2-40B4-BE49-F238E27FC236}">
                      <a16:creationId xmlns:a16="http://schemas.microsoft.com/office/drawing/2014/main" id="{4AF57825-6E6A-11EC-1B62-DDFE894A86D8}"/>
                    </a:ext>
                  </a:extLst>
                </p:cNvPr>
                <p:cNvCxnSpPr>
                  <a:cxnSpLocks/>
                </p:cNvCxnSpPr>
                <p:nvPr/>
              </p:nvCxnSpPr>
              <p:spPr>
                <a:xfrm>
                  <a:off x="574698" y="4607788"/>
                  <a:ext cx="17373600" cy="0"/>
                </a:xfrm>
                <a:prstGeom prst="line">
                  <a:avLst/>
                </a:prstGeom>
                <a:ln w="5715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DF6F6A-DFEB-CCD9-8BAF-BE63DF9646BE}"/>
                    </a:ext>
                  </a:extLst>
                </p:cNvPr>
                <p:cNvCxnSpPr/>
                <p:nvPr/>
              </p:nvCxnSpPr>
              <p:spPr>
                <a:xfrm>
                  <a:off x="4891604"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0F204D-0F2A-C2D4-88A9-3E1546D89B8F}"/>
                    </a:ext>
                  </a:extLst>
                </p:cNvPr>
                <p:cNvCxnSpPr/>
                <p:nvPr/>
              </p:nvCxnSpPr>
              <p:spPr>
                <a:xfrm>
                  <a:off x="9261498"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649114-2BDD-32F4-EDBB-6340E578DD1E}"/>
                    </a:ext>
                  </a:extLst>
                </p:cNvPr>
                <p:cNvCxnSpPr/>
                <p:nvPr/>
              </p:nvCxnSpPr>
              <p:spPr>
                <a:xfrm>
                  <a:off x="13679181" y="4436876"/>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E5643D-833A-D3F7-D9F6-3629CA5D3B9D}"/>
                    </a:ext>
                  </a:extLst>
                </p:cNvPr>
                <p:cNvSpPr txBox="1"/>
                <p:nvPr/>
              </p:nvSpPr>
              <p:spPr>
                <a:xfrm>
                  <a:off x="14651861" y="4353190"/>
                  <a:ext cx="4468975" cy="52383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5600" dirty="0">
                      <a:solidFill>
                        <a:schemeClr val="tx1"/>
                      </a:solidFill>
                      <a:latin typeface="Trebuchet MS" panose="020B0603020202020204" pitchFamily="34" charset="0"/>
                    </a:rPr>
                    <a:t>5 Mitigation / tREFI</a:t>
                  </a:r>
                </a:p>
              </p:txBody>
            </p:sp>
            <p:grpSp>
              <p:nvGrpSpPr>
                <p:cNvPr id="20" name="Group 19">
                  <a:extLst>
                    <a:ext uri="{FF2B5EF4-FFF2-40B4-BE49-F238E27FC236}">
                      <a16:creationId xmlns:a16="http://schemas.microsoft.com/office/drawing/2014/main" id="{81761CAE-92D7-1F82-5912-1B55583F42E2}"/>
                    </a:ext>
                  </a:extLst>
                </p:cNvPr>
                <p:cNvGrpSpPr/>
                <p:nvPr/>
              </p:nvGrpSpPr>
              <p:grpSpPr>
                <a:xfrm>
                  <a:off x="693233" y="4383030"/>
                  <a:ext cx="4151021" cy="431226"/>
                  <a:chOff x="693233" y="4383030"/>
                  <a:chExt cx="4151021" cy="431226"/>
                </a:xfrm>
              </p:grpSpPr>
              <p:sp>
                <p:nvSpPr>
                  <p:cNvPr id="21" name="Oval 20">
                    <a:extLst>
                      <a:ext uri="{FF2B5EF4-FFF2-40B4-BE49-F238E27FC236}">
                        <a16:creationId xmlns:a16="http://schemas.microsoft.com/office/drawing/2014/main" id="{BFD9F751-8ED4-698C-16E2-6B86B327B78A}"/>
                      </a:ext>
                    </a:extLst>
                  </p:cNvPr>
                  <p:cNvSpPr/>
                  <p:nvPr/>
                </p:nvSpPr>
                <p:spPr>
                  <a:xfrm>
                    <a:off x="4413026" y="4383030"/>
                    <a:ext cx="431228" cy="4312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6" name="Oval 25">
                    <a:extLst>
                      <a:ext uri="{FF2B5EF4-FFF2-40B4-BE49-F238E27FC236}">
                        <a16:creationId xmlns:a16="http://schemas.microsoft.com/office/drawing/2014/main" id="{CD393261-6E72-8080-AD99-11BCFF78515D}"/>
                      </a:ext>
                    </a:extLst>
                  </p:cNvPr>
                  <p:cNvSpPr/>
                  <p:nvPr/>
                </p:nvSpPr>
                <p:spPr>
                  <a:xfrm>
                    <a:off x="1623181"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1" name="Oval 30">
                    <a:extLst>
                      <a:ext uri="{FF2B5EF4-FFF2-40B4-BE49-F238E27FC236}">
                        <a16:creationId xmlns:a16="http://schemas.microsoft.com/office/drawing/2014/main" id="{EB6C9276-0D4B-F31C-9B58-4D3251D14156}"/>
                      </a:ext>
                    </a:extLst>
                  </p:cNvPr>
                  <p:cNvSpPr/>
                  <p:nvPr/>
                </p:nvSpPr>
                <p:spPr>
                  <a:xfrm>
                    <a:off x="2553129"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2" name="Oval 31">
                    <a:extLst>
                      <a:ext uri="{FF2B5EF4-FFF2-40B4-BE49-F238E27FC236}">
                        <a16:creationId xmlns:a16="http://schemas.microsoft.com/office/drawing/2014/main" id="{BF970911-3634-B17A-D0BC-832E12CE380E}"/>
                      </a:ext>
                    </a:extLst>
                  </p:cNvPr>
                  <p:cNvSpPr/>
                  <p:nvPr/>
                </p:nvSpPr>
                <p:spPr>
                  <a:xfrm>
                    <a:off x="693233"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4" name="Oval 53">
                    <a:extLst>
                      <a:ext uri="{FF2B5EF4-FFF2-40B4-BE49-F238E27FC236}">
                        <a16:creationId xmlns:a16="http://schemas.microsoft.com/office/drawing/2014/main" id="{84C82CA3-B6BC-AE19-77F5-DE7767AE1EC6}"/>
                      </a:ext>
                    </a:extLst>
                  </p:cNvPr>
                  <p:cNvSpPr/>
                  <p:nvPr/>
                </p:nvSpPr>
                <p:spPr>
                  <a:xfrm>
                    <a:off x="3483077" y="4383030"/>
                    <a:ext cx="431228" cy="43122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cxnSp>
            <p:nvCxnSpPr>
              <p:cNvPr id="55" name="Straight Arrow Connector 54">
                <a:extLst>
                  <a:ext uri="{FF2B5EF4-FFF2-40B4-BE49-F238E27FC236}">
                    <a16:creationId xmlns:a16="http://schemas.microsoft.com/office/drawing/2014/main" id="{3DC686FE-002E-A5F4-0880-AA27C01B0D1C}"/>
                  </a:ext>
                </a:extLst>
              </p:cNvPr>
              <p:cNvCxnSpPr>
                <a:cxnSpLocks/>
                <a:endCxn id="32" idx="1"/>
              </p:cNvCxnSpPr>
              <p:nvPr/>
            </p:nvCxnSpPr>
            <p:spPr>
              <a:xfrm>
                <a:off x="2423514" y="14668500"/>
                <a:ext cx="2839981" cy="1499875"/>
              </a:xfrm>
              <a:prstGeom prst="straightConnector1">
                <a:avLst/>
              </a:prstGeom>
              <a:ln w="1270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D19BC0F-13AA-98E6-54ED-C8032A917B58}"/>
                  </a:ext>
                </a:extLst>
              </p:cNvPr>
              <p:cNvCxnSpPr>
                <a:cxnSpLocks/>
              </p:cNvCxnSpPr>
              <p:nvPr/>
            </p:nvCxnSpPr>
            <p:spPr>
              <a:xfrm>
                <a:off x="4201246" y="15031818"/>
                <a:ext cx="3543177" cy="957976"/>
              </a:xfrm>
              <a:prstGeom prst="straightConnector1">
                <a:avLst/>
              </a:prstGeom>
              <a:ln w="1270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19F56C8-00EA-2F5B-A4B0-8FD7C00FED13}"/>
                  </a:ext>
                </a:extLst>
              </p:cNvPr>
              <p:cNvCxnSpPr>
                <a:cxnSpLocks/>
              </p:cNvCxnSpPr>
              <p:nvPr/>
            </p:nvCxnSpPr>
            <p:spPr>
              <a:xfrm flipV="1">
                <a:off x="4265032" y="14222410"/>
                <a:ext cx="3693576" cy="816408"/>
              </a:xfrm>
              <a:prstGeom prst="straightConnector1">
                <a:avLst/>
              </a:prstGeom>
              <a:ln w="1270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C7281E9-0CD1-4064-3CE5-A079ACA2092D}"/>
                  </a:ext>
                </a:extLst>
              </p:cNvPr>
              <p:cNvSpPr txBox="1"/>
              <p:nvPr/>
            </p:nvSpPr>
            <p:spPr>
              <a:xfrm>
                <a:off x="1623526" y="13846150"/>
                <a:ext cx="1577675" cy="8679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5600" b="1" dirty="0">
                    <a:solidFill>
                      <a:schemeClr val="bg1"/>
                    </a:solidFill>
                    <a:latin typeface="Trebuchet MS" panose="020B0603020202020204" pitchFamily="34" charset="0"/>
                  </a:rPr>
                  <a:t>RFM</a:t>
                </a:r>
                <a:endParaRPr lang="en-US" sz="4400" dirty="0">
                  <a:solidFill>
                    <a:srgbClr val="000000"/>
                  </a:solidFill>
                  <a:latin typeface="Trebuchet MS" panose="020B0603020202020204" pitchFamily="34" charset="0"/>
                </a:endParaRPr>
              </a:p>
            </p:txBody>
          </p:sp>
        </p:grpSp>
        <p:grpSp>
          <p:nvGrpSpPr>
            <p:cNvPr id="75" name="Group 74">
              <a:extLst>
                <a:ext uri="{FF2B5EF4-FFF2-40B4-BE49-F238E27FC236}">
                  <a16:creationId xmlns:a16="http://schemas.microsoft.com/office/drawing/2014/main" id="{D795467B-8BBF-8BFD-8668-B16FD1AF4AA0}"/>
                </a:ext>
              </a:extLst>
            </p:cNvPr>
            <p:cNvGrpSpPr/>
            <p:nvPr/>
          </p:nvGrpSpPr>
          <p:grpSpPr>
            <a:xfrm>
              <a:off x="12399273" y="16100690"/>
              <a:ext cx="14118183" cy="714491"/>
              <a:chOff x="12399273" y="16100690"/>
              <a:chExt cx="14118183" cy="714491"/>
            </a:xfrm>
          </p:grpSpPr>
          <p:sp>
            <p:nvSpPr>
              <p:cNvPr id="57" name="Oval 56">
                <a:extLst>
                  <a:ext uri="{FF2B5EF4-FFF2-40B4-BE49-F238E27FC236}">
                    <a16:creationId xmlns:a16="http://schemas.microsoft.com/office/drawing/2014/main" id="{90AE3D90-2FD5-2BC7-0230-C3255C7DCBF4}"/>
                  </a:ext>
                </a:extLst>
              </p:cNvPr>
              <p:cNvSpPr/>
              <p:nvPr/>
            </p:nvSpPr>
            <p:spPr>
              <a:xfrm>
                <a:off x="18562546" y="16100690"/>
                <a:ext cx="714496" cy="7144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9" name="Oval 58">
                <a:extLst>
                  <a:ext uri="{FF2B5EF4-FFF2-40B4-BE49-F238E27FC236}">
                    <a16:creationId xmlns:a16="http://schemas.microsoft.com/office/drawing/2014/main" id="{D3911822-1B5E-A90E-7AB5-D903A54C022C}"/>
                  </a:ext>
                </a:extLst>
              </p:cNvPr>
              <p:cNvSpPr/>
              <p:nvPr/>
            </p:nvSpPr>
            <p:spPr>
              <a:xfrm>
                <a:off x="13940091"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0" name="Oval 59">
                <a:extLst>
                  <a:ext uri="{FF2B5EF4-FFF2-40B4-BE49-F238E27FC236}">
                    <a16:creationId xmlns:a16="http://schemas.microsoft.com/office/drawing/2014/main" id="{FD3D9419-488C-6DF1-7B53-38335B4BB195}"/>
                  </a:ext>
                </a:extLst>
              </p:cNvPr>
              <p:cNvSpPr/>
              <p:nvPr/>
            </p:nvSpPr>
            <p:spPr>
              <a:xfrm>
                <a:off x="15480909"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1" name="Oval 60">
                <a:extLst>
                  <a:ext uri="{FF2B5EF4-FFF2-40B4-BE49-F238E27FC236}">
                    <a16:creationId xmlns:a16="http://schemas.microsoft.com/office/drawing/2014/main" id="{94752763-5578-107A-6568-EC6D4E0992EA}"/>
                  </a:ext>
                </a:extLst>
              </p:cNvPr>
              <p:cNvSpPr/>
              <p:nvPr/>
            </p:nvSpPr>
            <p:spPr>
              <a:xfrm>
                <a:off x="12399273"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2" name="Oval 61">
                <a:extLst>
                  <a:ext uri="{FF2B5EF4-FFF2-40B4-BE49-F238E27FC236}">
                    <a16:creationId xmlns:a16="http://schemas.microsoft.com/office/drawing/2014/main" id="{8A0A5A1C-CD4F-8FC8-818F-050ADD88547C}"/>
                  </a:ext>
                </a:extLst>
              </p:cNvPr>
              <p:cNvSpPr/>
              <p:nvPr/>
            </p:nvSpPr>
            <p:spPr>
              <a:xfrm>
                <a:off x="17021726"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7" name="Oval 66">
                <a:extLst>
                  <a:ext uri="{FF2B5EF4-FFF2-40B4-BE49-F238E27FC236}">
                    <a16:creationId xmlns:a16="http://schemas.microsoft.com/office/drawing/2014/main" id="{0416DBCC-7DBD-3AC3-513A-6272BB6A2216}"/>
                  </a:ext>
                </a:extLst>
              </p:cNvPr>
              <p:cNvSpPr/>
              <p:nvPr/>
            </p:nvSpPr>
            <p:spPr>
              <a:xfrm>
                <a:off x="25802960" y="16100690"/>
                <a:ext cx="714496" cy="7144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8" name="Oval 67">
                <a:extLst>
                  <a:ext uri="{FF2B5EF4-FFF2-40B4-BE49-F238E27FC236}">
                    <a16:creationId xmlns:a16="http://schemas.microsoft.com/office/drawing/2014/main" id="{F7F198BB-CD64-B39F-1B0F-8B30C85BC848}"/>
                  </a:ext>
                </a:extLst>
              </p:cNvPr>
              <p:cNvSpPr/>
              <p:nvPr/>
            </p:nvSpPr>
            <p:spPr>
              <a:xfrm>
                <a:off x="21180505"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69" name="Oval 68">
                <a:extLst>
                  <a:ext uri="{FF2B5EF4-FFF2-40B4-BE49-F238E27FC236}">
                    <a16:creationId xmlns:a16="http://schemas.microsoft.com/office/drawing/2014/main" id="{0852B5CA-7E88-8150-A63F-5528839871F1}"/>
                  </a:ext>
                </a:extLst>
              </p:cNvPr>
              <p:cNvSpPr/>
              <p:nvPr/>
            </p:nvSpPr>
            <p:spPr>
              <a:xfrm>
                <a:off x="22721323"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0" name="Oval 69">
                <a:extLst>
                  <a:ext uri="{FF2B5EF4-FFF2-40B4-BE49-F238E27FC236}">
                    <a16:creationId xmlns:a16="http://schemas.microsoft.com/office/drawing/2014/main" id="{3A360E16-BFF9-B816-9CB2-96DB7B4E3EAF}"/>
                  </a:ext>
                </a:extLst>
              </p:cNvPr>
              <p:cNvSpPr/>
              <p:nvPr/>
            </p:nvSpPr>
            <p:spPr>
              <a:xfrm>
                <a:off x="19639687"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1" name="Oval 70">
                <a:extLst>
                  <a:ext uri="{FF2B5EF4-FFF2-40B4-BE49-F238E27FC236}">
                    <a16:creationId xmlns:a16="http://schemas.microsoft.com/office/drawing/2014/main" id="{6C960217-56CE-71AA-7D22-1BD20C25CA2C}"/>
                  </a:ext>
                </a:extLst>
              </p:cNvPr>
              <p:cNvSpPr/>
              <p:nvPr/>
            </p:nvSpPr>
            <p:spPr>
              <a:xfrm>
                <a:off x="24262140" y="16100690"/>
                <a:ext cx="714496" cy="71449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grpSp>
        <p:nvGrpSpPr>
          <p:cNvPr id="77" name="Group 76">
            <a:extLst>
              <a:ext uri="{FF2B5EF4-FFF2-40B4-BE49-F238E27FC236}">
                <a16:creationId xmlns:a16="http://schemas.microsoft.com/office/drawing/2014/main" id="{B502942B-276D-1CC5-B32C-5CB0FAFF366D}"/>
              </a:ext>
            </a:extLst>
          </p:cNvPr>
          <p:cNvGrpSpPr/>
          <p:nvPr/>
        </p:nvGrpSpPr>
        <p:grpSpPr>
          <a:xfrm>
            <a:off x="30435791" y="9285720"/>
            <a:ext cx="3106428" cy="8446147"/>
            <a:chOff x="30435791" y="9285720"/>
            <a:chExt cx="3106428" cy="8446147"/>
          </a:xfrm>
        </p:grpSpPr>
        <p:sp>
          <p:nvSpPr>
            <p:cNvPr id="72" name="TextBox 71">
              <a:extLst>
                <a:ext uri="{FF2B5EF4-FFF2-40B4-BE49-F238E27FC236}">
                  <a16:creationId xmlns:a16="http://schemas.microsoft.com/office/drawing/2014/main" id="{BF6D030B-320A-C1E0-5A44-C54CA5925020}"/>
                </a:ext>
              </a:extLst>
            </p:cNvPr>
            <p:cNvSpPr txBox="1"/>
            <p:nvPr/>
          </p:nvSpPr>
          <p:spPr>
            <a:xfrm>
              <a:off x="30435791" y="9285720"/>
              <a:ext cx="310642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‘p’ = 1/79</a:t>
              </a:r>
            </a:p>
          </p:txBody>
        </p:sp>
        <p:sp>
          <p:nvSpPr>
            <p:cNvPr id="73" name="TextBox 72">
              <a:extLst>
                <a:ext uri="{FF2B5EF4-FFF2-40B4-BE49-F238E27FC236}">
                  <a16:creationId xmlns:a16="http://schemas.microsoft.com/office/drawing/2014/main" id="{784FFD06-C5AF-339F-01C0-86115586419C}"/>
                </a:ext>
              </a:extLst>
            </p:cNvPr>
            <p:cNvSpPr txBox="1"/>
            <p:nvPr/>
          </p:nvSpPr>
          <p:spPr>
            <a:xfrm>
              <a:off x="30435791" y="14328851"/>
              <a:ext cx="310642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‘p’ = 1/40</a:t>
              </a:r>
            </a:p>
          </p:txBody>
        </p:sp>
        <p:sp>
          <p:nvSpPr>
            <p:cNvPr id="74" name="TextBox 73">
              <a:extLst>
                <a:ext uri="{FF2B5EF4-FFF2-40B4-BE49-F238E27FC236}">
                  <a16:creationId xmlns:a16="http://schemas.microsoft.com/office/drawing/2014/main" id="{6F3D4084-D980-A42A-975E-3CF95D81A3CF}"/>
                </a:ext>
              </a:extLst>
            </p:cNvPr>
            <p:cNvSpPr txBox="1"/>
            <p:nvPr/>
          </p:nvSpPr>
          <p:spPr>
            <a:xfrm>
              <a:off x="30435791" y="16808537"/>
              <a:ext cx="3106428" cy="923330"/>
            </a:xfrm>
            <a:prstGeom prst="rect">
              <a:avLst/>
            </a:prstGeom>
            <a:noFill/>
          </p:spPr>
          <p:txBody>
            <a:bodyPr wrap="none" rtlCol="0">
              <a:spAutoFit/>
            </a:bodyPr>
            <a:lstStyle/>
            <a:p>
              <a:pPr algn="ctr"/>
              <a:r>
                <a:rPr lang="en-US" sz="5400" dirty="0">
                  <a:solidFill>
                    <a:schemeClr val="bg1"/>
                  </a:solidFill>
                  <a:latin typeface="NVIDIA Sans" panose="020B0503020203020204" pitchFamily="34" charset="0"/>
                  <a:cs typeface="NVIDIA Sans" panose="020B0503020203020204" pitchFamily="34" charset="0"/>
                </a:rPr>
                <a:t>‘p’ = 1/16</a:t>
              </a:r>
            </a:p>
          </p:txBody>
        </p:sp>
      </p:grpSp>
    </p:spTree>
    <p:extLst>
      <p:ext uri="{BB962C8B-B14F-4D97-AF65-F5344CB8AC3E}">
        <p14:creationId xmlns:p14="http://schemas.microsoft.com/office/powerpoint/2010/main" val="393381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ABE4-AE5F-A0DB-E52A-7043FC49F099}"/>
              </a:ext>
            </a:extLst>
          </p:cNvPr>
          <p:cNvSpPr>
            <a:spLocks noGrp="1"/>
          </p:cNvSpPr>
          <p:nvPr>
            <p:ph type="title"/>
          </p:nvPr>
        </p:nvSpPr>
        <p:spPr/>
        <p:txBody>
          <a:bodyPr>
            <a:normAutofit/>
          </a:bodyPr>
          <a:lstStyle/>
          <a:p>
            <a:r>
              <a:rPr lang="en-US" sz="8000" dirty="0"/>
              <a:t>Maximum Row Hammer Threshold (TRH*)</a:t>
            </a:r>
          </a:p>
        </p:txBody>
      </p:sp>
      <p:sp>
        <p:nvSpPr>
          <p:cNvPr id="3" name="Text Placeholder 2">
            <a:extLst>
              <a:ext uri="{FF2B5EF4-FFF2-40B4-BE49-F238E27FC236}">
                <a16:creationId xmlns:a16="http://schemas.microsoft.com/office/drawing/2014/main" id="{3275B1DA-99E3-CC27-B8D0-54B1DBF76711}"/>
              </a:ext>
            </a:extLst>
          </p:cNvPr>
          <p:cNvSpPr>
            <a:spLocks noGrp="1"/>
          </p:cNvSpPr>
          <p:nvPr>
            <p:ph type="body" sz="quarter" idx="10"/>
          </p:nvPr>
        </p:nvSpPr>
        <p:spPr/>
        <p:txBody>
          <a:bodyPr/>
          <a:lstStyle/>
          <a:p>
            <a:endParaRPr lang="en-US" dirty="0"/>
          </a:p>
        </p:txBody>
      </p:sp>
      <p:pic>
        <p:nvPicPr>
          <p:cNvPr id="6" name="Content Placeholder 5">
            <a:extLst>
              <a:ext uri="{FF2B5EF4-FFF2-40B4-BE49-F238E27FC236}">
                <a16:creationId xmlns:a16="http://schemas.microsoft.com/office/drawing/2014/main" id="{B35FDF35-8B13-0C5B-C5A3-D143D130A506}"/>
              </a:ext>
            </a:extLst>
          </p:cNvPr>
          <p:cNvPicPr>
            <a:picLocks noGrp="1" noChangeAspect="1"/>
          </p:cNvPicPr>
          <p:nvPr>
            <p:ph idx="1"/>
          </p:nvPr>
        </p:nvPicPr>
        <p:blipFill>
          <a:blip r:embed="rId3"/>
          <a:stretch>
            <a:fillRect/>
          </a:stretch>
        </p:blipFill>
        <p:spPr>
          <a:xfrm>
            <a:off x="4552950" y="4514776"/>
            <a:ext cx="28308300" cy="9504602"/>
          </a:xfrm>
        </p:spPr>
      </p:pic>
    </p:spTree>
    <p:extLst>
      <p:ext uri="{BB962C8B-B14F-4D97-AF65-F5344CB8AC3E}">
        <p14:creationId xmlns:p14="http://schemas.microsoft.com/office/powerpoint/2010/main" val="302149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7BD5-8240-60B0-424A-C7A146CBCBDC}"/>
              </a:ext>
            </a:extLst>
          </p:cNvPr>
          <p:cNvSpPr>
            <a:spLocks noGrp="1"/>
          </p:cNvSpPr>
          <p:nvPr>
            <p:ph type="title"/>
          </p:nvPr>
        </p:nvSpPr>
        <p:spPr/>
        <p:txBody>
          <a:bodyPr>
            <a:normAutofit/>
          </a:bodyPr>
          <a:lstStyle/>
          <a:p>
            <a:r>
              <a:rPr lang="en-US" sz="8800" dirty="0"/>
              <a:t>Comparing </a:t>
            </a:r>
            <a:r>
              <a:rPr lang="en-US" sz="8800" dirty="0" err="1"/>
              <a:t>PrIDE</a:t>
            </a:r>
            <a:r>
              <a:rPr lang="en-US" sz="8800" dirty="0"/>
              <a:t> to State-of-the-Art</a:t>
            </a:r>
          </a:p>
        </p:txBody>
      </p:sp>
      <p:sp>
        <p:nvSpPr>
          <p:cNvPr id="3" name="Text Placeholder 2">
            <a:extLst>
              <a:ext uri="{FF2B5EF4-FFF2-40B4-BE49-F238E27FC236}">
                <a16:creationId xmlns:a16="http://schemas.microsoft.com/office/drawing/2014/main" id="{5EF8BF7E-CE10-C89B-2BAA-C20647E75DDD}"/>
              </a:ext>
            </a:extLst>
          </p:cNvPr>
          <p:cNvSpPr>
            <a:spLocks noGrp="1"/>
          </p:cNvSpPr>
          <p:nvPr>
            <p:ph type="body" sz="quarter" idx="10"/>
          </p:nvPr>
        </p:nvSpPr>
        <p:spPr/>
        <p:txBody>
          <a:bodyPr/>
          <a:lstStyle/>
          <a:p>
            <a:endParaRPr lang="en-US"/>
          </a:p>
        </p:txBody>
      </p:sp>
      <p:pic>
        <p:nvPicPr>
          <p:cNvPr id="6" name="Content Placeholder 5">
            <a:extLst>
              <a:ext uri="{FF2B5EF4-FFF2-40B4-BE49-F238E27FC236}">
                <a16:creationId xmlns:a16="http://schemas.microsoft.com/office/drawing/2014/main" id="{6B5ECD39-9124-8676-F64D-7B363CD15108}"/>
              </a:ext>
            </a:extLst>
          </p:cNvPr>
          <p:cNvPicPr>
            <a:picLocks noGrp="1" noChangeAspect="1"/>
          </p:cNvPicPr>
          <p:nvPr>
            <p:ph idx="1"/>
          </p:nvPr>
        </p:nvPicPr>
        <p:blipFill>
          <a:blip r:embed="rId3"/>
          <a:stretch>
            <a:fillRect/>
          </a:stretch>
        </p:blipFill>
        <p:spPr>
          <a:xfrm>
            <a:off x="3604112" y="6834492"/>
            <a:ext cx="29725569" cy="10838046"/>
          </a:xfrm>
        </p:spPr>
      </p:pic>
      <p:sp>
        <p:nvSpPr>
          <p:cNvPr id="7" name="TextBox 6">
            <a:extLst>
              <a:ext uri="{FF2B5EF4-FFF2-40B4-BE49-F238E27FC236}">
                <a16:creationId xmlns:a16="http://schemas.microsoft.com/office/drawing/2014/main" id="{29E2FEEF-5CCD-DE39-1D30-E3F461453B6A}"/>
              </a:ext>
            </a:extLst>
          </p:cNvPr>
          <p:cNvSpPr txBox="1"/>
          <p:nvPr/>
        </p:nvSpPr>
        <p:spPr>
          <a:xfrm>
            <a:off x="3677045" y="4578097"/>
            <a:ext cx="29221910" cy="2862322"/>
          </a:xfrm>
          <a:prstGeom prst="rect">
            <a:avLst/>
          </a:prstGeom>
          <a:noFill/>
        </p:spPr>
        <p:txBody>
          <a:bodyPr wrap="none" rtlCol="0">
            <a:spAutoFit/>
          </a:bodyPr>
          <a:lstStyle/>
          <a:p>
            <a:pPr algn="ctr"/>
            <a:r>
              <a:rPr lang="en-US" sz="6000" b="1" u="sng" dirty="0">
                <a:solidFill>
                  <a:schemeClr val="bg1"/>
                </a:solidFill>
              </a:rPr>
              <a:t>Maximum Disturbance:</a:t>
            </a:r>
            <a:r>
              <a:rPr lang="en-US" sz="6000" dirty="0">
                <a:solidFill>
                  <a:schemeClr val="bg1"/>
                </a:solidFill>
              </a:rPr>
              <a:t> Max accesses between refreshes across ALL DRAM rows</a:t>
            </a:r>
          </a:p>
          <a:p>
            <a:pPr algn="ctr"/>
            <a:r>
              <a:rPr lang="en-US" sz="5400" dirty="0">
                <a:solidFill>
                  <a:schemeClr val="bg1"/>
                </a:solidFill>
              </a:rPr>
              <a:t>We desire maximum disturbance to be </a:t>
            </a:r>
            <a:r>
              <a:rPr lang="en-US" sz="5400" b="1" u="sng" dirty="0">
                <a:solidFill>
                  <a:schemeClr val="bg1"/>
                </a:solidFill>
              </a:rPr>
              <a:t>LESS THAN</a:t>
            </a:r>
            <a:r>
              <a:rPr lang="en-US" sz="5400" dirty="0">
                <a:solidFill>
                  <a:schemeClr val="bg1"/>
                </a:solidFill>
              </a:rPr>
              <a:t> RowHammer threshold (TRH)</a:t>
            </a:r>
          </a:p>
          <a:p>
            <a:pPr algn="ctr"/>
            <a:endParaRPr lang="en-US" sz="6000" dirty="0">
              <a:solidFill>
                <a:schemeClr val="bg1"/>
              </a:solidFill>
              <a:latin typeface="NVIDIA Sans" panose="020B0503020203020204" pitchFamily="34" charset="0"/>
              <a:cs typeface="NVIDIA Sans" panose="020B0503020203020204" pitchFamily="34" charset="0"/>
            </a:endParaRPr>
          </a:p>
        </p:txBody>
      </p:sp>
      <p:sp>
        <p:nvSpPr>
          <p:cNvPr id="8" name="Rectangle: Rounded Corners 7">
            <a:extLst>
              <a:ext uri="{FF2B5EF4-FFF2-40B4-BE49-F238E27FC236}">
                <a16:creationId xmlns:a16="http://schemas.microsoft.com/office/drawing/2014/main" id="{49376C14-79C1-7833-87BE-A3F0E23231B8}"/>
              </a:ext>
            </a:extLst>
          </p:cNvPr>
          <p:cNvSpPr/>
          <p:nvPr/>
        </p:nvSpPr>
        <p:spPr>
          <a:xfrm>
            <a:off x="434340" y="18086832"/>
            <a:ext cx="35707320" cy="140817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rPr>
              <a:t>Unlike State-of-the-Art Policies, </a:t>
            </a:r>
            <a:r>
              <a:rPr lang="en-US" sz="6000" b="1" dirty="0" err="1">
                <a:solidFill>
                  <a:srgbClr val="FF0000"/>
                </a:solidFill>
              </a:rPr>
              <a:t>PrIDE</a:t>
            </a:r>
            <a:r>
              <a:rPr lang="en-US" sz="6000" b="1" dirty="0">
                <a:solidFill>
                  <a:srgbClr val="FF0000"/>
                </a:solidFill>
              </a:rPr>
              <a:t> Can Protect Against Today’s RowHammer Threshold</a:t>
            </a:r>
          </a:p>
        </p:txBody>
      </p:sp>
    </p:spTree>
    <p:extLst>
      <p:ext uri="{BB962C8B-B14F-4D97-AF65-F5344CB8AC3E}">
        <p14:creationId xmlns:p14="http://schemas.microsoft.com/office/powerpoint/2010/main" val="2888953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7">
            <a:extLst>
              <a:ext uri="{FF2B5EF4-FFF2-40B4-BE49-F238E27FC236}">
                <a16:creationId xmlns:a16="http://schemas.microsoft.com/office/drawing/2014/main" id="{34744D2B-69D1-38E0-3610-146AF100C596}"/>
              </a:ext>
            </a:extLst>
          </p:cNvPr>
          <p:cNvSpPr/>
          <p:nvPr/>
        </p:nvSpPr>
        <p:spPr>
          <a:xfrm>
            <a:off x="5920270" y="13854819"/>
            <a:ext cx="15305948" cy="4648178"/>
          </a:xfrm>
          <a:prstGeom prst="cloudCallout">
            <a:avLst>
              <a:gd name="adj1" fmla="val 26862"/>
              <a:gd name="adj2" fmla="val -7651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dirty="0">
                <a:solidFill>
                  <a:schemeClr val="bg1"/>
                </a:solidFill>
              </a:rPr>
              <a:t>Refresh DRAM rows (~4-8 rows)</a:t>
            </a:r>
          </a:p>
        </p:txBody>
      </p:sp>
      <p:sp>
        <p:nvSpPr>
          <p:cNvPr id="10" name="Thought Bubble: Cloud 7">
            <a:extLst>
              <a:ext uri="{FF2B5EF4-FFF2-40B4-BE49-F238E27FC236}">
                <a16:creationId xmlns:a16="http://schemas.microsoft.com/office/drawing/2014/main" id="{BAE7CA2B-897F-FBAA-BB5D-E337D55B8A8C}"/>
              </a:ext>
            </a:extLst>
          </p:cNvPr>
          <p:cNvSpPr/>
          <p:nvPr/>
        </p:nvSpPr>
        <p:spPr>
          <a:xfrm>
            <a:off x="5920270" y="13849351"/>
            <a:ext cx="15305948" cy="4648178"/>
          </a:xfrm>
          <a:prstGeom prst="cloudCallout">
            <a:avLst>
              <a:gd name="adj1" fmla="val -22176"/>
              <a:gd name="adj2" fmla="val -79010"/>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800" dirty="0">
                <a:solidFill>
                  <a:schemeClr val="bg1"/>
                </a:solidFill>
              </a:rPr>
              <a:t>Refresh DRAM rows (~4-8 rows)</a:t>
            </a:r>
          </a:p>
          <a:p>
            <a:pPr marL="571500" indent="-571500">
              <a:buFont typeface="Arial" panose="020B0604020202020204" pitchFamily="34" charset="0"/>
              <a:buChar char="•"/>
            </a:pPr>
            <a:endParaRPr lang="en-US" sz="4800" dirty="0">
              <a:solidFill>
                <a:schemeClr val="bg1"/>
              </a:solidFill>
            </a:endParaRPr>
          </a:p>
          <a:p>
            <a:pPr marL="571500" indent="-571500">
              <a:buFont typeface="Arial" panose="020B0604020202020204" pitchFamily="34" charset="0"/>
              <a:buChar char="•"/>
            </a:pPr>
            <a:endParaRPr lang="en-US" sz="3600" dirty="0">
              <a:solidFill>
                <a:schemeClr val="bg1"/>
              </a:solidFill>
            </a:endParaRPr>
          </a:p>
        </p:txBody>
      </p:sp>
      <p:sp>
        <p:nvSpPr>
          <p:cNvPr id="2" name="Title 1">
            <a:extLst>
              <a:ext uri="{FF2B5EF4-FFF2-40B4-BE49-F238E27FC236}">
                <a16:creationId xmlns:a16="http://schemas.microsoft.com/office/drawing/2014/main" id="{BEE709B1-38D2-B36A-9A43-D381CB95E54F}"/>
              </a:ext>
            </a:extLst>
          </p:cNvPr>
          <p:cNvSpPr>
            <a:spLocks noGrp="1"/>
          </p:cNvSpPr>
          <p:nvPr>
            <p:ph type="title"/>
          </p:nvPr>
        </p:nvSpPr>
        <p:spPr/>
        <p:txBody>
          <a:bodyPr>
            <a:normAutofit/>
          </a:bodyPr>
          <a:lstStyle/>
          <a:p>
            <a:r>
              <a:rPr lang="en-US" sz="8800" dirty="0"/>
              <a:t>DRAM Refresh 101</a:t>
            </a:r>
          </a:p>
        </p:txBody>
      </p:sp>
      <p:grpSp>
        <p:nvGrpSpPr>
          <p:cNvPr id="169" name="Group 168">
            <a:extLst>
              <a:ext uri="{FF2B5EF4-FFF2-40B4-BE49-F238E27FC236}">
                <a16:creationId xmlns:a16="http://schemas.microsoft.com/office/drawing/2014/main" id="{3A05D15A-68DC-2BDF-D4B7-610FE1D10244}"/>
              </a:ext>
            </a:extLst>
          </p:cNvPr>
          <p:cNvGrpSpPr/>
          <p:nvPr/>
        </p:nvGrpSpPr>
        <p:grpSpPr>
          <a:xfrm>
            <a:off x="1100378" y="4059751"/>
            <a:ext cx="34747200" cy="1527762"/>
            <a:chOff x="550189" y="3062263"/>
            <a:chExt cx="17373600" cy="763881"/>
          </a:xfrm>
        </p:grpSpPr>
        <p:cxnSp>
          <p:nvCxnSpPr>
            <p:cNvPr id="6" name="Straight Connector 5">
              <a:extLst>
                <a:ext uri="{FF2B5EF4-FFF2-40B4-BE49-F238E27FC236}">
                  <a16:creationId xmlns:a16="http://schemas.microsoft.com/office/drawing/2014/main" id="{13A8E79B-CEC7-8D9F-C4B0-AB92B74D00D6}"/>
                </a:ext>
              </a:extLst>
            </p:cNvPr>
            <p:cNvCxnSpPr>
              <a:cxnSpLocks/>
            </p:cNvCxnSpPr>
            <p:nvPr/>
          </p:nvCxnSpPr>
          <p:spPr>
            <a:xfrm>
              <a:off x="550189" y="3826144"/>
              <a:ext cx="17373600" cy="0"/>
            </a:xfrm>
            <a:prstGeom prst="line">
              <a:avLst/>
            </a:prstGeom>
            <a:ln w="1524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13E4CA-E951-798C-1546-294F8228916C}"/>
                </a:ext>
              </a:extLst>
            </p:cNvPr>
            <p:cNvSpPr txBox="1"/>
            <p:nvPr/>
          </p:nvSpPr>
          <p:spPr>
            <a:xfrm>
              <a:off x="5586127" y="3062263"/>
              <a:ext cx="7115763" cy="5032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600" dirty="0">
                  <a:solidFill>
                    <a:schemeClr val="bg1"/>
                  </a:solidFill>
                  <a:latin typeface="Trebuchet MS" panose="020B0603020202020204" pitchFamily="34" charset="0"/>
                </a:rPr>
                <a:t>DRAM Refresh Period (tREFW = 32ms)</a:t>
              </a:r>
            </a:p>
          </p:txBody>
        </p:sp>
      </p:grpSp>
      <p:grpSp>
        <p:nvGrpSpPr>
          <p:cNvPr id="170" name="Group 169">
            <a:extLst>
              <a:ext uri="{FF2B5EF4-FFF2-40B4-BE49-F238E27FC236}">
                <a16:creationId xmlns:a16="http://schemas.microsoft.com/office/drawing/2014/main" id="{B1A24F78-2250-98DB-D89B-CB0E0F0E9380}"/>
              </a:ext>
            </a:extLst>
          </p:cNvPr>
          <p:cNvGrpSpPr/>
          <p:nvPr/>
        </p:nvGrpSpPr>
        <p:grpSpPr>
          <a:xfrm>
            <a:off x="1774556" y="5231052"/>
            <a:ext cx="33299400" cy="1708128"/>
            <a:chOff x="887278" y="3647913"/>
            <a:chExt cx="16649700" cy="854064"/>
          </a:xfrm>
        </p:grpSpPr>
        <p:grpSp>
          <p:nvGrpSpPr>
            <p:cNvPr id="107" name="Group 106">
              <a:extLst>
                <a:ext uri="{FF2B5EF4-FFF2-40B4-BE49-F238E27FC236}">
                  <a16:creationId xmlns:a16="http://schemas.microsoft.com/office/drawing/2014/main" id="{EEF34493-2C3F-A169-5C6F-433C55ED895C}"/>
                </a:ext>
              </a:extLst>
            </p:cNvPr>
            <p:cNvGrpSpPr/>
            <p:nvPr/>
          </p:nvGrpSpPr>
          <p:grpSpPr>
            <a:xfrm>
              <a:off x="887278" y="3647913"/>
              <a:ext cx="16649700" cy="356461"/>
              <a:chOff x="887278" y="3647913"/>
              <a:chExt cx="16649700" cy="356461"/>
            </a:xfrm>
          </p:grpSpPr>
          <p:cxnSp>
            <p:nvCxnSpPr>
              <p:cNvPr id="11" name="Straight Connector 10">
                <a:extLst>
                  <a:ext uri="{FF2B5EF4-FFF2-40B4-BE49-F238E27FC236}">
                    <a16:creationId xmlns:a16="http://schemas.microsoft.com/office/drawing/2014/main" id="{36780EE2-42FB-DA36-C72D-AF6672228601}"/>
                  </a:ext>
                </a:extLst>
              </p:cNvPr>
              <p:cNvCxnSpPr/>
              <p:nvPr/>
            </p:nvCxnSpPr>
            <p:spPr>
              <a:xfrm>
                <a:off x="887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36471D-6DCC-F239-63A6-8D0259AAEF66}"/>
                  </a:ext>
                </a:extLst>
              </p:cNvPr>
              <p:cNvCxnSpPr/>
              <p:nvPr/>
            </p:nvCxnSpPr>
            <p:spPr>
              <a:xfrm>
                <a:off x="1062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AEA467-DD2B-6964-AD7C-3A1DBA6BBFE4}"/>
                  </a:ext>
                </a:extLst>
              </p:cNvPr>
              <p:cNvCxnSpPr/>
              <p:nvPr/>
            </p:nvCxnSpPr>
            <p:spPr>
              <a:xfrm>
                <a:off x="1237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A4FC7D-1344-390C-CF29-648AAFFF8A6D}"/>
                  </a:ext>
                </a:extLst>
              </p:cNvPr>
              <p:cNvCxnSpPr/>
              <p:nvPr/>
            </p:nvCxnSpPr>
            <p:spPr>
              <a:xfrm>
                <a:off x="1413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47392D-A200-BFA4-6E40-1EA3CC9EE5D6}"/>
                  </a:ext>
                </a:extLst>
              </p:cNvPr>
              <p:cNvCxnSpPr/>
              <p:nvPr/>
            </p:nvCxnSpPr>
            <p:spPr>
              <a:xfrm>
                <a:off x="1588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82EE1A-5633-B334-52E5-2CD996510FC7}"/>
                  </a:ext>
                </a:extLst>
              </p:cNvPr>
              <p:cNvCxnSpPr/>
              <p:nvPr/>
            </p:nvCxnSpPr>
            <p:spPr>
              <a:xfrm>
                <a:off x="1763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46EA72-1A7A-630C-44A5-57843A98339D}"/>
                  </a:ext>
                </a:extLst>
              </p:cNvPr>
              <p:cNvCxnSpPr/>
              <p:nvPr/>
            </p:nvCxnSpPr>
            <p:spPr>
              <a:xfrm>
                <a:off x="1938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3DA997-7432-AEF8-867C-74ED9D4B92E2}"/>
                  </a:ext>
                </a:extLst>
              </p:cNvPr>
              <p:cNvCxnSpPr/>
              <p:nvPr/>
            </p:nvCxnSpPr>
            <p:spPr>
              <a:xfrm>
                <a:off x="2114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860A39-18C0-6E97-7627-CE5742D8074B}"/>
                  </a:ext>
                </a:extLst>
              </p:cNvPr>
              <p:cNvCxnSpPr/>
              <p:nvPr/>
            </p:nvCxnSpPr>
            <p:spPr>
              <a:xfrm>
                <a:off x="2289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047A9F-58EC-B4BA-AE9A-394FFA30BB27}"/>
                  </a:ext>
                </a:extLst>
              </p:cNvPr>
              <p:cNvCxnSpPr/>
              <p:nvPr/>
            </p:nvCxnSpPr>
            <p:spPr>
              <a:xfrm>
                <a:off x="2464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15B8F2-E988-8B38-3BE6-73BC4DEAA189}"/>
                  </a:ext>
                </a:extLst>
              </p:cNvPr>
              <p:cNvCxnSpPr/>
              <p:nvPr/>
            </p:nvCxnSpPr>
            <p:spPr>
              <a:xfrm>
                <a:off x="2639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E55387-A039-C7D7-3C08-7C1CB04FE6D7}"/>
                  </a:ext>
                </a:extLst>
              </p:cNvPr>
              <p:cNvCxnSpPr/>
              <p:nvPr/>
            </p:nvCxnSpPr>
            <p:spPr>
              <a:xfrm>
                <a:off x="2815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823913-33C5-CC5A-ECB1-387A63CF1E58}"/>
                  </a:ext>
                </a:extLst>
              </p:cNvPr>
              <p:cNvCxnSpPr/>
              <p:nvPr/>
            </p:nvCxnSpPr>
            <p:spPr>
              <a:xfrm>
                <a:off x="2990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D98B50-1213-7395-47A4-5DC927C907D2}"/>
                  </a:ext>
                </a:extLst>
              </p:cNvPr>
              <p:cNvCxnSpPr/>
              <p:nvPr/>
            </p:nvCxnSpPr>
            <p:spPr>
              <a:xfrm>
                <a:off x="3165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5F4F33-A5D8-8B2A-EBF8-C1C084ECEFD1}"/>
                  </a:ext>
                </a:extLst>
              </p:cNvPr>
              <p:cNvCxnSpPr/>
              <p:nvPr/>
            </p:nvCxnSpPr>
            <p:spPr>
              <a:xfrm>
                <a:off x="3340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5F415B-E618-1916-584E-57F2EE7CED8A}"/>
                  </a:ext>
                </a:extLst>
              </p:cNvPr>
              <p:cNvCxnSpPr/>
              <p:nvPr/>
            </p:nvCxnSpPr>
            <p:spPr>
              <a:xfrm>
                <a:off x="3516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DA2FDA-32A9-3A32-C6B3-16E5A4D52102}"/>
                  </a:ext>
                </a:extLst>
              </p:cNvPr>
              <p:cNvCxnSpPr/>
              <p:nvPr/>
            </p:nvCxnSpPr>
            <p:spPr>
              <a:xfrm>
                <a:off x="3691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0FCF72-0BD2-33D8-139E-A9EE885D45FE}"/>
                  </a:ext>
                </a:extLst>
              </p:cNvPr>
              <p:cNvCxnSpPr/>
              <p:nvPr/>
            </p:nvCxnSpPr>
            <p:spPr>
              <a:xfrm>
                <a:off x="3866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2D68AD-1441-FF2A-2FFC-E1CA6B8797C6}"/>
                  </a:ext>
                </a:extLst>
              </p:cNvPr>
              <p:cNvCxnSpPr/>
              <p:nvPr/>
            </p:nvCxnSpPr>
            <p:spPr>
              <a:xfrm>
                <a:off x="4041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62A676-17EC-4612-9514-325745D1F3D3}"/>
                  </a:ext>
                </a:extLst>
              </p:cNvPr>
              <p:cNvCxnSpPr/>
              <p:nvPr/>
            </p:nvCxnSpPr>
            <p:spPr>
              <a:xfrm>
                <a:off x="4217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053044-64FF-FA5C-F2CC-4A38CCADE672}"/>
                  </a:ext>
                </a:extLst>
              </p:cNvPr>
              <p:cNvCxnSpPr/>
              <p:nvPr/>
            </p:nvCxnSpPr>
            <p:spPr>
              <a:xfrm>
                <a:off x="4392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917054-6D01-632C-9EA6-F224D831F47D}"/>
                  </a:ext>
                </a:extLst>
              </p:cNvPr>
              <p:cNvCxnSpPr/>
              <p:nvPr/>
            </p:nvCxnSpPr>
            <p:spPr>
              <a:xfrm>
                <a:off x="4567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7B316C-A9F0-C3EC-C3E7-F3AAA4F9A39D}"/>
                  </a:ext>
                </a:extLst>
              </p:cNvPr>
              <p:cNvCxnSpPr/>
              <p:nvPr/>
            </p:nvCxnSpPr>
            <p:spPr>
              <a:xfrm>
                <a:off x="4742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64CDB8-776B-22F5-2172-95E0F279B99F}"/>
                  </a:ext>
                </a:extLst>
              </p:cNvPr>
              <p:cNvCxnSpPr/>
              <p:nvPr/>
            </p:nvCxnSpPr>
            <p:spPr>
              <a:xfrm>
                <a:off x="4918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59FDA4-5340-A354-091C-13EAB3C73FF8}"/>
                  </a:ext>
                </a:extLst>
              </p:cNvPr>
              <p:cNvCxnSpPr/>
              <p:nvPr/>
            </p:nvCxnSpPr>
            <p:spPr>
              <a:xfrm>
                <a:off x="5093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DE4D21-DDED-9625-7A6D-988B561D5B69}"/>
                  </a:ext>
                </a:extLst>
              </p:cNvPr>
              <p:cNvCxnSpPr/>
              <p:nvPr/>
            </p:nvCxnSpPr>
            <p:spPr>
              <a:xfrm>
                <a:off x="5268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60312C-F1F4-6366-2BC9-A842E8B17FD6}"/>
                  </a:ext>
                </a:extLst>
              </p:cNvPr>
              <p:cNvCxnSpPr/>
              <p:nvPr/>
            </p:nvCxnSpPr>
            <p:spPr>
              <a:xfrm>
                <a:off x="5444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591EA5-6410-E9D2-BBE4-1F1F8494B464}"/>
                  </a:ext>
                </a:extLst>
              </p:cNvPr>
              <p:cNvCxnSpPr/>
              <p:nvPr/>
            </p:nvCxnSpPr>
            <p:spPr>
              <a:xfrm>
                <a:off x="5619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9469FB-3C1B-696E-A8AC-A15FB7E05705}"/>
                  </a:ext>
                </a:extLst>
              </p:cNvPr>
              <p:cNvCxnSpPr/>
              <p:nvPr/>
            </p:nvCxnSpPr>
            <p:spPr>
              <a:xfrm>
                <a:off x="5794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FED1E3-E1A1-7CB0-831F-CEFC6F42674A}"/>
                  </a:ext>
                </a:extLst>
              </p:cNvPr>
              <p:cNvCxnSpPr/>
              <p:nvPr/>
            </p:nvCxnSpPr>
            <p:spPr>
              <a:xfrm>
                <a:off x="5969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B2288-896F-9A42-C655-BD9B30FF7C49}"/>
                  </a:ext>
                </a:extLst>
              </p:cNvPr>
              <p:cNvCxnSpPr/>
              <p:nvPr/>
            </p:nvCxnSpPr>
            <p:spPr>
              <a:xfrm>
                <a:off x="6145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EE0D69-4D67-7DE2-A5A2-0F530A596EB1}"/>
                  </a:ext>
                </a:extLst>
              </p:cNvPr>
              <p:cNvCxnSpPr/>
              <p:nvPr/>
            </p:nvCxnSpPr>
            <p:spPr>
              <a:xfrm>
                <a:off x="6320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8CF0A2-3FA1-4FD8-3504-D075BB0F9E13}"/>
                  </a:ext>
                </a:extLst>
              </p:cNvPr>
              <p:cNvCxnSpPr/>
              <p:nvPr/>
            </p:nvCxnSpPr>
            <p:spPr>
              <a:xfrm>
                <a:off x="6495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FF2ECF-E3AD-BD6E-306A-88775327AACF}"/>
                  </a:ext>
                </a:extLst>
              </p:cNvPr>
              <p:cNvCxnSpPr/>
              <p:nvPr/>
            </p:nvCxnSpPr>
            <p:spPr>
              <a:xfrm>
                <a:off x="6670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51FCFF-75A5-B1D6-A03E-AB36228B51CC}"/>
                  </a:ext>
                </a:extLst>
              </p:cNvPr>
              <p:cNvCxnSpPr/>
              <p:nvPr/>
            </p:nvCxnSpPr>
            <p:spPr>
              <a:xfrm>
                <a:off x="6846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6C4B99-DF6D-5608-242D-16F2784B852E}"/>
                  </a:ext>
                </a:extLst>
              </p:cNvPr>
              <p:cNvCxnSpPr/>
              <p:nvPr/>
            </p:nvCxnSpPr>
            <p:spPr>
              <a:xfrm>
                <a:off x="7021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0462C5-CAB8-D4E3-929C-A98A18923509}"/>
                  </a:ext>
                </a:extLst>
              </p:cNvPr>
              <p:cNvCxnSpPr/>
              <p:nvPr/>
            </p:nvCxnSpPr>
            <p:spPr>
              <a:xfrm>
                <a:off x="7196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39557C-E758-68CA-007F-BE142F7C550D}"/>
                  </a:ext>
                </a:extLst>
              </p:cNvPr>
              <p:cNvCxnSpPr/>
              <p:nvPr/>
            </p:nvCxnSpPr>
            <p:spPr>
              <a:xfrm>
                <a:off x="7371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BAA127C-341B-0ABC-8199-581E83EF3EDC}"/>
                  </a:ext>
                </a:extLst>
              </p:cNvPr>
              <p:cNvCxnSpPr/>
              <p:nvPr/>
            </p:nvCxnSpPr>
            <p:spPr>
              <a:xfrm>
                <a:off x="7547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E5D93-FF69-0CCD-A418-3B64DB6C30AB}"/>
                  </a:ext>
                </a:extLst>
              </p:cNvPr>
              <p:cNvCxnSpPr/>
              <p:nvPr/>
            </p:nvCxnSpPr>
            <p:spPr>
              <a:xfrm>
                <a:off x="7722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284CE7-04B8-E1F1-433A-FF1818C61D8A}"/>
                  </a:ext>
                </a:extLst>
              </p:cNvPr>
              <p:cNvCxnSpPr/>
              <p:nvPr/>
            </p:nvCxnSpPr>
            <p:spPr>
              <a:xfrm>
                <a:off x="7897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38A2C9-D741-D227-F30A-9283C2791837}"/>
                  </a:ext>
                </a:extLst>
              </p:cNvPr>
              <p:cNvCxnSpPr/>
              <p:nvPr/>
            </p:nvCxnSpPr>
            <p:spPr>
              <a:xfrm>
                <a:off x="8072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720452-5916-8E37-CC3E-A6DAB201F264}"/>
                  </a:ext>
                </a:extLst>
              </p:cNvPr>
              <p:cNvCxnSpPr/>
              <p:nvPr/>
            </p:nvCxnSpPr>
            <p:spPr>
              <a:xfrm>
                <a:off x="8248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5446B4-EDB9-6058-21E5-FAE029A83FFC}"/>
                  </a:ext>
                </a:extLst>
              </p:cNvPr>
              <p:cNvCxnSpPr/>
              <p:nvPr/>
            </p:nvCxnSpPr>
            <p:spPr>
              <a:xfrm>
                <a:off x="8423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5378A6-F09A-7EBC-E2D0-FE6299800E77}"/>
                  </a:ext>
                </a:extLst>
              </p:cNvPr>
              <p:cNvCxnSpPr/>
              <p:nvPr/>
            </p:nvCxnSpPr>
            <p:spPr>
              <a:xfrm>
                <a:off x="8598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488AF3-5E45-23A3-3675-E13443182D0C}"/>
                  </a:ext>
                </a:extLst>
              </p:cNvPr>
              <p:cNvCxnSpPr/>
              <p:nvPr/>
            </p:nvCxnSpPr>
            <p:spPr>
              <a:xfrm>
                <a:off x="8773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BF5CBC-10D5-6AD2-783C-1492A2E5A594}"/>
                  </a:ext>
                </a:extLst>
              </p:cNvPr>
              <p:cNvCxnSpPr/>
              <p:nvPr/>
            </p:nvCxnSpPr>
            <p:spPr>
              <a:xfrm>
                <a:off x="89492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E8062A3-D279-D1F0-3893-3D619A69118C}"/>
                  </a:ext>
                </a:extLst>
              </p:cNvPr>
              <p:cNvCxnSpPr/>
              <p:nvPr/>
            </p:nvCxnSpPr>
            <p:spPr>
              <a:xfrm>
                <a:off x="91244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025D1E-1D6A-C625-3763-A0114942F179}"/>
                  </a:ext>
                </a:extLst>
              </p:cNvPr>
              <p:cNvCxnSpPr/>
              <p:nvPr/>
            </p:nvCxnSpPr>
            <p:spPr>
              <a:xfrm>
                <a:off x="92997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B93CB-7B5F-4CAA-B1D7-9645AFEDFD5D}"/>
                  </a:ext>
                </a:extLst>
              </p:cNvPr>
              <p:cNvCxnSpPr/>
              <p:nvPr/>
            </p:nvCxnSpPr>
            <p:spPr>
              <a:xfrm>
                <a:off x="94750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84F246-A996-DE24-4462-54CC240BE077}"/>
                  </a:ext>
                </a:extLst>
              </p:cNvPr>
              <p:cNvCxnSpPr/>
              <p:nvPr/>
            </p:nvCxnSpPr>
            <p:spPr>
              <a:xfrm>
                <a:off x="9650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CD8AFA-89CB-E5B0-FE75-6A3AB5D5D85A}"/>
                  </a:ext>
                </a:extLst>
              </p:cNvPr>
              <p:cNvCxnSpPr/>
              <p:nvPr/>
            </p:nvCxnSpPr>
            <p:spPr>
              <a:xfrm>
                <a:off x="9825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73B8C2-6B47-E1D8-738F-709745996667}"/>
                  </a:ext>
                </a:extLst>
              </p:cNvPr>
              <p:cNvCxnSpPr/>
              <p:nvPr/>
            </p:nvCxnSpPr>
            <p:spPr>
              <a:xfrm>
                <a:off x="10000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79ACA1-35AF-9C93-5798-36FEA1C976AF}"/>
                  </a:ext>
                </a:extLst>
              </p:cNvPr>
              <p:cNvCxnSpPr/>
              <p:nvPr/>
            </p:nvCxnSpPr>
            <p:spPr>
              <a:xfrm>
                <a:off x="10176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509ED1-6A9C-E372-A0EC-3E5E4E002074}"/>
                  </a:ext>
                </a:extLst>
              </p:cNvPr>
              <p:cNvCxnSpPr/>
              <p:nvPr/>
            </p:nvCxnSpPr>
            <p:spPr>
              <a:xfrm>
                <a:off x="10351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27D6E56-027C-C1D0-5B63-0243C68E7443}"/>
                  </a:ext>
                </a:extLst>
              </p:cNvPr>
              <p:cNvCxnSpPr/>
              <p:nvPr/>
            </p:nvCxnSpPr>
            <p:spPr>
              <a:xfrm>
                <a:off x="10526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F552950-7F50-173C-4BCE-DF626DF189B4}"/>
                  </a:ext>
                </a:extLst>
              </p:cNvPr>
              <p:cNvCxnSpPr/>
              <p:nvPr/>
            </p:nvCxnSpPr>
            <p:spPr>
              <a:xfrm>
                <a:off x="10701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B080DB-B9D1-04E1-7A24-7A073CAC23FF}"/>
                  </a:ext>
                </a:extLst>
              </p:cNvPr>
              <p:cNvCxnSpPr/>
              <p:nvPr/>
            </p:nvCxnSpPr>
            <p:spPr>
              <a:xfrm>
                <a:off x="10877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2A597B-ECC9-64DB-DE20-B46E8BFAEF6F}"/>
                  </a:ext>
                </a:extLst>
              </p:cNvPr>
              <p:cNvCxnSpPr/>
              <p:nvPr/>
            </p:nvCxnSpPr>
            <p:spPr>
              <a:xfrm>
                <a:off x="11052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583DDE-41A0-0029-2985-1097E98DE7B3}"/>
                  </a:ext>
                </a:extLst>
              </p:cNvPr>
              <p:cNvCxnSpPr/>
              <p:nvPr/>
            </p:nvCxnSpPr>
            <p:spPr>
              <a:xfrm>
                <a:off x="11227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0F4A70-382C-4997-3DDF-E312785C460A}"/>
                  </a:ext>
                </a:extLst>
              </p:cNvPr>
              <p:cNvCxnSpPr/>
              <p:nvPr/>
            </p:nvCxnSpPr>
            <p:spPr>
              <a:xfrm>
                <a:off x="11402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177C49-A954-00C7-546F-C56FCBC8E785}"/>
                  </a:ext>
                </a:extLst>
              </p:cNvPr>
              <p:cNvCxnSpPr/>
              <p:nvPr/>
            </p:nvCxnSpPr>
            <p:spPr>
              <a:xfrm>
                <a:off x="11578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3603F4-1F7B-C26C-C449-04F1054B3459}"/>
                  </a:ext>
                </a:extLst>
              </p:cNvPr>
              <p:cNvCxnSpPr/>
              <p:nvPr/>
            </p:nvCxnSpPr>
            <p:spPr>
              <a:xfrm>
                <a:off x="11753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92ADADF-EDF8-1E18-550A-02839EC9D5F0}"/>
                  </a:ext>
                </a:extLst>
              </p:cNvPr>
              <p:cNvCxnSpPr/>
              <p:nvPr/>
            </p:nvCxnSpPr>
            <p:spPr>
              <a:xfrm>
                <a:off x="11928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A54A5D-BB1D-F357-54DB-428EF618E577}"/>
                  </a:ext>
                </a:extLst>
              </p:cNvPr>
              <p:cNvCxnSpPr/>
              <p:nvPr/>
            </p:nvCxnSpPr>
            <p:spPr>
              <a:xfrm>
                <a:off x="12103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6A7112-3E9F-20DA-127C-9F911041DA0E}"/>
                  </a:ext>
                </a:extLst>
              </p:cNvPr>
              <p:cNvCxnSpPr/>
              <p:nvPr/>
            </p:nvCxnSpPr>
            <p:spPr>
              <a:xfrm>
                <a:off x="12279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BA5A69-D1D8-A875-7743-DB5CCD081BB5}"/>
                  </a:ext>
                </a:extLst>
              </p:cNvPr>
              <p:cNvCxnSpPr/>
              <p:nvPr/>
            </p:nvCxnSpPr>
            <p:spPr>
              <a:xfrm>
                <a:off x="12454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E62256-2775-716C-3EE6-014967896678}"/>
                  </a:ext>
                </a:extLst>
              </p:cNvPr>
              <p:cNvCxnSpPr/>
              <p:nvPr/>
            </p:nvCxnSpPr>
            <p:spPr>
              <a:xfrm>
                <a:off x="12629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CFE3AB-C213-433D-4EAB-9601EEDDB9C7}"/>
                  </a:ext>
                </a:extLst>
              </p:cNvPr>
              <p:cNvCxnSpPr/>
              <p:nvPr/>
            </p:nvCxnSpPr>
            <p:spPr>
              <a:xfrm>
                <a:off x="12804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1B2A16-AE12-FDB7-34DB-D357D155E92F}"/>
                  </a:ext>
                </a:extLst>
              </p:cNvPr>
              <p:cNvCxnSpPr/>
              <p:nvPr/>
            </p:nvCxnSpPr>
            <p:spPr>
              <a:xfrm>
                <a:off x="12980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1464421-F08C-078E-E812-0F47F258D150}"/>
                  </a:ext>
                </a:extLst>
              </p:cNvPr>
              <p:cNvCxnSpPr/>
              <p:nvPr/>
            </p:nvCxnSpPr>
            <p:spPr>
              <a:xfrm>
                <a:off x="13155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6B1E40-BDF5-0799-1A79-70432DC34525}"/>
                  </a:ext>
                </a:extLst>
              </p:cNvPr>
              <p:cNvCxnSpPr/>
              <p:nvPr/>
            </p:nvCxnSpPr>
            <p:spPr>
              <a:xfrm>
                <a:off x="13330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45A8B4-8D46-77BE-797C-4DB1CD15011F}"/>
                  </a:ext>
                </a:extLst>
              </p:cNvPr>
              <p:cNvCxnSpPr/>
              <p:nvPr/>
            </p:nvCxnSpPr>
            <p:spPr>
              <a:xfrm>
                <a:off x="13505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11DEBB-DC39-D976-1E99-5FCAE963C71F}"/>
                  </a:ext>
                </a:extLst>
              </p:cNvPr>
              <p:cNvCxnSpPr/>
              <p:nvPr/>
            </p:nvCxnSpPr>
            <p:spPr>
              <a:xfrm>
                <a:off x="13681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4B0B12B-4563-DCB7-0FB1-4A786849129D}"/>
                  </a:ext>
                </a:extLst>
              </p:cNvPr>
              <p:cNvCxnSpPr/>
              <p:nvPr/>
            </p:nvCxnSpPr>
            <p:spPr>
              <a:xfrm>
                <a:off x="13856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B1A79C8-AB35-9FFE-D528-D0CCE1E7E71F}"/>
                  </a:ext>
                </a:extLst>
              </p:cNvPr>
              <p:cNvCxnSpPr/>
              <p:nvPr/>
            </p:nvCxnSpPr>
            <p:spPr>
              <a:xfrm>
                <a:off x="14031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C21C6FE-DAE5-F337-1F3D-ECEF26836CA1}"/>
                  </a:ext>
                </a:extLst>
              </p:cNvPr>
              <p:cNvCxnSpPr/>
              <p:nvPr/>
            </p:nvCxnSpPr>
            <p:spPr>
              <a:xfrm>
                <a:off x="14207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F1DD5C-E88E-0027-F853-1E5FDE6F3D4B}"/>
                  </a:ext>
                </a:extLst>
              </p:cNvPr>
              <p:cNvCxnSpPr/>
              <p:nvPr/>
            </p:nvCxnSpPr>
            <p:spPr>
              <a:xfrm>
                <a:off x="14382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3BEFE27-73AC-1B72-B8B9-71F3CF70B205}"/>
                  </a:ext>
                </a:extLst>
              </p:cNvPr>
              <p:cNvCxnSpPr/>
              <p:nvPr/>
            </p:nvCxnSpPr>
            <p:spPr>
              <a:xfrm>
                <a:off x="14557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4463704-454C-02D1-6BAB-51FEFE99C110}"/>
                  </a:ext>
                </a:extLst>
              </p:cNvPr>
              <p:cNvCxnSpPr/>
              <p:nvPr/>
            </p:nvCxnSpPr>
            <p:spPr>
              <a:xfrm>
                <a:off x="14732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674312F-CE6F-BD58-D908-68C28383AB6F}"/>
                  </a:ext>
                </a:extLst>
              </p:cNvPr>
              <p:cNvCxnSpPr/>
              <p:nvPr/>
            </p:nvCxnSpPr>
            <p:spPr>
              <a:xfrm>
                <a:off x="14908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1B0E36F-903D-8EAD-606F-8ABF81E3E303}"/>
                  </a:ext>
                </a:extLst>
              </p:cNvPr>
              <p:cNvCxnSpPr/>
              <p:nvPr/>
            </p:nvCxnSpPr>
            <p:spPr>
              <a:xfrm>
                <a:off x="15083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CF5CAE-49DE-3AD9-066B-29AF4BC85B95}"/>
                  </a:ext>
                </a:extLst>
              </p:cNvPr>
              <p:cNvCxnSpPr/>
              <p:nvPr/>
            </p:nvCxnSpPr>
            <p:spPr>
              <a:xfrm>
                <a:off x="15258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6D50B1-CE1C-C0A1-0E1D-CEBB3D31E374}"/>
                  </a:ext>
                </a:extLst>
              </p:cNvPr>
              <p:cNvCxnSpPr/>
              <p:nvPr/>
            </p:nvCxnSpPr>
            <p:spPr>
              <a:xfrm>
                <a:off x="15433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2151AD-F216-691D-5910-3036DBFED9D4}"/>
                  </a:ext>
                </a:extLst>
              </p:cNvPr>
              <p:cNvCxnSpPr/>
              <p:nvPr/>
            </p:nvCxnSpPr>
            <p:spPr>
              <a:xfrm>
                <a:off x="15609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4BCF10-90E3-1E18-87D0-F00D5D0512C8}"/>
                  </a:ext>
                </a:extLst>
              </p:cNvPr>
              <p:cNvCxnSpPr/>
              <p:nvPr/>
            </p:nvCxnSpPr>
            <p:spPr>
              <a:xfrm>
                <a:off x="15784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155648-B4A2-58BB-7BCE-0713E845DC05}"/>
                  </a:ext>
                </a:extLst>
              </p:cNvPr>
              <p:cNvCxnSpPr/>
              <p:nvPr/>
            </p:nvCxnSpPr>
            <p:spPr>
              <a:xfrm>
                <a:off x="15959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776D9EC-FF6D-E08A-8659-0DD445750CCA}"/>
                  </a:ext>
                </a:extLst>
              </p:cNvPr>
              <p:cNvCxnSpPr/>
              <p:nvPr/>
            </p:nvCxnSpPr>
            <p:spPr>
              <a:xfrm>
                <a:off x="16134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7E26B6-08B9-A4D2-4AB2-6EED16553354}"/>
                  </a:ext>
                </a:extLst>
              </p:cNvPr>
              <p:cNvCxnSpPr/>
              <p:nvPr/>
            </p:nvCxnSpPr>
            <p:spPr>
              <a:xfrm>
                <a:off x="16310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E5A5BF-868F-B7CA-D049-021686B382A8}"/>
                  </a:ext>
                </a:extLst>
              </p:cNvPr>
              <p:cNvCxnSpPr/>
              <p:nvPr/>
            </p:nvCxnSpPr>
            <p:spPr>
              <a:xfrm>
                <a:off x="16485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4AA2EDC-7952-DB02-2AEA-E17116177FF7}"/>
                  </a:ext>
                </a:extLst>
              </p:cNvPr>
              <p:cNvCxnSpPr/>
              <p:nvPr/>
            </p:nvCxnSpPr>
            <p:spPr>
              <a:xfrm>
                <a:off x="16660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4AAECD-3B01-6A41-8541-7047DDF0BF4A}"/>
                  </a:ext>
                </a:extLst>
              </p:cNvPr>
              <p:cNvCxnSpPr/>
              <p:nvPr/>
            </p:nvCxnSpPr>
            <p:spPr>
              <a:xfrm>
                <a:off x="16835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794843-68D8-AE2B-9A77-AD5A1CA66279}"/>
                  </a:ext>
                </a:extLst>
              </p:cNvPr>
              <p:cNvCxnSpPr/>
              <p:nvPr/>
            </p:nvCxnSpPr>
            <p:spPr>
              <a:xfrm>
                <a:off x="17011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F2B8E6-3414-94BA-DE2D-C86E1EF4890C}"/>
                  </a:ext>
                </a:extLst>
              </p:cNvPr>
              <p:cNvCxnSpPr/>
              <p:nvPr/>
            </p:nvCxnSpPr>
            <p:spPr>
              <a:xfrm>
                <a:off x="17186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448CFE-02B4-DBDD-103F-F54E1D6ADCBB}"/>
                  </a:ext>
                </a:extLst>
              </p:cNvPr>
              <p:cNvCxnSpPr/>
              <p:nvPr/>
            </p:nvCxnSpPr>
            <p:spPr>
              <a:xfrm>
                <a:off x="17361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0096F6-BBF2-AA70-9494-598EAB9ED8E5}"/>
                  </a:ext>
                </a:extLst>
              </p:cNvPr>
              <p:cNvCxnSpPr/>
              <p:nvPr/>
            </p:nvCxnSpPr>
            <p:spPr>
              <a:xfrm>
                <a:off x="17536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0AAF8C35-5704-9B9C-E937-8336E79FE7ED}"/>
                </a:ext>
              </a:extLst>
            </p:cNvPr>
            <p:cNvSpPr txBox="1"/>
            <p:nvPr/>
          </p:nvSpPr>
          <p:spPr>
            <a:xfrm>
              <a:off x="5543007" y="4123412"/>
              <a:ext cx="7202004" cy="3785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800" dirty="0">
                  <a:solidFill>
                    <a:schemeClr val="bg1"/>
                  </a:solidFill>
                  <a:latin typeface="Trebuchet MS" panose="020B0603020202020204" pitchFamily="34" charset="0"/>
                </a:rPr>
                <a:t>Retention Period Divided into 8192 intervals (tREFI)</a:t>
              </a:r>
            </a:p>
          </p:txBody>
        </p:sp>
      </p:grpSp>
      <p:grpSp>
        <p:nvGrpSpPr>
          <p:cNvPr id="171" name="Group 170">
            <a:extLst>
              <a:ext uri="{FF2B5EF4-FFF2-40B4-BE49-F238E27FC236}">
                <a16:creationId xmlns:a16="http://schemas.microsoft.com/office/drawing/2014/main" id="{7729B0B7-B832-7EC4-353E-51ED757980CE}"/>
              </a:ext>
            </a:extLst>
          </p:cNvPr>
          <p:cNvGrpSpPr/>
          <p:nvPr/>
        </p:nvGrpSpPr>
        <p:grpSpPr>
          <a:xfrm>
            <a:off x="500108" y="4317107"/>
            <a:ext cx="35427484" cy="7660244"/>
            <a:chOff x="250054" y="3190941"/>
            <a:chExt cx="17713742" cy="3830122"/>
          </a:xfrm>
        </p:grpSpPr>
        <p:grpSp>
          <p:nvGrpSpPr>
            <p:cNvPr id="121" name="Group 120">
              <a:extLst>
                <a:ext uri="{FF2B5EF4-FFF2-40B4-BE49-F238E27FC236}">
                  <a16:creationId xmlns:a16="http://schemas.microsoft.com/office/drawing/2014/main" id="{718E8BB4-B028-29E8-BFCB-55F42963B114}"/>
                </a:ext>
              </a:extLst>
            </p:cNvPr>
            <p:cNvGrpSpPr/>
            <p:nvPr/>
          </p:nvGrpSpPr>
          <p:grpSpPr>
            <a:xfrm>
              <a:off x="250054" y="3190941"/>
              <a:ext cx="2389824" cy="1474343"/>
              <a:chOff x="3532032" y="5141185"/>
              <a:chExt cx="6120820" cy="3776091"/>
            </a:xfrm>
          </p:grpSpPr>
          <p:sp>
            <p:nvSpPr>
              <p:cNvPr id="115" name="Oval 114">
                <a:extLst>
                  <a:ext uri="{FF2B5EF4-FFF2-40B4-BE49-F238E27FC236}">
                    <a16:creationId xmlns:a16="http://schemas.microsoft.com/office/drawing/2014/main" id="{7FEE8F9E-98A5-D569-F103-D7CBCFD0D900}"/>
                  </a:ext>
                </a:extLst>
              </p:cNvPr>
              <p:cNvSpPr/>
              <p:nvPr/>
            </p:nvSpPr>
            <p:spPr>
              <a:xfrm>
                <a:off x="3721918" y="5435711"/>
                <a:ext cx="2743200" cy="2743200"/>
              </a:xfrm>
              <a:prstGeom prst="ellipse">
                <a:avLst/>
              </a:prstGeom>
              <a:solidFill>
                <a:schemeClr val="tx1"/>
              </a:solidFill>
              <a:ln>
                <a:noFill/>
              </a:ln>
              <a:scene3d>
                <a:camera prst="orthographicFront"/>
                <a:lightRig rig="threePt" dir="t"/>
              </a:scene3d>
              <a:sp3d prstMaterial="clear">
                <a:bevelT w="1371600" h="1371600"/>
                <a:bevelB w="1371600" h="137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120" name="Group 119">
                <a:extLst>
                  <a:ext uri="{FF2B5EF4-FFF2-40B4-BE49-F238E27FC236}">
                    <a16:creationId xmlns:a16="http://schemas.microsoft.com/office/drawing/2014/main" id="{AE9729AD-4A72-2CA3-1DF4-AF4738C94BB8}"/>
                  </a:ext>
                </a:extLst>
              </p:cNvPr>
              <p:cNvGrpSpPr/>
              <p:nvPr/>
            </p:nvGrpSpPr>
            <p:grpSpPr>
              <a:xfrm>
                <a:off x="3532032" y="5141185"/>
                <a:ext cx="6120820" cy="3776091"/>
                <a:chOff x="3532032" y="5141185"/>
                <a:chExt cx="6120820" cy="3776091"/>
              </a:xfrm>
            </p:grpSpPr>
            <p:sp>
              <p:nvSpPr>
                <p:cNvPr id="116" name="Circle: Hollow 115">
                  <a:extLst>
                    <a:ext uri="{FF2B5EF4-FFF2-40B4-BE49-F238E27FC236}">
                      <a16:creationId xmlns:a16="http://schemas.microsoft.com/office/drawing/2014/main" id="{056E1DC2-6F7C-B8B6-B2C7-B7BF4964CF47}"/>
                    </a:ext>
                  </a:extLst>
                </p:cNvPr>
                <p:cNvSpPr/>
                <p:nvPr/>
              </p:nvSpPr>
              <p:spPr>
                <a:xfrm>
                  <a:off x="3532032" y="5141185"/>
                  <a:ext cx="3332252" cy="3332252"/>
                </a:xfrm>
                <a:prstGeom prst="donut">
                  <a:avLst>
                    <a:gd name="adj" fmla="val 1473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9" name="Rectangle: Top Corners Rounded 118">
                  <a:extLst>
                    <a:ext uri="{FF2B5EF4-FFF2-40B4-BE49-F238E27FC236}">
                      <a16:creationId xmlns:a16="http://schemas.microsoft.com/office/drawing/2014/main" id="{20FD6E8A-EF43-2A67-C77E-5B502C26C460}"/>
                    </a:ext>
                  </a:extLst>
                </p:cNvPr>
                <p:cNvSpPr/>
                <p:nvPr/>
              </p:nvSpPr>
              <p:spPr>
                <a:xfrm rot="7100960">
                  <a:off x="7458474" y="6722899"/>
                  <a:ext cx="876299" cy="35124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ysClr val="windowText" lastClr="000000"/>
                    </a:solidFill>
                  </a:endParaRPr>
                </a:p>
              </p:txBody>
            </p:sp>
          </p:grpSp>
        </p:grpSp>
        <p:cxnSp>
          <p:nvCxnSpPr>
            <p:cNvPr id="123" name="Straight Connector 122">
              <a:extLst>
                <a:ext uri="{FF2B5EF4-FFF2-40B4-BE49-F238E27FC236}">
                  <a16:creationId xmlns:a16="http://schemas.microsoft.com/office/drawing/2014/main" id="{5CB63DC8-CD25-B275-76BF-2114AF467492}"/>
                </a:ext>
              </a:extLst>
            </p:cNvPr>
            <p:cNvCxnSpPr>
              <a:cxnSpLocks/>
            </p:cNvCxnSpPr>
            <p:nvPr/>
          </p:nvCxnSpPr>
          <p:spPr>
            <a:xfrm>
              <a:off x="590196" y="6835514"/>
              <a:ext cx="17373600" cy="0"/>
            </a:xfrm>
            <a:prstGeom prst="line">
              <a:avLst/>
            </a:prstGeom>
            <a:ln w="15240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1EA11FA-E2DD-3CE0-1582-93408CE5D8E9}"/>
                </a:ext>
              </a:extLst>
            </p:cNvPr>
            <p:cNvCxnSpPr/>
            <p:nvPr/>
          </p:nvCxnSpPr>
          <p:spPr>
            <a:xfrm>
              <a:off x="4907102"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2DFB2F7-457F-B8D2-055A-466A90525DE4}"/>
                </a:ext>
              </a:extLst>
            </p:cNvPr>
            <p:cNvCxnSpPr/>
            <p:nvPr/>
          </p:nvCxnSpPr>
          <p:spPr>
            <a:xfrm>
              <a:off x="9276996"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9" name="Right Brace 128">
              <a:extLst>
                <a:ext uri="{FF2B5EF4-FFF2-40B4-BE49-F238E27FC236}">
                  <a16:creationId xmlns:a16="http://schemas.microsoft.com/office/drawing/2014/main" id="{C57B5A10-4611-1789-D921-3916C132CDE9}"/>
                </a:ext>
              </a:extLst>
            </p:cNvPr>
            <p:cNvSpPr/>
            <p:nvPr/>
          </p:nvSpPr>
          <p:spPr>
            <a:xfrm rot="16200000">
              <a:off x="2433751" y="3917374"/>
              <a:ext cx="589791" cy="4356915"/>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0" name="TextBox 129">
              <a:extLst>
                <a:ext uri="{FF2B5EF4-FFF2-40B4-BE49-F238E27FC236}">
                  <a16:creationId xmlns:a16="http://schemas.microsoft.com/office/drawing/2014/main" id="{F0A78F01-F972-7A4E-9A3B-0BAD46E06241}"/>
                </a:ext>
              </a:extLst>
            </p:cNvPr>
            <p:cNvSpPr txBox="1"/>
            <p:nvPr/>
          </p:nvSpPr>
          <p:spPr>
            <a:xfrm>
              <a:off x="2213604" y="5299984"/>
              <a:ext cx="1030090"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sp>
          <p:nvSpPr>
            <p:cNvPr id="134" name="Right Brace 133">
              <a:extLst>
                <a:ext uri="{FF2B5EF4-FFF2-40B4-BE49-F238E27FC236}">
                  <a16:creationId xmlns:a16="http://schemas.microsoft.com/office/drawing/2014/main" id="{160E0830-9658-D3AE-FFFE-5DD4C70836A3}"/>
                </a:ext>
              </a:extLst>
            </p:cNvPr>
            <p:cNvSpPr/>
            <p:nvPr/>
          </p:nvSpPr>
          <p:spPr>
            <a:xfrm rot="16200000">
              <a:off x="6826405" y="3917374"/>
              <a:ext cx="589791" cy="4356915"/>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5" name="TextBox 134">
              <a:extLst>
                <a:ext uri="{FF2B5EF4-FFF2-40B4-BE49-F238E27FC236}">
                  <a16:creationId xmlns:a16="http://schemas.microsoft.com/office/drawing/2014/main" id="{D2EEFEFC-395B-6091-0EFF-CEE068690A20}"/>
                </a:ext>
              </a:extLst>
            </p:cNvPr>
            <p:cNvSpPr txBox="1"/>
            <p:nvPr/>
          </p:nvSpPr>
          <p:spPr>
            <a:xfrm>
              <a:off x="6606258" y="5299984"/>
              <a:ext cx="1030090"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cxnSp>
          <p:nvCxnSpPr>
            <p:cNvPr id="138" name="Straight Connector 137">
              <a:extLst>
                <a:ext uri="{FF2B5EF4-FFF2-40B4-BE49-F238E27FC236}">
                  <a16:creationId xmlns:a16="http://schemas.microsoft.com/office/drawing/2014/main" id="{4B6EF873-2A99-4DB5-B39E-3BF979DCDE88}"/>
                </a:ext>
              </a:extLst>
            </p:cNvPr>
            <p:cNvCxnSpPr/>
            <p:nvPr/>
          </p:nvCxnSpPr>
          <p:spPr>
            <a:xfrm>
              <a:off x="13694679"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9" name="Right Brace 138">
              <a:extLst>
                <a:ext uri="{FF2B5EF4-FFF2-40B4-BE49-F238E27FC236}">
                  <a16:creationId xmlns:a16="http://schemas.microsoft.com/office/drawing/2014/main" id="{C0641A84-217B-EDDA-3EF7-EECFD4F9B28F}"/>
                </a:ext>
              </a:extLst>
            </p:cNvPr>
            <p:cNvSpPr/>
            <p:nvPr/>
          </p:nvSpPr>
          <p:spPr>
            <a:xfrm rot="16200000">
              <a:off x="11221328" y="3917374"/>
              <a:ext cx="589791" cy="4356915"/>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0" name="TextBox 139">
              <a:extLst>
                <a:ext uri="{FF2B5EF4-FFF2-40B4-BE49-F238E27FC236}">
                  <a16:creationId xmlns:a16="http://schemas.microsoft.com/office/drawing/2014/main" id="{AEDD514D-C817-3D27-E158-E669C1CF26AB}"/>
                </a:ext>
              </a:extLst>
            </p:cNvPr>
            <p:cNvSpPr txBox="1"/>
            <p:nvPr/>
          </p:nvSpPr>
          <p:spPr>
            <a:xfrm>
              <a:off x="11001181" y="5299984"/>
              <a:ext cx="1030090"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grpSp>
      <p:grpSp>
        <p:nvGrpSpPr>
          <p:cNvPr id="172" name="Group 171">
            <a:extLst>
              <a:ext uri="{FF2B5EF4-FFF2-40B4-BE49-F238E27FC236}">
                <a16:creationId xmlns:a16="http://schemas.microsoft.com/office/drawing/2014/main" id="{72A8F2A9-6048-85D2-BD18-5A592D7DEF33}"/>
              </a:ext>
            </a:extLst>
          </p:cNvPr>
          <p:cNvGrpSpPr/>
          <p:nvPr/>
        </p:nvGrpSpPr>
        <p:grpSpPr>
          <a:xfrm>
            <a:off x="8546475" y="12202029"/>
            <a:ext cx="19603554" cy="1561442"/>
            <a:chOff x="4273237" y="7133402"/>
            <a:chExt cx="9801777" cy="780721"/>
          </a:xfrm>
        </p:grpSpPr>
        <p:sp>
          <p:nvSpPr>
            <p:cNvPr id="131" name="Right Brace 130">
              <a:extLst>
                <a:ext uri="{FF2B5EF4-FFF2-40B4-BE49-F238E27FC236}">
                  <a16:creationId xmlns:a16="http://schemas.microsoft.com/office/drawing/2014/main" id="{E8E5DA08-8E4E-44FB-4E16-781EC0839108}"/>
                </a:ext>
              </a:extLst>
            </p:cNvPr>
            <p:cNvSpPr/>
            <p:nvPr/>
          </p:nvSpPr>
          <p:spPr>
            <a:xfrm rot="5400000" flipV="1">
              <a:off x="4558680"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2" name="TextBox 131">
              <a:extLst>
                <a:ext uri="{FF2B5EF4-FFF2-40B4-BE49-F238E27FC236}">
                  <a16:creationId xmlns:a16="http://schemas.microsoft.com/office/drawing/2014/main" id="{89142E4C-B206-5985-0876-C006203D6DDA}"/>
                </a:ext>
              </a:extLst>
            </p:cNvPr>
            <p:cNvSpPr txBox="1"/>
            <p:nvPr/>
          </p:nvSpPr>
          <p:spPr>
            <a:xfrm>
              <a:off x="4273237"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36" name="Right Brace 135">
              <a:extLst>
                <a:ext uri="{FF2B5EF4-FFF2-40B4-BE49-F238E27FC236}">
                  <a16:creationId xmlns:a16="http://schemas.microsoft.com/office/drawing/2014/main" id="{1B2B9448-770A-E936-DD48-23310E15ED32}"/>
                </a:ext>
              </a:extLst>
            </p:cNvPr>
            <p:cNvSpPr/>
            <p:nvPr/>
          </p:nvSpPr>
          <p:spPr>
            <a:xfrm rot="5400000" flipV="1">
              <a:off x="8951334"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7" name="TextBox 136">
              <a:extLst>
                <a:ext uri="{FF2B5EF4-FFF2-40B4-BE49-F238E27FC236}">
                  <a16:creationId xmlns:a16="http://schemas.microsoft.com/office/drawing/2014/main" id="{F20735B8-0A98-76F4-7EFD-9BC4013E2A64}"/>
                </a:ext>
              </a:extLst>
            </p:cNvPr>
            <p:cNvSpPr txBox="1"/>
            <p:nvPr/>
          </p:nvSpPr>
          <p:spPr>
            <a:xfrm>
              <a:off x="8740570"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41" name="Right Brace 140">
              <a:extLst>
                <a:ext uri="{FF2B5EF4-FFF2-40B4-BE49-F238E27FC236}">
                  <a16:creationId xmlns:a16="http://schemas.microsoft.com/office/drawing/2014/main" id="{B04BB643-3371-2E17-FB62-3C9C41DF274A}"/>
                </a:ext>
              </a:extLst>
            </p:cNvPr>
            <p:cNvSpPr/>
            <p:nvPr/>
          </p:nvSpPr>
          <p:spPr>
            <a:xfrm rot="5400000" flipV="1">
              <a:off x="13346257"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2" name="TextBox 141">
              <a:extLst>
                <a:ext uri="{FF2B5EF4-FFF2-40B4-BE49-F238E27FC236}">
                  <a16:creationId xmlns:a16="http://schemas.microsoft.com/office/drawing/2014/main" id="{9CC891C6-A978-05F9-8699-B95CA5343EF8}"/>
                </a:ext>
              </a:extLst>
            </p:cNvPr>
            <p:cNvSpPr txBox="1"/>
            <p:nvPr/>
          </p:nvSpPr>
          <p:spPr>
            <a:xfrm>
              <a:off x="13135493"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grpSp>
      <p:grpSp>
        <p:nvGrpSpPr>
          <p:cNvPr id="4" name="Group 3">
            <a:extLst>
              <a:ext uri="{FF2B5EF4-FFF2-40B4-BE49-F238E27FC236}">
                <a16:creationId xmlns:a16="http://schemas.microsoft.com/office/drawing/2014/main" id="{E38B5E15-9A09-9787-B490-D59359734C58}"/>
              </a:ext>
            </a:extLst>
          </p:cNvPr>
          <p:cNvGrpSpPr/>
          <p:nvPr/>
        </p:nvGrpSpPr>
        <p:grpSpPr>
          <a:xfrm>
            <a:off x="1152357" y="10481166"/>
            <a:ext cx="7608780" cy="862634"/>
            <a:chOff x="576178" y="6346122"/>
            <a:chExt cx="3804390" cy="431317"/>
          </a:xfrm>
        </p:grpSpPr>
        <p:cxnSp>
          <p:nvCxnSpPr>
            <p:cNvPr id="5" name="Straight Arrow Connector 4">
              <a:extLst>
                <a:ext uri="{FF2B5EF4-FFF2-40B4-BE49-F238E27FC236}">
                  <a16:creationId xmlns:a16="http://schemas.microsoft.com/office/drawing/2014/main" id="{572221BA-CF36-FFCE-CCF8-623C7E7C29B4}"/>
                </a:ext>
              </a:extLst>
            </p:cNvPr>
            <p:cNvCxnSpPr>
              <a:cxnSpLocks/>
            </p:cNvCxnSpPr>
            <p:nvPr/>
          </p:nvCxnSpPr>
          <p:spPr>
            <a:xfrm>
              <a:off x="576178" y="6588402"/>
              <a:ext cx="3804390" cy="0"/>
            </a:xfrm>
            <a:prstGeom prst="straightConnector1">
              <a:avLst/>
            </a:prstGeom>
            <a:ln w="139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6A3CE07-9025-BCA9-19CE-0DFC1726CC8D}"/>
                </a:ext>
              </a:extLst>
            </p:cNvPr>
            <p:cNvSpPr/>
            <p:nvPr/>
          </p:nvSpPr>
          <p:spPr>
            <a:xfrm>
              <a:off x="1385458" y="6346122"/>
              <a:ext cx="2507567" cy="431317"/>
            </a:xfrm>
            <a:prstGeom prst="rect">
              <a:avLst/>
            </a:prstGeom>
            <a:solidFill>
              <a:schemeClr val="tx1"/>
            </a:solid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rPr>
                <a:t>~79 ACTs</a:t>
              </a:r>
            </a:p>
          </p:txBody>
        </p:sp>
      </p:grpSp>
    </p:spTree>
    <p:extLst>
      <p:ext uri="{BB962C8B-B14F-4D97-AF65-F5344CB8AC3E}">
        <p14:creationId xmlns:p14="http://schemas.microsoft.com/office/powerpoint/2010/main" val="3220678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00B8-E683-369A-8477-ED2A70024126}"/>
              </a:ext>
            </a:extLst>
          </p:cNvPr>
          <p:cNvSpPr>
            <a:spLocks noGrp="1"/>
          </p:cNvSpPr>
          <p:nvPr>
            <p:ph type="title"/>
          </p:nvPr>
        </p:nvSpPr>
        <p:spPr/>
        <p:txBody>
          <a:bodyPr/>
          <a:lstStyle/>
          <a:p>
            <a:r>
              <a:rPr lang="en-US" dirty="0"/>
              <a:t>Time to Fail When Using </a:t>
            </a:r>
            <a:r>
              <a:rPr lang="en-US" dirty="0" err="1"/>
              <a:t>PrIDE</a:t>
            </a:r>
            <a:r>
              <a:rPr lang="en-US" dirty="0"/>
              <a:t> for a System with 1000 banks</a:t>
            </a:r>
          </a:p>
        </p:txBody>
      </p:sp>
      <p:sp>
        <p:nvSpPr>
          <p:cNvPr id="3" name="Text Placeholder 2">
            <a:extLst>
              <a:ext uri="{FF2B5EF4-FFF2-40B4-BE49-F238E27FC236}">
                <a16:creationId xmlns:a16="http://schemas.microsoft.com/office/drawing/2014/main" id="{9F0642F6-C49D-2A01-305B-F50A51798C0E}"/>
              </a:ext>
            </a:extLst>
          </p:cNvPr>
          <p:cNvSpPr>
            <a:spLocks noGrp="1"/>
          </p:cNvSpPr>
          <p:nvPr>
            <p:ph type="body" sz="quarter" idx="10"/>
          </p:nvPr>
        </p:nvSpPr>
        <p:spPr/>
        <p:txBody>
          <a:bodyPr/>
          <a:lstStyle/>
          <a:p>
            <a:r>
              <a:rPr lang="en-US" dirty="0"/>
              <a:t>Note That This </a:t>
            </a:r>
            <a:r>
              <a:rPr lang="en-US"/>
              <a:t>Is Lower Bound </a:t>
            </a:r>
            <a:r>
              <a:rPr lang="en-US" dirty="0"/>
              <a:t>for a System That is Spending the ENTIRE TIME Hammering</a:t>
            </a:r>
          </a:p>
        </p:txBody>
      </p:sp>
      <p:pic>
        <p:nvPicPr>
          <p:cNvPr id="6" name="Content Placeholder 5">
            <a:extLst>
              <a:ext uri="{FF2B5EF4-FFF2-40B4-BE49-F238E27FC236}">
                <a16:creationId xmlns:a16="http://schemas.microsoft.com/office/drawing/2014/main" id="{8B90FB28-72C8-473E-1BC6-8E4DEB65E5E1}"/>
              </a:ext>
            </a:extLst>
          </p:cNvPr>
          <p:cNvPicPr>
            <a:picLocks noGrp="1" noChangeAspect="1"/>
          </p:cNvPicPr>
          <p:nvPr>
            <p:ph idx="1"/>
          </p:nvPr>
        </p:nvPicPr>
        <p:blipFill>
          <a:blip r:embed="rId3"/>
          <a:stretch>
            <a:fillRect/>
          </a:stretch>
        </p:blipFill>
        <p:spPr>
          <a:xfrm>
            <a:off x="7339320" y="5623720"/>
            <a:ext cx="23337326" cy="10320358"/>
          </a:xfrm>
        </p:spPr>
      </p:pic>
    </p:spTree>
    <p:extLst>
      <p:ext uri="{BB962C8B-B14F-4D97-AF65-F5344CB8AC3E}">
        <p14:creationId xmlns:p14="http://schemas.microsoft.com/office/powerpoint/2010/main" val="634681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hought Bubble: Cloud 166">
            <a:extLst>
              <a:ext uri="{FF2B5EF4-FFF2-40B4-BE49-F238E27FC236}">
                <a16:creationId xmlns:a16="http://schemas.microsoft.com/office/drawing/2014/main" id="{85CD3C28-3BDB-9D1D-5EE1-976DAD92E396}"/>
              </a:ext>
            </a:extLst>
          </p:cNvPr>
          <p:cNvSpPr/>
          <p:nvPr/>
        </p:nvSpPr>
        <p:spPr>
          <a:xfrm>
            <a:off x="5920269" y="13854819"/>
            <a:ext cx="15305948" cy="4648178"/>
          </a:xfrm>
          <a:prstGeom prst="cloudCallout">
            <a:avLst>
              <a:gd name="adj1" fmla="val -21433"/>
              <a:gd name="adj2" fmla="val -7815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dirty="0">
                <a:solidFill>
                  <a:schemeClr val="bg1"/>
                </a:solidFill>
              </a:rPr>
              <a:t>Refresh DRAM rows (~4-8 rows)</a:t>
            </a:r>
          </a:p>
        </p:txBody>
      </p:sp>
      <p:sp>
        <p:nvSpPr>
          <p:cNvPr id="2" name="Title 1">
            <a:extLst>
              <a:ext uri="{FF2B5EF4-FFF2-40B4-BE49-F238E27FC236}">
                <a16:creationId xmlns:a16="http://schemas.microsoft.com/office/drawing/2014/main" id="{BEE709B1-38D2-B36A-9A43-D381CB95E54F}"/>
              </a:ext>
            </a:extLst>
          </p:cNvPr>
          <p:cNvSpPr>
            <a:spLocks noGrp="1"/>
          </p:cNvSpPr>
          <p:nvPr>
            <p:ph type="title"/>
          </p:nvPr>
        </p:nvSpPr>
        <p:spPr/>
        <p:txBody>
          <a:bodyPr>
            <a:normAutofit/>
          </a:bodyPr>
          <a:lstStyle/>
          <a:p>
            <a:r>
              <a:rPr lang="en-US" sz="8800" dirty="0"/>
              <a:t>DRAM Refresh and Row Hammer Mitigation</a:t>
            </a:r>
          </a:p>
        </p:txBody>
      </p:sp>
      <p:grpSp>
        <p:nvGrpSpPr>
          <p:cNvPr id="169" name="Group 168">
            <a:extLst>
              <a:ext uri="{FF2B5EF4-FFF2-40B4-BE49-F238E27FC236}">
                <a16:creationId xmlns:a16="http://schemas.microsoft.com/office/drawing/2014/main" id="{3A05D15A-68DC-2BDF-D4B7-610FE1D10244}"/>
              </a:ext>
            </a:extLst>
          </p:cNvPr>
          <p:cNvGrpSpPr/>
          <p:nvPr/>
        </p:nvGrpSpPr>
        <p:grpSpPr>
          <a:xfrm>
            <a:off x="1100378" y="4059751"/>
            <a:ext cx="34747200" cy="1527762"/>
            <a:chOff x="550189" y="3062263"/>
            <a:chExt cx="17373600" cy="763881"/>
          </a:xfrm>
        </p:grpSpPr>
        <p:cxnSp>
          <p:nvCxnSpPr>
            <p:cNvPr id="6" name="Straight Connector 5">
              <a:extLst>
                <a:ext uri="{FF2B5EF4-FFF2-40B4-BE49-F238E27FC236}">
                  <a16:creationId xmlns:a16="http://schemas.microsoft.com/office/drawing/2014/main" id="{13A8E79B-CEC7-8D9F-C4B0-AB92B74D00D6}"/>
                </a:ext>
              </a:extLst>
            </p:cNvPr>
            <p:cNvCxnSpPr>
              <a:cxnSpLocks/>
            </p:cNvCxnSpPr>
            <p:nvPr/>
          </p:nvCxnSpPr>
          <p:spPr>
            <a:xfrm>
              <a:off x="550189" y="3826144"/>
              <a:ext cx="17373600" cy="0"/>
            </a:xfrm>
            <a:prstGeom prst="line">
              <a:avLst/>
            </a:prstGeom>
            <a:ln w="1524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13E4CA-E951-798C-1546-294F8228916C}"/>
                </a:ext>
              </a:extLst>
            </p:cNvPr>
            <p:cNvSpPr txBox="1"/>
            <p:nvPr/>
          </p:nvSpPr>
          <p:spPr>
            <a:xfrm>
              <a:off x="5586126" y="3062263"/>
              <a:ext cx="7115763" cy="5032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600" dirty="0">
                  <a:solidFill>
                    <a:schemeClr val="bg1"/>
                  </a:solidFill>
                  <a:latin typeface="Trebuchet MS" panose="020B0603020202020204" pitchFamily="34" charset="0"/>
                </a:rPr>
                <a:t>DRAM Refresh Period (tREFW = 32ms)</a:t>
              </a:r>
            </a:p>
          </p:txBody>
        </p:sp>
      </p:grpSp>
      <p:grpSp>
        <p:nvGrpSpPr>
          <p:cNvPr id="170" name="Group 169">
            <a:extLst>
              <a:ext uri="{FF2B5EF4-FFF2-40B4-BE49-F238E27FC236}">
                <a16:creationId xmlns:a16="http://schemas.microsoft.com/office/drawing/2014/main" id="{B1A24F78-2250-98DB-D89B-CB0E0F0E9380}"/>
              </a:ext>
            </a:extLst>
          </p:cNvPr>
          <p:cNvGrpSpPr/>
          <p:nvPr/>
        </p:nvGrpSpPr>
        <p:grpSpPr>
          <a:xfrm>
            <a:off x="1774556" y="5231052"/>
            <a:ext cx="33299400" cy="1708128"/>
            <a:chOff x="887278" y="3647913"/>
            <a:chExt cx="16649700" cy="854064"/>
          </a:xfrm>
        </p:grpSpPr>
        <p:grpSp>
          <p:nvGrpSpPr>
            <p:cNvPr id="107" name="Group 106">
              <a:extLst>
                <a:ext uri="{FF2B5EF4-FFF2-40B4-BE49-F238E27FC236}">
                  <a16:creationId xmlns:a16="http://schemas.microsoft.com/office/drawing/2014/main" id="{EEF34493-2C3F-A169-5C6F-433C55ED895C}"/>
                </a:ext>
              </a:extLst>
            </p:cNvPr>
            <p:cNvGrpSpPr/>
            <p:nvPr/>
          </p:nvGrpSpPr>
          <p:grpSpPr>
            <a:xfrm>
              <a:off x="887278" y="3647913"/>
              <a:ext cx="16649700" cy="356461"/>
              <a:chOff x="887278" y="3647913"/>
              <a:chExt cx="16649700" cy="356461"/>
            </a:xfrm>
          </p:grpSpPr>
          <p:cxnSp>
            <p:nvCxnSpPr>
              <p:cNvPr id="11" name="Straight Connector 10">
                <a:extLst>
                  <a:ext uri="{FF2B5EF4-FFF2-40B4-BE49-F238E27FC236}">
                    <a16:creationId xmlns:a16="http://schemas.microsoft.com/office/drawing/2014/main" id="{36780EE2-42FB-DA36-C72D-AF6672228601}"/>
                  </a:ext>
                </a:extLst>
              </p:cNvPr>
              <p:cNvCxnSpPr/>
              <p:nvPr/>
            </p:nvCxnSpPr>
            <p:spPr>
              <a:xfrm>
                <a:off x="887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36471D-6DCC-F239-63A6-8D0259AAEF66}"/>
                  </a:ext>
                </a:extLst>
              </p:cNvPr>
              <p:cNvCxnSpPr/>
              <p:nvPr/>
            </p:nvCxnSpPr>
            <p:spPr>
              <a:xfrm>
                <a:off x="1062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AEA467-DD2B-6964-AD7C-3A1DBA6BBFE4}"/>
                  </a:ext>
                </a:extLst>
              </p:cNvPr>
              <p:cNvCxnSpPr/>
              <p:nvPr/>
            </p:nvCxnSpPr>
            <p:spPr>
              <a:xfrm>
                <a:off x="1237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A4FC7D-1344-390C-CF29-648AAFFF8A6D}"/>
                  </a:ext>
                </a:extLst>
              </p:cNvPr>
              <p:cNvCxnSpPr/>
              <p:nvPr/>
            </p:nvCxnSpPr>
            <p:spPr>
              <a:xfrm>
                <a:off x="1413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47392D-A200-BFA4-6E40-1EA3CC9EE5D6}"/>
                  </a:ext>
                </a:extLst>
              </p:cNvPr>
              <p:cNvCxnSpPr/>
              <p:nvPr/>
            </p:nvCxnSpPr>
            <p:spPr>
              <a:xfrm>
                <a:off x="1588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82EE1A-5633-B334-52E5-2CD996510FC7}"/>
                  </a:ext>
                </a:extLst>
              </p:cNvPr>
              <p:cNvCxnSpPr/>
              <p:nvPr/>
            </p:nvCxnSpPr>
            <p:spPr>
              <a:xfrm>
                <a:off x="1763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46EA72-1A7A-630C-44A5-57843A98339D}"/>
                  </a:ext>
                </a:extLst>
              </p:cNvPr>
              <p:cNvCxnSpPr/>
              <p:nvPr/>
            </p:nvCxnSpPr>
            <p:spPr>
              <a:xfrm>
                <a:off x="1938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3DA997-7432-AEF8-867C-74ED9D4B92E2}"/>
                  </a:ext>
                </a:extLst>
              </p:cNvPr>
              <p:cNvCxnSpPr/>
              <p:nvPr/>
            </p:nvCxnSpPr>
            <p:spPr>
              <a:xfrm>
                <a:off x="2114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860A39-18C0-6E97-7627-CE5742D8074B}"/>
                  </a:ext>
                </a:extLst>
              </p:cNvPr>
              <p:cNvCxnSpPr/>
              <p:nvPr/>
            </p:nvCxnSpPr>
            <p:spPr>
              <a:xfrm>
                <a:off x="2289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047A9F-58EC-B4BA-AE9A-394FFA30BB27}"/>
                  </a:ext>
                </a:extLst>
              </p:cNvPr>
              <p:cNvCxnSpPr/>
              <p:nvPr/>
            </p:nvCxnSpPr>
            <p:spPr>
              <a:xfrm>
                <a:off x="2464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15B8F2-E988-8B38-3BE6-73BC4DEAA189}"/>
                  </a:ext>
                </a:extLst>
              </p:cNvPr>
              <p:cNvCxnSpPr/>
              <p:nvPr/>
            </p:nvCxnSpPr>
            <p:spPr>
              <a:xfrm>
                <a:off x="2639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E55387-A039-C7D7-3C08-7C1CB04FE6D7}"/>
                  </a:ext>
                </a:extLst>
              </p:cNvPr>
              <p:cNvCxnSpPr/>
              <p:nvPr/>
            </p:nvCxnSpPr>
            <p:spPr>
              <a:xfrm>
                <a:off x="2815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823913-33C5-CC5A-ECB1-387A63CF1E58}"/>
                  </a:ext>
                </a:extLst>
              </p:cNvPr>
              <p:cNvCxnSpPr/>
              <p:nvPr/>
            </p:nvCxnSpPr>
            <p:spPr>
              <a:xfrm>
                <a:off x="2990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D98B50-1213-7395-47A4-5DC927C907D2}"/>
                  </a:ext>
                </a:extLst>
              </p:cNvPr>
              <p:cNvCxnSpPr/>
              <p:nvPr/>
            </p:nvCxnSpPr>
            <p:spPr>
              <a:xfrm>
                <a:off x="3165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5F4F33-A5D8-8B2A-EBF8-C1C084ECEFD1}"/>
                  </a:ext>
                </a:extLst>
              </p:cNvPr>
              <p:cNvCxnSpPr/>
              <p:nvPr/>
            </p:nvCxnSpPr>
            <p:spPr>
              <a:xfrm>
                <a:off x="3340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5F415B-E618-1916-584E-57F2EE7CED8A}"/>
                  </a:ext>
                </a:extLst>
              </p:cNvPr>
              <p:cNvCxnSpPr/>
              <p:nvPr/>
            </p:nvCxnSpPr>
            <p:spPr>
              <a:xfrm>
                <a:off x="3516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DA2FDA-32A9-3A32-C6B3-16E5A4D52102}"/>
                  </a:ext>
                </a:extLst>
              </p:cNvPr>
              <p:cNvCxnSpPr/>
              <p:nvPr/>
            </p:nvCxnSpPr>
            <p:spPr>
              <a:xfrm>
                <a:off x="3691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0FCF72-0BD2-33D8-139E-A9EE885D45FE}"/>
                  </a:ext>
                </a:extLst>
              </p:cNvPr>
              <p:cNvCxnSpPr/>
              <p:nvPr/>
            </p:nvCxnSpPr>
            <p:spPr>
              <a:xfrm>
                <a:off x="3866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2D68AD-1441-FF2A-2FFC-E1CA6B8797C6}"/>
                  </a:ext>
                </a:extLst>
              </p:cNvPr>
              <p:cNvCxnSpPr/>
              <p:nvPr/>
            </p:nvCxnSpPr>
            <p:spPr>
              <a:xfrm>
                <a:off x="4041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262A676-17EC-4612-9514-325745D1F3D3}"/>
                  </a:ext>
                </a:extLst>
              </p:cNvPr>
              <p:cNvCxnSpPr/>
              <p:nvPr/>
            </p:nvCxnSpPr>
            <p:spPr>
              <a:xfrm>
                <a:off x="4217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053044-64FF-FA5C-F2CC-4A38CCADE672}"/>
                  </a:ext>
                </a:extLst>
              </p:cNvPr>
              <p:cNvCxnSpPr/>
              <p:nvPr/>
            </p:nvCxnSpPr>
            <p:spPr>
              <a:xfrm>
                <a:off x="4392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917054-6D01-632C-9EA6-F224D831F47D}"/>
                  </a:ext>
                </a:extLst>
              </p:cNvPr>
              <p:cNvCxnSpPr/>
              <p:nvPr/>
            </p:nvCxnSpPr>
            <p:spPr>
              <a:xfrm>
                <a:off x="4567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7B316C-A9F0-C3EC-C3E7-F3AAA4F9A39D}"/>
                  </a:ext>
                </a:extLst>
              </p:cNvPr>
              <p:cNvCxnSpPr/>
              <p:nvPr/>
            </p:nvCxnSpPr>
            <p:spPr>
              <a:xfrm>
                <a:off x="4742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64CDB8-776B-22F5-2172-95E0F279B99F}"/>
                  </a:ext>
                </a:extLst>
              </p:cNvPr>
              <p:cNvCxnSpPr/>
              <p:nvPr/>
            </p:nvCxnSpPr>
            <p:spPr>
              <a:xfrm>
                <a:off x="4918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59FDA4-5340-A354-091C-13EAB3C73FF8}"/>
                  </a:ext>
                </a:extLst>
              </p:cNvPr>
              <p:cNvCxnSpPr/>
              <p:nvPr/>
            </p:nvCxnSpPr>
            <p:spPr>
              <a:xfrm>
                <a:off x="5093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DE4D21-DDED-9625-7A6D-988B561D5B69}"/>
                  </a:ext>
                </a:extLst>
              </p:cNvPr>
              <p:cNvCxnSpPr/>
              <p:nvPr/>
            </p:nvCxnSpPr>
            <p:spPr>
              <a:xfrm>
                <a:off x="5268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60312C-F1F4-6366-2BC9-A842E8B17FD6}"/>
                  </a:ext>
                </a:extLst>
              </p:cNvPr>
              <p:cNvCxnSpPr/>
              <p:nvPr/>
            </p:nvCxnSpPr>
            <p:spPr>
              <a:xfrm>
                <a:off x="5444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591EA5-6410-E9D2-BBE4-1F1F8494B464}"/>
                  </a:ext>
                </a:extLst>
              </p:cNvPr>
              <p:cNvCxnSpPr/>
              <p:nvPr/>
            </p:nvCxnSpPr>
            <p:spPr>
              <a:xfrm>
                <a:off x="5619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9469FB-3C1B-696E-A8AC-A15FB7E05705}"/>
                  </a:ext>
                </a:extLst>
              </p:cNvPr>
              <p:cNvCxnSpPr/>
              <p:nvPr/>
            </p:nvCxnSpPr>
            <p:spPr>
              <a:xfrm>
                <a:off x="5794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FED1E3-E1A1-7CB0-831F-CEFC6F42674A}"/>
                  </a:ext>
                </a:extLst>
              </p:cNvPr>
              <p:cNvCxnSpPr/>
              <p:nvPr/>
            </p:nvCxnSpPr>
            <p:spPr>
              <a:xfrm>
                <a:off x="5969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9B2288-896F-9A42-C655-BD9B30FF7C49}"/>
                  </a:ext>
                </a:extLst>
              </p:cNvPr>
              <p:cNvCxnSpPr/>
              <p:nvPr/>
            </p:nvCxnSpPr>
            <p:spPr>
              <a:xfrm>
                <a:off x="6145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EE0D69-4D67-7DE2-A5A2-0F530A596EB1}"/>
                  </a:ext>
                </a:extLst>
              </p:cNvPr>
              <p:cNvCxnSpPr/>
              <p:nvPr/>
            </p:nvCxnSpPr>
            <p:spPr>
              <a:xfrm>
                <a:off x="6320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8CF0A2-3FA1-4FD8-3504-D075BB0F9E13}"/>
                  </a:ext>
                </a:extLst>
              </p:cNvPr>
              <p:cNvCxnSpPr/>
              <p:nvPr/>
            </p:nvCxnSpPr>
            <p:spPr>
              <a:xfrm>
                <a:off x="6495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FF2ECF-E3AD-BD6E-306A-88775327AACF}"/>
                  </a:ext>
                </a:extLst>
              </p:cNvPr>
              <p:cNvCxnSpPr/>
              <p:nvPr/>
            </p:nvCxnSpPr>
            <p:spPr>
              <a:xfrm>
                <a:off x="6670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51FCFF-75A5-B1D6-A03E-AB36228B51CC}"/>
                  </a:ext>
                </a:extLst>
              </p:cNvPr>
              <p:cNvCxnSpPr/>
              <p:nvPr/>
            </p:nvCxnSpPr>
            <p:spPr>
              <a:xfrm>
                <a:off x="6846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6C4B99-DF6D-5608-242D-16F2784B852E}"/>
                  </a:ext>
                </a:extLst>
              </p:cNvPr>
              <p:cNvCxnSpPr/>
              <p:nvPr/>
            </p:nvCxnSpPr>
            <p:spPr>
              <a:xfrm>
                <a:off x="7021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0462C5-CAB8-D4E3-929C-A98A18923509}"/>
                  </a:ext>
                </a:extLst>
              </p:cNvPr>
              <p:cNvCxnSpPr/>
              <p:nvPr/>
            </p:nvCxnSpPr>
            <p:spPr>
              <a:xfrm>
                <a:off x="7196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39557C-E758-68CA-007F-BE142F7C550D}"/>
                  </a:ext>
                </a:extLst>
              </p:cNvPr>
              <p:cNvCxnSpPr/>
              <p:nvPr/>
            </p:nvCxnSpPr>
            <p:spPr>
              <a:xfrm>
                <a:off x="7371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BAA127C-341B-0ABC-8199-581E83EF3EDC}"/>
                  </a:ext>
                </a:extLst>
              </p:cNvPr>
              <p:cNvCxnSpPr/>
              <p:nvPr/>
            </p:nvCxnSpPr>
            <p:spPr>
              <a:xfrm>
                <a:off x="7547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E5D93-FF69-0CCD-A418-3B64DB6C30AB}"/>
                  </a:ext>
                </a:extLst>
              </p:cNvPr>
              <p:cNvCxnSpPr/>
              <p:nvPr/>
            </p:nvCxnSpPr>
            <p:spPr>
              <a:xfrm>
                <a:off x="7722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284CE7-04B8-E1F1-433A-FF1818C61D8A}"/>
                  </a:ext>
                </a:extLst>
              </p:cNvPr>
              <p:cNvCxnSpPr/>
              <p:nvPr/>
            </p:nvCxnSpPr>
            <p:spPr>
              <a:xfrm>
                <a:off x="7897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838A2C9-D741-D227-F30A-9283C2791837}"/>
                  </a:ext>
                </a:extLst>
              </p:cNvPr>
              <p:cNvCxnSpPr/>
              <p:nvPr/>
            </p:nvCxnSpPr>
            <p:spPr>
              <a:xfrm>
                <a:off x="8072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720452-5916-8E37-CC3E-A6DAB201F264}"/>
                  </a:ext>
                </a:extLst>
              </p:cNvPr>
              <p:cNvCxnSpPr/>
              <p:nvPr/>
            </p:nvCxnSpPr>
            <p:spPr>
              <a:xfrm>
                <a:off x="8248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5446B4-EDB9-6058-21E5-FAE029A83FFC}"/>
                  </a:ext>
                </a:extLst>
              </p:cNvPr>
              <p:cNvCxnSpPr/>
              <p:nvPr/>
            </p:nvCxnSpPr>
            <p:spPr>
              <a:xfrm>
                <a:off x="8423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5378A6-F09A-7EBC-E2D0-FE6299800E77}"/>
                  </a:ext>
                </a:extLst>
              </p:cNvPr>
              <p:cNvCxnSpPr/>
              <p:nvPr/>
            </p:nvCxnSpPr>
            <p:spPr>
              <a:xfrm>
                <a:off x="8598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488AF3-5E45-23A3-3675-E13443182D0C}"/>
                  </a:ext>
                </a:extLst>
              </p:cNvPr>
              <p:cNvCxnSpPr/>
              <p:nvPr/>
            </p:nvCxnSpPr>
            <p:spPr>
              <a:xfrm>
                <a:off x="8773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BF5CBC-10D5-6AD2-783C-1492A2E5A594}"/>
                  </a:ext>
                </a:extLst>
              </p:cNvPr>
              <p:cNvCxnSpPr/>
              <p:nvPr/>
            </p:nvCxnSpPr>
            <p:spPr>
              <a:xfrm>
                <a:off x="89492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E8062A3-D279-D1F0-3893-3D619A69118C}"/>
                  </a:ext>
                </a:extLst>
              </p:cNvPr>
              <p:cNvCxnSpPr/>
              <p:nvPr/>
            </p:nvCxnSpPr>
            <p:spPr>
              <a:xfrm>
                <a:off x="91244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025D1E-1D6A-C625-3763-A0114942F179}"/>
                  </a:ext>
                </a:extLst>
              </p:cNvPr>
              <p:cNvCxnSpPr/>
              <p:nvPr/>
            </p:nvCxnSpPr>
            <p:spPr>
              <a:xfrm>
                <a:off x="92997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B93CB-7B5F-4CAA-B1D7-9645AFEDFD5D}"/>
                  </a:ext>
                </a:extLst>
              </p:cNvPr>
              <p:cNvCxnSpPr/>
              <p:nvPr/>
            </p:nvCxnSpPr>
            <p:spPr>
              <a:xfrm>
                <a:off x="94750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84F246-A996-DE24-4462-54CC240BE077}"/>
                  </a:ext>
                </a:extLst>
              </p:cNvPr>
              <p:cNvCxnSpPr/>
              <p:nvPr/>
            </p:nvCxnSpPr>
            <p:spPr>
              <a:xfrm>
                <a:off x="96502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CD8AFA-89CB-E5B0-FE75-6A3AB5D5D85A}"/>
                  </a:ext>
                </a:extLst>
              </p:cNvPr>
              <p:cNvCxnSpPr/>
              <p:nvPr/>
            </p:nvCxnSpPr>
            <p:spPr>
              <a:xfrm>
                <a:off x="98255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73B8C2-6B47-E1D8-738F-709745996667}"/>
                  </a:ext>
                </a:extLst>
              </p:cNvPr>
              <p:cNvCxnSpPr/>
              <p:nvPr/>
            </p:nvCxnSpPr>
            <p:spPr>
              <a:xfrm>
                <a:off x="100007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79ACA1-35AF-9C93-5798-36FEA1C976AF}"/>
                  </a:ext>
                </a:extLst>
              </p:cNvPr>
              <p:cNvCxnSpPr/>
              <p:nvPr/>
            </p:nvCxnSpPr>
            <p:spPr>
              <a:xfrm>
                <a:off x="101760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6509ED1-6A9C-E372-A0EC-3E5E4E002074}"/>
                  </a:ext>
                </a:extLst>
              </p:cNvPr>
              <p:cNvCxnSpPr/>
              <p:nvPr/>
            </p:nvCxnSpPr>
            <p:spPr>
              <a:xfrm>
                <a:off x="103513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27D6E56-027C-C1D0-5B63-0243C68E7443}"/>
                  </a:ext>
                </a:extLst>
              </p:cNvPr>
              <p:cNvCxnSpPr/>
              <p:nvPr/>
            </p:nvCxnSpPr>
            <p:spPr>
              <a:xfrm>
                <a:off x="105265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F552950-7F50-173C-4BCE-DF626DF189B4}"/>
                  </a:ext>
                </a:extLst>
              </p:cNvPr>
              <p:cNvCxnSpPr/>
              <p:nvPr/>
            </p:nvCxnSpPr>
            <p:spPr>
              <a:xfrm>
                <a:off x="107018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B080DB-B9D1-04E1-7A24-7A073CAC23FF}"/>
                  </a:ext>
                </a:extLst>
              </p:cNvPr>
              <p:cNvCxnSpPr/>
              <p:nvPr/>
            </p:nvCxnSpPr>
            <p:spPr>
              <a:xfrm>
                <a:off x="108770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2A597B-ECC9-64DB-DE20-B46E8BFAEF6F}"/>
                  </a:ext>
                </a:extLst>
              </p:cNvPr>
              <p:cNvCxnSpPr/>
              <p:nvPr/>
            </p:nvCxnSpPr>
            <p:spPr>
              <a:xfrm>
                <a:off x="110523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583DDE-41A0-0029-2985-1097E98DE7B3}"/>
                  </a:ext>
                </a:extLst>
              </p:cNvPr>
              <p:cNvCxnSpPr/>
              <p:nvPr/>
            </p:nvCxnSpPr>
            <p:spPr>
              <a:xfrm>
                <a:off x="112276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0F4A70-382C-4997-3DDF-E312785C460A}"/>
                  </a:ext>
                </a:extLst>
              </p:cNvPr>
              <p:cNvCxnSpPr/>
              <p:nvPr/>
            </p:nvCxnSpPr>
            <p:spPr>
              <a:xfrm>
                <a:off x="114028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177C49-A954-00C7-546F-C56FCBC8E785}"/>
                  </a:ext>
                </a:extLst>
              </p:cNvPr>
              <p:cNvCxnSpPr/>
              <p:nvPr/>
            </p:nvCxnSpPr>
            <p:spPr>
              <a:xfrm>
                <a:off x="115781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3603F4-1F7B-C26C-C449-04F1054B3459}"/>
                  </a:ext>
                </a:extLst>
              </p:cNvPr>
              <p:cNvCxnSpPr/>
              <p:nvPr/>
            </p:nvCxnSpPr>
            <p:spPr>
              <a:xfrm>
                <a:off x="117533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92ADADF-EDF8-1E18-550A-02839EC9D5F0}"/>
                  </a:ext>
                </a:extLst>
              </p:cNvPr>
              <p:cNvCxnSpPr/>
              <p:nvPr/>
            </p:nvCxnSpPr>
            <p:spPr>
              <a:xfrm>
                <a:off x="119286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A54A5D-BB1D-F357-54DB-428EF618E577}"/>
                  </a:ext>
                </a:extLst>
              </p:cNvPr>
              <p:cNvCxnSpPr/>
              <p:nvPr/>
            </p:nvCxnSpPr>
            <p:spPr>
              <a:xfrm>
                <a:off x="121039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6A7112-3E9F-20DA-127C-9F911041DA0E}"/>
                  </a:ext>
                </a:extLst>
              </p:cNvPr>
              <p:cNvCxnSpPr/>
              <p:nvPr/>
            </p:nvCxnSpPr>
            <p:spPr>
              <a:xfrm>
                <a:off x="122791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BA5A69-D1D8-A875-7743-DB5CCD081BB5}"/>
                  </a:ext>
                </a:extLst>
              </p:cNvPr>
              <p:cNvCxnSpPr/>
              <p:nvPr/>
            </p:nvCxnSpPr>
            <p:spPr>
              <a:xfrm>
                <a:off x="124544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E62256-2775-716C-3EE6-014967896678}"/>
                  </a:ext>
                </a:extLst>
              </p:cNvPr>
              <p:cNvCxnSpPr/>
              <p:nvPr/>
            </p:nvCxnSpPr>
            <p:spPr>
              <a:xfrm>
                <a:off x="126296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CFE3AB-C213-433D-4EAB-9601EEDDB9C7}"/>
                  </a:ext>
                </a:extLst>
              </p:cNvPr>
              <p:cNvCxnSpPr/>
              <p:nvPr/>
            </p:nvCxnSpPr>
            <p:spPr>
              <a:xfrm>
                <a:off x="128049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91B2A16-AE12-FDB7-34DB-D357D155E92F}"/>
                  </a:ext>
                </a:extLst>
              </p:cNvPr>
              <p:cNvCxnSpPr/>
              <p:nvPr/>
            </p:nvCxnSpPr>
            <p:spPr>
              <a:xfrm>
                <a:off x="129802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1464421-F08C-078E-E812-0F47F258D150}"/>
                  </a:ext>
                </a:extLst>
              </p:cNvPr>
              <p:cNvCxnSpPr/>
              <p:nvPr/>
            </p:nvCxnSpPr>
            <p:spPr>
              <a:xfrm>
                <a:off x="131554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6B1E40-BDF5-0799-1A79-70432DC34525}"/>
                  </a:ext>
                </a:extLst>
              </p:cNvPr>
              <p:cNvCxnSpPr/>
              <p:nvPr/>
            </p:nvCxnSpPr>
            <p:spPr>
              <a:xfrm>
                <a:off x="133307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45A8B4-8D46-77BE-797C-4DB1CD15011F}"/>
                  </a:ext>
                </a:extLst>
              </p:cNvPr>
              <p:cNvCxnSpPr/>
              <p:nvPr/>
            </p:nvCxnSpPr>
            <p:spPr>
              <a:xfrm>
                <a:off x="135059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11DEBB-DC39-D976-1E99-5FCAE963C71F}"/>
                  </a:ext>
                </a:extLst>
              </p:cNvPr>
              <p:cNvCxnSpPr/>
              <p:nvPr/>
            </p:nvCxnSpPr>
            <p:spPr>
              <a:xfrm>
                <a:off x="136812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4B0B12B-4563-DCB7-0FB1-4A786849129D}"/>
                  </a:ext>
                </a:extLst>
              </p:cNvPr>
              <p:cNvCxnSpPr/>
              <p:nvPr/>
            </p:nvCxnSpPr>
            <p:spPr>
              <a:xfrm>
                <a:off x="138565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B1A79C8-AB35-9FFE-D528-D0CCE1E7E71F}"/>
                  </a:ext>
                </a:extLst>
              </p:cNvPr>
              <p:cNvCxnSpPr/>
              <p:nvPr/>
            </p:nvCxnSpPr>
            <p:spPr>
              <a:xfrm>
                <a:off x="140317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C21C6FE-DAE5-F337-1F3D-ECEF26836CA1}"/>
                  </a:ext>
                </a:extLst>
              </p:cNvPr>
              <p:cNvCxnSpPr/>
              <p:nvPr/>
            </p:nvCxnSpPr>
            <p:spPr>
              <a:xfrm>
                <a:off x="142070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F1DD5C-E88E-0027-F853-1E5FDE6F3D4B}"/>
                  </a:ext>
                </a:extLst>
              </p:cNvPr>
              <p:cNvCxnSpPr/>
              <p:nvPr/>
            </p:nvCxnSpPr>
            <p:spPr>
              <a:xfrm>
                <a:off x="143822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3BEFE27-73AC-1B72-B8B9-71F3CF70B205}"/>
                  </a:ext>
                </a:extLst>
              </p:cNvPr>
              <p:cNvCxnSpPr/>
              <p:nvPr/>
            </p:nvCxnSpPr>
            <p:spPr>
              <a:xfrm>
                <a:off x="145575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4463704-454C-02D1-6BAB-51FEFE99C110}"/>
                  </a:ext>
                </a:extLst>
              </p:cNvPr>
              <p:cNvCxnSpPr/>
              <p:nvPr/>
            </p:nvCxnSpPr>
            <p:spPr>
              <a:xfrm>
                <a:off x="147328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674312F-CE6F-BD58-D908-68C28383AB6F}"/>
                  </a:ext>
                </a:extLst>
              </p:cNvPr>
              <p:cNvCxnSpPr/>
              <p:nvPr/>
            </p:nvCxnSpPr>
            <p:spPr>
              <a:xfrm>
                <a:off x="149080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1B0E36F-903D-8EAD-606F-8ABF81E3E303}"/>
                  </a:ext>
                </a:extLst>
              </p:cNvPr>
              <p:cNvCxnSpPr/>
              <p:nvPr/>
            </p:nvCxnSpPr>
            <p:spPr>
              <a:xfrm>
                <a:off x="150833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FCF5CAE-49DE-3AD9-066B-29AF4BC85B95}"/>
                  </a:ext>
                </a:extLst>
              </p:cNvPr>
              <p:cNvCxnSpPr/>
              <p:nvPr/>
            </p:nvCxnSpPr>
            <p:spPr>
              <a:xfrm>
                <a:off x="152585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6D50B1-CE1C-C0A1-0E1D-CEBB3D31E374}"/>
                  </a:ext>
                </a:extLst>
              </p:cNvPr>
              <p:cNvCxnSpPr/>
              <p:nvPr/>
            </p:nvCxnSpPr>
            <p:spPr>
              <a:xfrm>
                <a:off x="154338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2151AD-F216-691D-5910-3036DBFED9D4}"/>
                  </a:ext>
                </a:extLst>
              </p:cNvPr>
              <p:cNvCxnSpPr/>
              <p:nvPr/>
            </p:nvCxnSpPr>
            <p:spPr>
              <a:xfrm>
                <a:off x="156091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4BCF10-90E3-1E18-87D0-F00D5D0512C8}"/>
                  </a:ext>
                </a:extLst>
              </p:cNvPr>
              <p:cNvCxnSpPr/>
              <p:nvPr/>
            </p:nvCxnSpPr>
            <p:spPr>
              <a:xfrm>
                <a:off x="157843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155648-B4A2-58BB-7BCE-0713E845DC05}"/>
                  </a:ext>
                </a:extLst>
              </p:cNvPr>
              <p:cNvCxnSpPr/>
              <p:nvPr/>
            </p:nvCxnSpPr>
            <p:spPr>
              <a:xfrm>
                <a:off x="159596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776D9EC-FF6D-E08A-8659-0DD445750CCA}"/>
                  </a:ext>
                </a:extLst>
              </p:cNvPr>
              <p:cNvCxnSpPr/>
              <p:nvPr/>
            </p:nvCxnSpPr>
            <p:spPr>
              <a:xfrm>
                <a:off x="161348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47E26B6-08B9-A4D2-4AB2-6EED16553354}"/>
                  </a:ext>
                </a:extLst>
              </p:cNvPr>
              <p:cNvCxnSpPr/>
              <p:nvPr/>
            </p:nvCxnSpPr>
            <p:spPr>
              <a:xfrm>
                <a:off x="163101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E5A5BF-868F-B7CA-D049-021686B382A8}"/>
                  </a:ext>
                </a:extLst>
              </p:cNvPr>
              <p:cNvCxnSpPr/>
              <p:nvPr/>
            </p:nvCxnSpPr>
            <p:spPr>
              <a:xfrm>
                <a:off x="164854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4AA2EDC-7952-DB02-2AEA-E17116177FF7}"/>
                  </a:ext>
                </a:extLst>
              </p:cNvPr>
              <p:cNvCxnSpPr/>
              <p:nvPr/>
            </p:nvCxnSpPr>
            <p:spPr>
              <a:xfrm>
                <a:off x="166606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4AAECD-3B01-6A41-8541-7047DDF0BF4A}"/>
                  </a:ext>
                </a:extLst>
              </p:cNvPr>
              <p:cNvCxnSpPr/>
              <p:nvPr/>
            </p:nvCxnSpPr>
            <p:spPr>
              <a:xfrm>
                <a:off x="1683593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F794843-68D8-AE2B-9A77-AD5A1CA66279}"/>
                  </a:ext>
                </a:extLst>
              </p:cNvPr>
              <p:cNvCxnSpPr/>
              <p:nvPr/>
            </p:nvCxnSpPr>
            <p:spPr>
              <a:xfrm>
                <a:off x="1701119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F2B8E6-3414-94BA-DE2D-C86E1EF4890C}"/>
                  </a:ext>
                </a:extLst>
              </p:cNvPr>
              <p:cNvCxnSpPr/>
              <p:nvPr/>
            </p:nvCxnSpPr>
            <p:spPr>
              <a:xfrm>
                <a:off x="1718645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8448CFE-02B4-DBDD-103F-F54E1D6ADCBB}"/>
                  </a:ext>
                </a:extLst>
              </p:cNvPr>
              <p:cNvCxnSpPr/>
              <p:nvPr/>
            </p:nvCxnSpPr>
            <p:spPr>
              <a:xfrm>
                <a:off x="1736171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0096F6-BBF2-AA70-9494-598EAB9ED8E5}"/>
                  </a:ext>
                </a:extLst>
              </p:cNvPr>
              <p:cNvCxnSpPr/>
              <p:nvPr/>
            </p:nvCxnSpPr>
            <p:spPr>
              <a:xfrm>
                <a:off x="17536978" y="3647913"/>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0AAF8C35-5704-9B9C-E937-8336E79FE7ED}"/>
                </a:ext>
              </a:extLst>
            </p:cNvPr>
            <p:cNvSpPr txBox="1"/>
            <p:nvPr/>
          </p:nvSpPr>
          <p:spPr>
            <a:xfrm>
              <a:off x="5543007" y="4123412"/>
              <a:ext cx="7202004" cy="3785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4800" dirty="0">
                  <a:solidFill>
                    <a:schemeClr val="bg1"/>
                  </a:solidFill>
                  <a:latin typeface="Trebuchet MS" panose="020B0603020202020204" pitchFamily="34" charset="0"/>
                </a:rPr>
                <a:t>Retention Period Divided into 8192 intervals (tREFI)</a:t>
              </a:r>
            </a:p>
          </p:txBody>
        </p:sp>
      </p:grpSp>
      <p:grpSp>
        <p:nvGrpSpPr>
          <p:cNvPr id="171" name="Group 170">
            <a:extLst>
              <a:ext uri="{FF2B5EF4-FFF2-40B4-BE49-F238E27FC236}">
                <a16:creationId xmlns:a16="http://schemas.microsoft.com/office/drawing/2014/main" id="{7729B0B7-B832-7EC4-353E-51ED757980CE}"/>
              </a:ext>
            </a:extLst>
          </p:cNvPr>
          <p:cNvGrpSpPr/>
          <p:nvPr/>
        </p:nvGrpSpPr>
        <p:grpSpPr>
          <a:xfrm>
            <a:off x="500108" y="4317107"/>
            <a:ext cx="35427484" cy="7660244"/>
            <a:chOff x="250054" y="3190941"/>
            <a:chExt cx="17713742" cy="3830122"/>
          </a:xfrm>
        </p:grpSpPr>
        <p:grpSp>
          <p:nvGrpSpPr>
            <p:cNvPr id="121" name="Group 120">
              <a:extLst>
                <a:ext uri="{FF2B5EF4-FFF2-40B4-BE49-F238E27FC236}">
                  <a16:creationId xmlns:a16="http://schemas.microsoft.com/office/drawing/2014/main" id="{718E8BB4-B028-29E8-BFCB-55F42963B114}"/>
                </a:ext>
              </a:extLst>
            </p:cNvPr>
            <p:cNvGrpSpPr/>
            <p:nvPr/>
          </p:nvGrpSpPr>
          <p:grpSpPr>
            <a:xfrm>
              <a:off x="250054" y="3190941"/>
              <a:ext cx="2389824" cy="1474343"/>
              <a:chOff x="3532032" y="5141185"/>
              <a:chExt cx="6120820" cy="3776091"/>
            </a:xfrm>
          </p:grpSpPr>
          <p:sp>
            <p:nvSpPr>
              <p:cNvPr id="115" name="Oval 114">
                <a:extLst>
                  <a:ext uri="{FF2B5EF4-FFF2-40B4-BE49-F238E27FC236}">
                    <a16:creationId xmlns:a16="http://schemas.microsoft.com/office/drawing/2014/main" id="{7FEE8F9E-98A5-D569-F103-D7CBCFD0D900}"/>
                  </a:ext>
                </a:extLst>
              </p:cNvPr>
              <p:cNvSpPr/>
              <p:nvPr/>
            </p:nvSpPr>
            <p:spPr>
              <a:xfrm>
                <a:off x="3721918" y="5435711"/>
                <a:ext cx="2743200" cy="2743200"/>
              </a:xfrm>
              <a:prstGeom prst="ellipse">
                <a:avLst/>
              </a:prstGeom>
              <a:solidFill>
                <a:schemeClr val="tx1"/>
              </a:solidFill>
              <a:ln>
                <a:noFill/>
              </a:ln>
              <a:scene3d>
                <a:camera prst="orthographicFront"/>
                <a:lightRig rig="threePt" dir="t"/>
              </a:scene3d>
              <a:sp3d prstMaterial="clear">
                <a:bevelT w="1371600" h="1371600"/>
                <a:bevelB w="1371600" h="137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120" name="Group 119">
                <a:extLst>
                  <a:ext uri="{FF2B5EF4-FFF2-40B4-BE49-F238E27FC236}">
                    <a16:creationId xmlns:a16="http://schemas.microsoft.com/office/drawing/2014/main" id="{AE9729AD-4A72-2CA3-1DF4-AF4738C94BB8}"/>
                  </a:ext>
                </a:extLst>
              </p:cNvPr>
              <p:cNvGrpSpPr/>
              <p:nvPr/>
            </p:nvGrpSpPr>
            <p:grpSpPr>
              <a:xfrm>
                <a:off x="3532032" y="5141185"/>
                <a:ext cx="6120820" cy="3776091"/>
                <a:chOff x="3532032" y="5141185"/>
                <a:chExt cx="6120820" cy="3776091"/>
              </a:xfrm>
            </p:grpSpPr>
            <p:sp>
              <p:nvSpPr>
                <p:cNvPr id="116" name="Circle: Hollow 115">
                  <a:extLst>
                    <a:ext uri="{FF2B5EF4-FFF2-40B4-BE49-F238E27FC236}">
                      <a16:creationId xmlns:a16="http://schemas.microsoft.com/office/drawing/2014/main" id="{056E1DC2-6F7C-B8B6-B2C7-B7BF4964CF47}"/>
                    </a:ext>
                  </a:extLst>
                </p:cNvPr>
                <p:cNvSpPr/>
                <p:nvPr/>
              </p:nvSpPr>
              <p:spPr>
                <a:xfrm>
                  <a:off x="3532032" y="5141185"/>
                  <a:ext cx="3332252" cy="3332252"/>
                </a:xfrm>
                <a:prstGeom prst="donut">
                  <a:avLst>
                    <a:gd name="adj" fmla="val 1473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9" name="Rectangle: Top Corners Rounded 118">
                  <a:extLst>
                    <a:ext uri="{FF2B5EF4-FFF2-40B4-BE49-F238E27FC236}">
                      <a16:creationId xmlns:a16="http://schemas.microsoft.com/office/drawing/2014/main" id="{20FD6E8A-EF43-2A67-C77E-5B502C26C460}"/>
                    </a:ext>
                  </a:extLst>
                </p:cNvPr>
                <p:cNvSpPr/>
                <p:nvPr/>
              </p:nvSpPr>
              <p:spPr>
                <a:xfrm rot="7100960">
                  <a:off x="7458474" y="6722899"/>
                  <a:ext cx="876299" cy="35124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ysClr val="windowText" lastClr="000000"/>
                    </a:solidFill>
                  </a:endParaRPr>
                </a:p>
              </p:txBody>
            </p:sp>
          </p:grpSp>
        </p:grpSp>
        <p:cxnSp>
          <p:nvCxnSpPr>
            <p:cNvPr id="123" name="Straight Connector 122">
              <a:extLst>
                <a:ext uri="{FF2B5EF4-FFF2-40B4-BE49-F238E27FC236}">
                  <a16:creationId xmlns:a16="http://schemas.microsoft.com/office/drawing/2014/main" id="{5CB63DC8-CD25-B275-76BF-2114AF467492}"/>
                </a:ext>
              </a:extLst>
            </p:cNvPr>
            <p:cNvCxnSpPr>
              <a:cxnSpLocks/>
            </p:cNvCxnSpPr>
            <p:nvPr/>
          </p:nvCxnSpPr>
          <p:spPr>
            <a:xfrm>
              <a:off x="590196" y="6835514"/>
              <a:ext cx="17373600" cy="0"/>
            </a:xfrm>
            <a:prstGeom prst="line">
              <a:avLst/>
            </a:prstGeom>
            <a:ln w="152400">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1EA11FA-E2DD-3CE0-1582-93408CE5D8E9}"/>
                </a:ext>
              </a:extLst>
            </p:cNvPr>
            <p:cNvCxnSpPr/>
            <p:nvPr/>
          </p:nvCxnSpPr>
          <p:spPr>
            <a:xfrm>
              <a:off x="4907102"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2DFB2F7-457F-B8D2-055A-466A90525DE4}"/>
                </a:ext>
              </a:extLst>
            </p:cNvPr>
            <p:cNvCxnSpPr/>
            <p:nvPr/>
          </p:nvCxnSpPr>
          <p:spPr>
            <a:xfrm>
              <a:off x="9276996"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B6EF873-2A99-4DB5-B39E-3BF979DCDE88}"/>
                </a:ext>
              </a:extLst>
            </p:cNvPr>
            <p:cNvCxnSpPr/>
            <p:nvPr/>
          </p:nvCxnSpPr>
          <p:spPr>
            <a:xfrm>
              <a:off x="13694679" y="6664602"/>
              <a:ext cx="0" cy="3564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 name="Thought Bubble: Cloud 7">
            <a:extLst>
              <a:ext uri="{FF2B5EF4-FFF2-40B4-BE49-F238E27FC236}">
                <a16:creationId xmlns:a16="http://schemas.microsoft.com/office/drawing/2014/main" id="{D22339F5-AA9F-56AD-24EF-A09F55E94727}"/>
              </a:ext>
            </a:extLst>
          </p:cNvPr>
          <p:cNvSpPr/>
          <p:nvPr/>
        </p:nvSpPr>
        <p:spPr>
          <a:xfrm>
            <a:off x="5920270" y="13854819"/>
            <a:ext cx="15305948" cy="4648178"/>
          </a:xfrm>
          <a:prstGeom prst="cloudCallout">
            <a:avLst>
              <a:gd name="adj1" fmla="val 26862"/>
              <a:gd name="adj2" fmla="val -7651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800" dirty="0">
                <a:solidFill>
                  <a:schemeClr val="bg1"/>
                </a:solidFill>
              </a:rPr>
              <a:t>Refresh DRAM rows (~4-8 rows)</a:t>
            </a:r>
          </a:p>
          <a:p>
            <a:pPr marL="571500" indent="-571500">
              <a:buFont typeface="Arial" panose="020B0604020202020204" pitchFamily="34" charset="0"/>
              <a:buChar char="•"/>
            </a:pPr>
            <a:r>
              <a:rPr lang="en-US" sz="4800" dirty="0">
                <a:solidFill>
                  <a:schemeClr val="bg1"/>
                </a:solidFill>
              </a:rPr>
              <a:t>Consult Tracker for mitigations</a:t>
            </a:r>
          </a:p>
          <a:p>
            <a:pPr marL="571500" indent="-571500">
              <a:buFont typeface="Arial" panose="020B0604020202020204" pitchFamily="34" charset="0"/>
              <a:buChar char="•"/>
            </a:pPr>
            <a:endParaRPr lang="en-US" sz="3600" dirty="0">
              <a:solidFill>
                <a:schemeClr val="bg1"/>
              </a:solidFill>
            </a:endParaRPr>
          </a:p>
        </p:txBody>
      </p:sp>
      <p:pic>
        <p:nvPicPr>
          <p:cNvPr id="3" name="Picture 2">
            <a:extLst>
              <a:ext uri="{FF2B5EF4-FFF2-40B4-BE49-F238E27FC236}">
                <a16:creationId xmlns:a16="http://schemas.microsoft.com/office/drawing/2014/main" id="{99B8BCE8-F7A8-60CC-7EF1-BED0F43A9AF3}"/>
              </a:ext>
            </a:extLst>
          </p:cNvPr>
          <p:cNvPicPr>
            <a:picLocks noChangeAspect="1"/>
          </p:cNvPicPr>
          <p:nvPr/>
        </p:nvPicPr>
        <p:blipFill>
          <a:blip r:embed="rId3"/>
          <a:stretch>
            <a:fillRect/>
          </a:stretch>
        </p:blipFill>
        <p:spPr>
          <a:xfrm>
            <a:off x="17814576" y="14097387"/>
            <a:ext cx="1410904" cy="3121316"/>
          </a:xfrm>
          <a:prstGeom prst="rect">
            <a:avLst/>
          </a:prstGeom>
          <a:solidFill>
            <a:schemeClr val="tx1"/>
          </a:solidFill>
        </p:spPr>
      </p:pic>
      <p:sp>
        <p:nvSpPr>
          <p:cNvPr id="4" name="Rectangle: Rounded Corners 90">
            <a:extLst>
              <a:ext uri="{FF2B5EF4-FFF2-40B4-BE49-F238E27FC236}">
                <a16:creationId xmlns:a16="http://schemas.microsoft.com/office/drawing/2014/main" id="{68664F9D-D2EC-F0EF-3CA8-84BC31967DB7}"/>
              </a:ext>
            </a:extLst>
          </p:cNvPr>
          <p:cNvSpPr/>
          <p:nvPr/>
        </p:nvSpPr>
        <p:spPr>
          <a:xfrm>
            <a:off x="1492204" y="19035055"/>
            <a:ext cx="34467260" cy="1215384"/>
          </a:xfrm>
          <a:prstGeom prst="roundRect">
            <a:avLst>
              <a:gd name="adj" fmla="val 38687"/>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Row Hammer Mitigations Issued During Refresh</a:t>
            </a:r>
          </a:p>
        </p:txBody>
      </p:sp>
      <p:grpSp>
        <p:nvGrpSpPr>
          <p:cNvPr id="109" name="Group 108">
            <a:extLst>
              <a:ext uri="{FF2B5EF4-FFF2-40B4-BE49-F238E27FC236}">
                <a16:creationId xmlns:a16="http://schemas.microsoft.com/office/drawing/2014/main" id="{2D12D72C-49F2-7C4F-EC8C-BC15B6BFAC31}"/>
              </a:ext>
            </a:extLst>
          </p:cNvPr>
          <p:cNvGrpSpPr/>
          <p:nvPr/>
        </p:nvGrpSpPr>
        <p:grpSpPr>
          <a:xfrm>
            <a:off x="8546475" y="12202029"/>
            <a:ext cx="19603554" cy="1561442"/>
            <a:chOff x="4273237" y="7133402"/>
            <a:chExt cx="9801777" cy="780721"/>
          </a:xfrm>
        </p:grpSpPr>
        <p:sp>
          <p:nvSpPr>
            <p:cNvPr id="111" name="Right Brace 110">
              <a:extLst>
                <a:ext uri="{FF2B5EF4-FFF2-40B4-BE49-F238E27FC236}">
                  <a16:creationId xmlns:a16="http://schemas.microsoft.com/office/drawing/2014/main" id="{FE10EA3E-EF3A-9D76-A2B0-BFD4BD8738B0}"/>
                </a:ext>
              </a:extLst>
            </p:cNvPr>
            <p:cNvSpPr/>
            <p:nvPr/>
          </p:nvSpPr>
          <p:spPr>
            <a:xfrm rot="5400000" flipV="1">
              <a:off x="4558680"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2" name="TextBox 111">
              <a:extLst>
                <a:ext uri="{FF2B5EF4-FFF2-40B4-BE49-F238E27FC236}">
                  <a16:creationId xmlns:a16="http://schemas.microsoft.com/office/drawing/2014/main" id="{E176D6CF-D2D7-A12C-2D4A-FEC6DEE6D2C5}"/>
                </a:ext>
              </a:extLst>
            </p:cNvPr>
            <p:cNvSpPr txBox="1"/>
            <p:nvPr/>
          </p:nvSpPr>
          <p:spPr>
            <a:xfrm>
              <a:off x="4273237"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13" name="Right Brace 112">
              <a:extLst>
                <a:ext uri="{FF2B5EF4-FFF2-40B4-BE49-F238E27FC236}">
                  <a16:creationId xmlns:a16="http://schemas.microsoft.com/office/drawing/2014/main" id="{039B9731-0BAB-0FD3-2ABF-CC87651012E9}"/>
                </a:ext>
              </a:extLst>
            </p:cNvPr>
            <p:cNvSpPr/>
            <p:nvPr/>
          </p:nvSpPr>
          <p:spPr>
            <a:xfrm rot="5400000" flipV="1">
              <a:off x="8951334"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4" name="TextBox 113">
              <a:extLst>
                <a:ext uri="{FF2B5EF4-FFF2-40B4-BE49-F238E27FC236}">
                  <a16:creationId xmlns:a16="http://schemas.microsoft.com/office/drawing/2014/main" id="{95385E75-9C3C-7289-F0DC-1AEE0C9E2510}"/>
                </a:ext>
              </a:extLst>
            </p:cNvPr>
            <p:cNvSpPr txBox="1"/>
            <p:nvPr/>
          </p:nvSpPr>
          <p:spPr>
            <a:xfrm>
              <a:off x="8740570"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sp>
          <p:nvSpPr>
            <p:cNvPr id="117" name="Right Brace 116">
              <a:extLst>
                <a:ext uri="{FF2B5EF4-FFF2-40B4-BE49-F238E27FC236}">
                  <a16:creationId xmlns:a16="http://schemas.microsoft.com/office/drawing/2014/main" id="{C241BA53-7988-B2E2-8256-D0B731E02F78}"/>
                </a:ext>
              </a:extLst>
            </p:cNvPr>
            <p:cNvSpPr/>
            <p:nvPr/>
          </p:nvSpPr>
          <p:spPr>
            <a:xfrm rot="5400000" flipV="1">
              <a:off x="13346257" y="6975867"/>
              <a:ext cx="206718" cy="521787"/>
            </a:xfrm>
            <a:prstGeom prst="rightBrace">
              <a:avLst>
                <a:gd name="adj1" fmla="val 25000"/>
                <a:gd name="adj2" fmla="val 50000"/>
              </a:avLst>
            </a:prstGeom>
            <a:ln w="1111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18" name="TextBox 117">
              <a:extLst>
                <a:ext uri="{FF2B5EF4-FFF2-40B4-BE49-F238E27FC236}">
                  <a16:creationId xmlns:a16="http://schemas.microsoft.com/office/drawing/2014/main" id="{3AABF263-E8EB-1183-CA09-0BE56A7945B4}"/>
                </a:ext>
              </a:extLst>
            </p:cNvPr>
            <p:cNvSpPr txBox="1"/>
            <p:nvPr/>
          </p:nvSpPr>
          <p:spPr>
            <a:xfrm>
              <a:off x="13135493" y="7452458"/>
              <a:ext cx="9395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tRFC</a:t>
              </a:r>
            </a:p>
          </p:txBody>
        </p:sp>
      </p:grpSp>
      <p:sp>
        <p:nvSpPr>
          <p:cNvPr id="128" name="Right Brace 127">
            <a:extLst>
              <a:ext uri="{FF2B5EF4-FFF2-40B4-BE49-F238E27FC236}">
                <a16:creationId xmlns:a16="http://schemas.microsoft.com/office/drawing/2014/main" id="{7D8CEC71-2EFE-6C96-3873-A46979F802EF}"/>
              </a:ext>
            </a:extLst>
          </p:cNvPr>
          <p:cNvSpPr/>
          <p:nvPr/>
        </p:nvSpPr>
        <p:spPr>
          <a:xfrm rot="16200000">
            <a:off x="4867502"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33" name="TextBox 132">
            <a:extLst>
              <a:ext uri="{FF2B5EF4-FFF2-40B4-BE49-F238E27FC236}">
                <a16:creationId xmlns:a16="http://schemas.microsoft.com/office/drawing/2014/main" id="{8FF62102-7174-138D-5334-E01178B2500B}"/>
              </a:ext>
            </a:extLst>
          </p:cNvPr>
          <p:cNvSpPr txBox="1"/>
          <p:nvPr/>
        </p:nvSpPr>
        <p:spPr>
          <a:xfrm>
            <a:off x="4427208"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sp>
        <p:nvSpPr>
          <p:cNvPr id="143" name="Right Brace 142">
            <a:extLst>
              <a:ext uri="{FF2B5EF4-FFF2-40B4-BE49-F238E27FC236}">
                <a16:creationId xmlns:a16="http://schemas.microsoft.com/office/drawing/2014/main" id="{20964B22-BFF1-014C-5248-72507589DD58}"/>
              </a:ext>
            </a:extLst>
          </p:cNvPr>
          <p:cNvSpPr/>
          <p:nvPr/>
        </p:nvSpPr>
        <p:spPr>
          <a:xfrm rot="16200000">
            <a:off x="13652810"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4" name="TextBox 143">
            <a:extLst>
              <a:ext uri="{FF2B5EF4-FFF2-40B4-BE49-F238E27FC236}">
                <a16:creationId xmlns:a16="http://schemas.microsoft.com/office/drawing/2014/main" id="{C1C660B2-1854-E1D1-6482-468A60A0165B}"/>
              </a:ext>
            </a:extLst>
          </p:cNvPr>
          <p:cNvSpPr txBox="1"/>
          <p:nvPr/>
        </p:nvSpPr>
        <p:spPr>
          <a:xfrm>
            <a:off x="13212516"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sp>
        <p:nvSpPr>
          <p:cNvPr id="145" name="Right Brace 144">
            <a:extLst>
              <a:ext uri="{FF2B5EF4-FFF2-40B4-BE49-F238E27FC236}">
                <a16:creationId xmlns:a16="http://schemas.microsoft.com/office/drawing/2014/main" id="{EF7A551A-C322-9E69-3B3F-EF74C85D6478}"/>
              </a:ext>
            </a:extLst>
          </p:cNvPr>
          <p:cNvSpPr/>
          <p:nvPr/>
        </p:nvSpPr>
        <p:spPr>
          <a:xfrm rot="16200000">
            <a:off x="22442656" y="5769973"/>
            <a:ext cx="1179582" cy="8713830"/>
          </a:xfrm>
          <a:prstGeom prst="rightBrace">
            <a:avLst>
              <a:gd name="adj1" fmla="val 56366"/>
              <a:gd name="adj2" fmla="val 500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146" name="TextBox 145">
            <a:extLst>
              <a:ext uri="{FF2B5EF4-FFF2-40B4-BE49-F238E27FC236}">
                <a16:creationId xmlns:a16="http://schemas.microsoft.com/office/drawing/2014/main" id="{F20EE4D9-C3CE-D4ED-64FD-E830B107475A}"/>
              </a:ext>
            </a:extLst>
          </p:cNvPr>
          <p:cNvSpPr txBox="1"/>
          <p:nvPr/>
        </p:nvSpPr>
        <p:spPr>
          <a:xfrm>
            <a:off x="22002362" y="8535193"/>
            <a:ext cx="2060180" cy="9233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chemeClr val="bg1"/>
                </a:solidFill>
                <a:latin typeface="Trebuchet MS" panose="020B0603020202020204" pitchFamily="34" charset="0"/>
              </a:rPr>
              <a:t>tREFI</a:t>
            </a:r>
          </a:p>
        </p:txBody>
      </p:sp>
      <p:grpSp>
        <p:nvGrpSpPr>
          <p:cNvPr id="147" name="Group 146">
            <a:extLst>
              <a:ext uri="{FF2B5EF4-FFF2-40B4-BE49-F238E27FC236}">
                <a16:creationId xmlns:a16="http://schemas.microsoft.com/office/drawing/2014/main" id="{E9A9799D-D150-0244-AFF6-5B884FB45669}"/>
              </a:ext>
            </a:extLst>
          </p:cNvPr>
          <p:cNvGrpSpPr/>
          <p:nvPr/>
        </p:nvGrpSpPr>
        <p:grpSpPr>
          <a:xfrm>
            <a:off x="1152357" y="10481166"/>
            <a:ext cx="7608780" cy="862634"/>
            <a:chOff x="576178" y="6346122"/>
            <a:chExt cx="3804390" cy="431317"/>
          </a:xfrm>
        </p:grpSpPr>
        <p:cxnSp>
          <p:nvCxnSpPr>
            <p:cNvPr id="148" name="Straight Arrow Connector 147">
              <a:extLst>
                <a:ext uri="{FF2B5EF4-FFF2-40B4-BE49-F238E27FC236}">
                  <a16:creationId xmlns:a16="http://schemas.microsoft.com/office/drawing/2014/main" id="{21B1CD55-31FF-DBCB-3BC1-F8D3945F532E}"/>
                </a:ext>
              </a:extLst>
            </p:cNvPr>
            <p:cNvCxnSpPr>
              <a:cxnSpLocks/>
            </p:cNvCxnSpPr>
            <p:nvPr/>
          </p:nvCxnSpPr>
          <p:spPr>
            <a:xfrm>
              <a:off x="576178" y="6588402"/>
              <a:ext cx="3804390" cy="0"/>
            </a:xfrm>
            <a:prstGeom prst="straightConnector1">
              <a:avLst/>
            </a:prstGeom>
            <a:ln w="139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02310D0D-9A3F-0883-145C-E3A05BE80659}"/>
                </a:ext>
              </a:extLst>
            </p:cNvPr>
            <p:cNvSpPr/>
            <p:nvPr/>
          </p:nvSpPr>
          <p:spPr>
            <a:xfrm>
              <a:off x="1385458" y="6346122"/>
              <a:ext cx="2507567" cy="431317"/>
            </a:xfrm>
            <a:prstGeom prst="rect">
              <a:avLst/>
            </a:prstGeom>
            <a:solidFill>
              <a:schemeClr val="tx1"/>
            </a:solid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rPr>
                <a:t>~79 ACTs</a:t>
              </a:r>
            </a:p>
          </p:txBody>
        </p:sp>
      </p:grpSp>
    </p:spTree>
    <p:extLst>
      <p:ext uri="{BB962C8B-B14F-4D97-AF65-F5344CB8AC3E}">
        <p14:creationId xmlns:p14="http://schemas.microsoft.com/office/powerpoint/2010/main" val="219396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1E93-1C7F-5C80-3BF0-D43C4BAD0299}"/>
              </a:ext>
            </a:extLst>
          </p:cNvPr>
          <p:cNvSpPr>
            <a:spLocks noGrp="1"/>
          </p:cNvSpPr>
          <p:nvPr>
            <p:ph type="title"/>
          </p:nvPr>
        </p:nvSpPr>
        <p:spPr/>
        <p:txBody>
          <a:bodyPr>
            <a:normAutofit/>
          </a:bodyPr>
          <a:lstStyle/>
          <a:p>
            <a:r>
              <a:rPr lang="en-US" sz="8800" dirty="0"/>
              <a:t>Landscape of In-DRAM </a:t>
            </a:r>
            <a:r>
              <a:rPr lang="en-US" sz="8800" dirty="0" err="1"/>
              <a:t>RowHammer</a:t>
            </a:r>
            <a:r>
              <a:rPr lang="en-US" sz="8800" dirty="0"/>
              <a:t> Solutions To-Date</a:t>
            </a:r>
          </a:p>
        </p:txBody>
      </p:sp>
      <p:cxnSp>
        <p:nvCxnSpPr>
          <p:cNvPr id="6" name="Straight Connector 5">
            <a:extLst>
              <a:ext uri="{FF2B5EF4-FFF2-40B4-BE49-F238E27FC236}">
                <a16:creationId xmlns:a16="http://schemas.microsoft.com/office/drawing/2014/main" id="{A5A23358-A23A-CC21-C260-2E461B9B94F4}"/>
              </a:ext>
            </a:extLst>
          </p:cNvPr>
          <p:cNvCxnSpPr>
            <a:cxnSpLocks/>
          </p:cNvCxnSpPr>
          <p:nvPr/>
        </p:nvCxnSpPr>
        <p:spPr>
          <a:xfrm>
            <a:off x="9297544" y="3484695"/>
            <a:ext cx="0" cy="13667930"/>
          </a:xfrm>
          <a:prstGeom prst="line">
            <a:avLst/>
          </a:prstGeom>
          <a:ln w="165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7A0F01-CDDD-90E4-FEE3-6F19CEF43313}"/>
              </a:ext>
            </a:extLst>
          </p:cNvPr>
          <p:cNvCxnSpPr>
            <a:cxnSpLocks/>
          </p:cNvCxnSpPr>
          <p:nvPr/>
        </p:nvCxnSpPr>
        <p:spPr>
          <a:xfrm flipH="1">
            <a:off x="9297544" y="17152625"/>
            <a:ext cx="20863801" cy="0"/>
          </a:xfrm>
          <a:prstGeom prst="line">
            <a:avLst/>
          </a:prstGeom>
          <a:ln w="165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53BFA2-9AC7-00B4-EA6E-07EF0F1211ED}"/>
              </a:ext>
            </a:extLst>
          </p:cNvPr>
          <p:cNvSpPr txBox="1"/>
          <p:nvPr/>
        </p:nvSpPr>
        <p:spPr>
          <a:xfrm>
            <a:off x="11632767" y="18936121"/>
            <a:ext cx="17453176" cy="1323439"/>
          </a:xfrm>
          <a:prstGeom prst="rect">
            <a:avLst/>
          </a:prstGeom>
          <a:noFill/>
        </p:spPr>
        <p:txBody>
          <a:bodyPr wrap="none" rtlCol="0">
            <a:spAutoFit/>
          </a:bodyPr>
          <a:lstStyle/>
          <a:p>
            <a:pPr algn="ctr"/>
            <a:r>
              <a:rPr lang="en-US" sz="8000" b="1" dirty="0">
                <a:solidFill>
                  <a:schemeClr val="bg1"/>
                </a:solidFill>
                <a:latin typeface="NVIDIA Sans" panose="020B0503020203020204" pitchFamily="34" charset="0"/>
                <a:cs typeface="NVIDIA Sans" panose="020B0503020203020204" pitchFamily="34" charset="0"/>
              </a:rPr>
              <a:t>Storage Overhead (Lower is Better)</a:t>
            </a:r>
          </a:p>
        </p:txBody>
      </p:sp>
      <p:sp>
        <p:nvSpPr>
          <p:cNvPr id="9" name="TextBox 8">
            <a:extLst>
              <a:ext uri="{FF2B5EF4-FFF2-40B4-BE49-F238E27FC236}">
                <a16:creationId xmlns:a16="http://schemas.microsoft.com/office/drawing/2014/main" id="{88D289D3-56C1-B24B-4A2B-1B41303EE527}"/>
              </a:ext>
            </a:extLst>
          </p:cNvPr>
          <p:cNvSpPr txBox="1"/>
          <p:nvPr/>
        </p:nvSpPr>
        <p:spPr>
          <a:xfrm rot="16200000">
            <a:off x="-1866817" y="9456305"/>
            <a:ext cx="13031132" cy="1323439"/>
          </a:xfrm>
          <a:prstGeom prst="rect">
            <a:avLst/>
          </a:prstGeom>
          <a:noFill/>
        </p:spPr>
        <p:txBody>
          <a:bodyPr wrap="none" rtlCol="0">
            <a:spAutoFit/>
          </a:bodyPr>
          <a:lstStyle/>
          <a:p>
            <a:pPr algn="ctr"/>
            <a:r>
              <a:rPr lang="en-US" sz="8000" b="1" dirty="0">
                <a:solidFill>
                  <a:schemeClr val="bg1"/>
                </a:solidFill>
                <a:latin typeface="NVIDIA Sans" panose="020B0503020203020204" pitchFamily="34" charset="0"/>
                <a:cs typeface="NVIDIA Sans" panose="020B0503020203020204" pitchFamily="34" charset="0"/>
              </a:rPr>
              <a:t>Security (Higher is Better)</a:t>
            </a:r>
          </a:p>
        </p:txBody>
      </p:sp>
      <p:grpSp>
        <p:nvGrpSpPr>
          <p:cNvPr id="21" name="Group 20">
            <a:extLst>
              <a:ext uri="{FF2B5EF4-FFF2-40B4-BE49-F238E27FC236}">
                <a16:creationId xmlns:a16="http://schemas.microsoft.com/office/drawing/2014/main" id="{CA73117D-EE58-0558-3D51-5DA8CCA8FA4F}"/>
              </a:ext>
            </a:extLst>
          </p:cNvPr>
          <p:cNvGrpSpPr/>
          <p:nvPr/>
        </p:nvGrpSpPr>
        <p:grpSpPr>
          <a:xfrm>
            <a:off x="10998519" y="16758100"/>
            <a:ext cx="16171826" cy="772645"/>
            <a:chOff x="14350175" y="6793396"/>
            <a:chExt cx="16171826" cy="772645"/>
          </a:xfrm>
        </p:grpSpPr>
        <p:cxnSp>
          <p:nvCxnSpPr>
            <p:cNvPr id="18" name="Straight Connector 17">
              <a:extLst>
                <a:ext uri="{FF2B5EF4-FFF2-40B4-BE49-F238E27FC236}">
                  <a16:creationId xmlns:a16="http://schemas.microsoft.com/office/drawing/2014/main" id="{9A359B81-70F6-A382-F7DA-E13588315F8E}"/>
                </a:ext>
              </a:extLst>
            </p:cNvPr>
            <p:cNvCxnSpPr>
              <a:cxnSpLocks/>
            </p:cNvCxnSpPr>
            <p:nvPr/>
          </p:nvCxnSpPr>
          <p:spPr>
            <a:xfrm flipV="1">
              <a:off x="14350175" y="6793396"/>
              <a:ext cx="0" cy="772645"/>
            </a:xfrm>
            <a:prstGeom prst="line">
              <a:avLst/>
            </a:prstGeom>
            <a:ln w="165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95A5C4-A64D-4F21-336F-D1DEA0CFCC77}"/>
                </a:ext>
              </a:extLst>
            </p:cNvPr>
            <p:cNvCxnSpPr>
              <a:cxnSpLocks/>
            </p:cNvCxnSpPr>
            <p:nvPr/>
          </p:nvCxnSpPr>
          <p:spPr>
            <a:xfrm flipV="1">
              <a:off x="30522001" y="6812941"/>
              <a:ext cx="0" cy="753100"/>
            </a:xfrm>
            <a:prstGeom prst="line">
              <a:avLst/>
            </a:prstGeom>
            <a:ln w="165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27DC2BF-3E6B-EB65-1B5E-7C7A345B7983}"/>
              </a:ext>
            </a:extLst>
          </p:cNvPr>
          <p:cNvGrpSpPr/>
          <p:nvPr/>
        </p:nvGrpSpPr>
        <p:grpSpPr>
          <a:xfrm rot="16200000">
            <a:off x="4003490" y="9790831"/>
            <a:ext cx="10588111" cy="792192"/>
            <a:chOff x="14350175" y="6793396"/>
            <a:chExt cx="10588111" cy="792192"/>
          </a:xfrm>
        </p:grpSpPr>
        <p:cxnSp>
          <p:nvCxnSpPr>
            <p:cNvPr id="23" name="Straight Connector 22">
              <a:extLst>
                <a:ext uri="{FF2B5EF4-FFF2-40B4-BE49-F238E27FC236}">
                  <a16:creationId xmlns:a16="http://schemas.microsoft.com/office/drawing/2014/main" id="{4DC4C331-A52C-6819-AD00-9681032CFFE2}"/>
                </a:ext>
              </a:extLst>
            </p:cNvPr>
            <p:cNvCxnSpPr>
              <a:cxnSpLocks/>
            </p:cNvCxnSpPr>
            <p:nvPr/>
          </p:nvCxnSpPr>
          <p:spPr>
            <a:xfrm flipV="1">
              <a:off x="14350175" y="6793396"/>
              <a:ext cx="0" cy="772645"/>
            </a:xfrm>
            <a:prstGeom prst="line">
              <a:avLst/>
            </a:prstGeom>
            <a:ln w="165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7A27AF-C458-CE04-EB2A-BDA894499E98}"/>
                </a:ext>
              </a:extLst>
            </p:cNvPr>
            <p:cNvCxnSpPr>
              <a:cxnSpLocks/>
            </p:cNvCxnSpPr>
            <p:nvPr/>
          </p:nvCxnSpPr>
          <p:spPr>
            <a:xfrm flipV="1">
              <a:off x="24938286" y="6812943"/>
              <a:ext cx="0" cy="772645"/>
            </a:xfrm>
            <a:prstGeom prst="line">
              <a:avLst/>
            </a:prstGeom>
            <a:ln w="165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EB67169-AED3-566F-F3D3-2230E9CE709C}"/>
              </a:ext>
            </a:extLst>
          </p:cNvPr>
          <p:cNvSpPr txBox="1"/>
          <p:nvPr/>
        </p:nvSpPr>
        <p:spPr>
          <a:xfrm>
            <a:off x="6189936" y="4345064"/>
            <a:ext cx="2340705" cy="1107996"/>
          </a:xfrm>
          <a:prstGeom prst="rect">
            <a:avLst/>
          </a:prstGeom>
          <a:noFill/>
        </p:spPr>
        <p:txBody>
          <a:bodyPr wrap="none" rtlCol="0">
            <a:spAutoFit/>
          </a:bodyPr>
          <a:lstStyle/>
          <a:p>
            <a:pPr algn="ctr"/>
            <a:r>
              <a:rPr lang="en-US" sz="6600" b="1" dirty="0">
                <a:solidFill>
                  <a:schemeClr val="bg1"/>
                </a:solidFill>
                <a:latin typeface="NVIDIA Sans" panose="020B0503020203020204" pitchFamily="34" charset="0"/>
                <a:cs typeface="NVIDIA Sans" panose="020B0503020203020204" pitchFamily="34" charset="0"/>
              </a:rPr>
              <a:t>HIGH</a:t>
            </a:r>
          </a:p>
        </p:txBody>
      </p:sp>
      <p:sp>
        <p:nvSpPr>
          <p:cNvPr id="26" name="TextBox 25">
            <a:extLst>
              <a:ext uri="{FF2B5EF4-FFF2-40B4-BE49-F238E27FC236}">
                <a16:creationId xmlns:a16="http://schemas.microsoft.com/office/drawing/2014/main" id="{D445E7C2-6297-E9B0-BB0A-551BFFACE248}"/>
              </a:ext>
            </a:extLst>
          </p:cNvPr>
          <p:cNvSpPr txBox="1"/>
          <p:nvPr/>
        </p:nvSpPr>
        <p:spPr>
          <a:xfrm>
            <a:off x="6127905" y="14926984"/>
            <a:ext cx="2145139" cy="1107996"/>
          </a:xfrm>
          <a:prstGeom prst="rect">
            <a:avLst/>
          </a:prstGeom>
          <a:noFill/>
        </p:spPr>
        <p:txBody>
          <a:bodyPr wrap="none" rtlCol="0">
            <a:spAutoFit/>
          </a:bodyPr>
          <a:lstStyle/>
          <a:p>
            <a:pPr algn="ctr"/>
            <a:r>
              <a:rPr lang="en-US" sz="6600" b="1" dirty="0">
                <a:solidFill>
                  <a:schemeClr val="bg1"/>
                </a:solidFill>
                <a:latin typeface="NVIDIA Sans" panose="020B0503020203020204" pitchFamily="34" charset="0"/>
                <a:cs typeface="NVIDIA Sans" panose="020B0503020203020204" pitchFamily="34" charset="0"/>
              </a:rPr>
              <a:t>LOW</a:t>
            </a:r>
          </a:p>
        </p:txBody>
      </p:sp>
      <p:sp>
        <p:nvSpPr>
          <p:cNvPr id="27" name="TextBox 26">
            <a:extLst>
              <a:ext uri="{FF2B5EF4-FFF2-40B4-BE49-F238E27FC236}">
                <a16:creationId xmlns:a16="http://schemas.microsoft.com/office/drawing/2014/main" id="{1C20FDED-6088-8190-65E4-FCC721B2088E}"/>
              </a:ext>
            </a:extLst>
          </p:cNvPr>
          <p:cNvSpPr txBox="1"/>
          <p:nvPr/>
        </p:nvSpPr>
        <p:spPr>
          <a:xfrm>
            <a:off x="9925951" y="17811885"/>
            <a:ext cx="2145139" cy="1107996"/>
          </a:xfrm>
          <a:prstGeom prst="rect">
            <a:avLst/>
          </a:prstGeom>
          <a:noFill/>
        </p:spPr>
        <p:txBody>
          <a:bodyPr wrap="none" rtlCol="0">
            <a:spAutoFit/>
          </a:bodyPr>
          <a:lstStyle/>
          <a:p>
            <a:pPr algn="ctr"/>
            <a:r>
              <a:rPr lang="en-US" sz="6600" b="1" dirty="0">
                <a:solidFill>
                  <a:schemeClr val="bg1"/>
                </a:solidFill>
                <a:latin typeface="NVIDIA Sans" panose="020B0503020203020204" pitchFamily="34" charset="0"/>
                <a:cs typeface="NVIDIA Sans" panose="020B0503020203020204" pitchFamily="34" charset="0"/>
              </a:rPr>
              <a:t>LOW</a:t>
            </a:r>
          </a:p>
        </p:txBody>
      </p:sp>
      <p:sp>
        <p:nvSpPr>
          <p:cNvPr id="28" name="TextBox 27">
            <a:extLst>
              <a:ext uri="{FF2B5EF4-FFF2-40B4-BE49-F238E27FC236}">
                <a16:creationId xmlns:a16="http://schemas.microsoft.com/office/drawing/2014/main" id="{D47D2B07-D51D-125E-5622-B76D77DF6A59}"/>
              </a:ext>
            </a:extLst>
          </p:cNvPr>
          <p:cNvSpPr txBox="1"/>
          <p:nvPr/>
        </p:nvSpPr>
        <p:spPr>
          <a:xfrm>
            <a:off x="25999992" y="17890632"/>
            <a:ext cx="2340705" cy="1107996"/>
          </a:xfrm>
          <a:prstGeom prst="rect">
            <a:avLst/>
          </a:prstGeom>
          <a:noFill/>
        </p:spPr>
        <p:txBody>
          <a:bodyPr wrap="none" rtlCol="0">
            <a:spAutoFit/>
          </a:bodyPr>
          <a:lstStyle/>
          <a:p>
            <a:pPr algn="ctr"/>
            <a:r>
              <a:rPr lang="en-US" sz="6600" b="1" dirty="0">
                <a:solidFill>
                  <a:schemeClr val="bg1"/>
                </a:solidFill>
                <a:latin typeface="NVIDIA Sans" panose="020B0503020203020204" pitchFamily="34" charset="0"/>
                <a:cs typeface="NVIDIA Sans" panose="020B0503020203020204" pitchFamily="34" charset="0"/>
              </a:rPr>
              <a:t>HIGH</a:t>
            </a:r>
          </a:p>
        </p:txBody>
      </p:sp>
      <p:grpSp>
        <p:nvGrpSpPr>
          <p:cNvPr id="37" name="Group 36">
            <a:extLst>
              <a:ext uri="{FF2B5EF4-FFF2-40B4-BE49-F238E27FC236}">
                <a16:creationId xmlns:a16="http://schemas.microsoft.com/office/drawing/2014/main" id="{D91CBD3C-EA61-2C57-B576-EC16B2ED7BE5}"/>
              </a:ext>
            </a:extLst>
          </p:cNvPr>
          <p:cNvGrpSpPr/>
          <p:nvPr/>
        </p:nvGrpSpPr>
        <p:grpSpPr>
          <a:xfrm>
            <a:off x="10367527" y="11380900"/>
            <a:ext cx="11904032" cy="4811186"/>
            <a:chOff x="14787127" y="10383373"/>
            <a:chExt cx="11904032" cy="4811186"/>
          </a:xfrm>
        </p:grpSpPr>
        <p:sp>
          <p:nvSpPr>
            <p:cNvPr id="10" name="Oval 9">
              <a:extLst>
                <a:ext uri="{FF2B5EF4-FFF2-40B4-BE49-F238E27FC236}">
                  <a16:creationId xmlns:a16="http://schemas.microsoft.com/office/drawing/2014/main" id="{25F0A39C-7210-C7E4-3B5C-FE45AF514BC7}"/>
                </a:ext>
              </a:extLst>
            </p:cNvPr>
            <p:cNvSpPr/>
            <p:nvPr/>
          </p:nvSpPr>
          <p:spPr>
            <a:xfrm>
              <a:off x="14787127" y="13956622"/>
              <a:ext cx="1237937" cy="12379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1" name="TextBox 10">
              <a:extLst>
                <a:ext uri="{FF2B5EF4-FFF2-40B4-BE49-F238E27FC236}">
                  <a16:creationId xmlns:a16="http://schemas.microsoft.com/office/drawing/2014/main" id="{968D0883-BE6A-849E-3020-F5770E6B221B}"/>
                </a:ext>
              </a:extLst>
            </p:cNvPr>
            <p:cNvSpPr txBox="1"/>
            <p:nvPr/>
          </p:nvSpPr>
          <p:spPr>
            <a:xfrm>
              <a:off x="16090500" y="10383373"/>
              <a:ext cx="10600659" cy="2246769"/>
            </a:xfrm>
            <a:prstGeom prst="rect">
              <a:avLst/>
            </a:prstGeom>
            <a:noFill/>
          </p:spPr>
          <p:txBody>
            <a:bodyPr wrap="none" rtlCol="0">
              <a:spAutoFit/>
            </a:bodyPr>
            <a:lstStyle/>
            <a:p>
              <a:pPr algn="ctr"/>
              <a:r>
                <a:rPr lang="en-US" sz="8000" b="1" dirty="0">
                  <a:solidFill>
                    <a:schemeClr val="bg1"/>
                  </a:solidFill>
                  <a:latin typeface="NVIDIA Sans" panose="020B0503020203020204" pitchFamily="34" charset="0"/>
                  <a:cs typeface="NVIDIA Sans" panose="020B0503020203020204" pitchFamily="34" charset="0"/>
                </a:rPr>
                <a:t>TRR, DSAC, PAT</a:t>
              </a:r>
            </a:p>
            <a:p>
              <a:pPr algn="ctr"/>
              <a:r>
                <a:rPr lang="en-US" sz="6000" dirty="0">
                  <a:solidFill>
                    <a:schemeClr val="bg1"/>
                  </a:solidFill>
                  <a:latin typeface="NVIDIA Sans" panose="020B0503020203020204" pitchFamily="34" charset="0"/>
                  <a:cs typeface="NVIDIA Sans" panose="020B0503020203020204" pitchFamily="34" charset="0"/>
                </a:rPr>
                <a:t>(&lt;16 counters / DRAM bank)</a:t>
              </a:r>
            </a:p>
          </p:txBody>
        </p:sp>
        <p:cxnSp>
          <p:nvCxnSpPr>
            <p:cNvPr id="35" name="Straight Arrow Connector 34">
              <a:extLst>
                <a:ext uri="{FF2B5EF4-FFF2-40B4-BE49-F238E27FC236}">
                  <a16:creationId xmlns:a16="http://schemas.microsoft.com/office/drawing/2014/main" id="{11C58897-5DF8-5E69-D84B-003F86A38A03}"/>
                </a:ext>
              </a:extLst>
            </p:cNvPr>
            <p:cNvCxnSpPr>
              <a:cxnSpLocks/>
            </p:cNvCxnSpPr>
            <p:nvPr/>
          </p:nvCxnSpPr>
          <p:spPr>
            <a:xfrm flipH="1">
              <a:off x="16090500" y="13095522"/>
              <a:ext cx="1381856" cy="992480"/>
            </a:xfrm>
            <a:prstGeom prst="straightConnector1">
              <a:avLst/>
            </a:prstGeom>
            <a:ln w="1270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D71D6BE4-51B3-550B-3205-5F4C25567EAB}"/>
              </a:ext>
            </a:extLst>
          </p:cNvPr>
          <p:cNvCxnSpPr/>
          <p:nvPr/>
        </p:nvCxnSpPr>
        <p:spPr>
          <a:xfrm>
            <a:off x="9127441" y="4892871"/>
            <a:ext cx="18372693" cy="0"/>
          </a:xfrm>
          <a:prstGeom prst="line">
            <a:avLst/>
          </a:prstGeom>
          <a:ln w="1270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2E0E6E-E915-EAC3-91D2-586A9F1AD337}"/>
              </a:ext>
            </a:extLst>
          </p:cNvPr>
          <p:cNvCxnSpPr>
            <a:cxnSpLocks/>
          </p:cNvCxnSpPr>
          <p:nvPr/>
        </p:nvCxnSpPr>
        <p:spPr>
          <a:xfrm flipH="1" flipV="1">
            <a:off x="27170344" y="4892871"/>
            <a:ext cx="1" cy="12106014"/>
          </a:xfrm>
          <a:prstGeom prst="line">
            <a:avLst/>
          </a:prstGeom>
          <a:ln w="1270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F6FADE4-D580-BBD4-BCAC-7B1020B8234C}"/>
              </a:ext>
            </a:extLst>
          </p:cNvPr>
          <p:cNvGrpSpPr/>
          <p:nvPr/>
        </p:nvGrpSpPr>
        <p:grpSpPr>
          <a:xfrm>
            <a:off x="13812516" y="4201029"/>
            <a:ext cx="14008106" cy="6185904"/>
            <a:chOff x="17816476" y="3660706"/>
            <a:chExt cx="14008106" cy="6185904"/>
          </a:xfrm>
        </p:grpSpPr>
        <p:sp>
          <p:nvSpPr>
            <p:cNvPr id="4" name="Oval 3">
              <a:extLst>
                <a:ext uri="{FF2B5EF4-FFF2-40B4-BE49-F238E27FC236}">
                  <a16:creationId xmlns:a16="http://schemas.microsoft.com/office/drawing/2014/main" id="{A520A960-9357-CA55-827A-DC308156712D}"/>
                </a:ext>
              </a:extLst>
            </p:cNvPr>
            <p:cNvSpPr/>
            <p:nvPr/>
          </p:nvSpPr>
          <p:spPr>
            <a:xfrm>
              <a:off x="30586645" y="3660706"/>
              <a:ext cx="1237937" cy="12379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6000" dirty="0" err="1">
                <a:solidFill>
                  <a:schemeClr val="tx1"/>
                </a:solidFill>
                <a:latin typeface="Trebuchet MS" panose="020B0603020202020204" pitchFamily="34" charset="0"/>
              </a:endParaRPr>
            </a:p>
          </p:txBody>
        </p:sp>
        <p:cxnSp>
          <p:nvCxnSpPr>
            <p:cNvPr id="17" name="Straight Arrow Connector 16">
              <a:extLst>
                <a:ext uri="{FF2B5EF4-FFF2-40B4-BE49-F238E27FC236}">
                  <a16:creationId xmlns:a16="http://schemas.microsoft.com/office/drawing/2014/main" id="{56950AF3-C17A-EB2B-0E35-031AA7B333A5}"/>
                </a:ext>
              </a:extLst>
            </p:cNvPr>
            <p:cNvCxnSpPr>
              <a:cxnSpLocks/>
            </p:cNvCxnSpPr>
            <p:nvPr/>
          </p:nvCxnSpPr>
          <p:spPr>
            <a:xfrm flipV="1">
              <a:off x="28156128" y="5190079"/>
              <a:ext cx="2367899" cy="1400078"/>
            </a:xfrm>
            <a:prstGeom prst="straightConnector1">
              <a:avLst/>
            </a:prstGeom>
            <a:ln w="1270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5789565-B62C-4D2A-4730-7E144FBF793E}"/>
                </a:ext>
              </a:extLst>
            </p:cNvPr>
            <p:cNvSpPr txBox="1"/>
            <p:nvPr/>
          </p:nvSpPr>
          <p:spPr>
            <a:xfrm>
              <a:off x="17816476" y="6676511"/>
              <a:ext cx="13093678" cy="3170099"/>
            </a:xfrm>
            <a:prstGeom prst="rect">
              <a:avLst/>
            </a:prstGeom>
            <a:noFill/>
          </p:spPr>
          <p:txBody>
            <a:bodyPr wrap="square" rtlCol="0">
              <a:spAutoFit/>
            </a:bodyPr>
            <a:lstStyle/>
            <a:p>
              <a:pPr algn="ctr"/>
              <a:r>
                <a:rPr lang="en-US" sz="8000" b="1" dirty="0" err="1">
                  <a:solidFill>
                    <a:schemeClr val="bg1"/>
                  </a:solidFill>
                  <a:latin typeface="NVIDIA Sans" panose="020B0503020203020204" pitchFamily="34" charset="0"/>
                  <a:cs typeface="NVIDIA Sans" panose="020B0503020203020204" pitchFamily="34" charset="0"/>
                </a:rPr>
                <a:t>ProTRR</a:t>
              </a:r>
              <a:r>
                <a:rPr lang="en-US" sz="8000" b="1" dirty="0">
                  <a:solidFill>
                    <a:schemeClr val="bg1"/>
                  </a:solidFill>
                  <a:latin typeface="NVIDIA Sans" panose="020B0503020203020204" pitchFamily="34" charset="0"/>
                  <a:cs typeface="NVIDIA Sans" panose="020B0503020203020204" pitchFamily="34" charset="0"/>
                </a:rPr>
                <a:t>, Mithril</a:t>
              </a:r>
            </a:p>
            <a:p>
              <a:pPr algn="ctr"/>
              <a:r>
                <a:rPr lang="en-US" sz="6000" dirty="0">
                  <a:solidFill>
                    <a:schemeClr val="bg1"/>
                  </a:solidFill>
                  <a:latin typeface="NVIDIA Sans" panose="020B0503020203020204" pitchFamily="34" charset="0"/>
                  <a:cs typeface="NVIDIA Sans" panose="020B0503020203020204" pitchFamily="34" charset="0"/>
                </a:rPr>
                <a:t>(100-1000s counters / DRAM bank)</a:t>
              </a:r>
            </a:p>
            <a:p>
              <a:pPr algn="ctr"/>
              <a:endParaRPr lang="en-US" sz="6000" dirty="0">
                <a:solidFill>
                  <a:schemeClr val="bg1"/>
                </a:solidFill>
                <a:latin typeface="NVIDIA Sans" panose="020B0503020203020204" pitchFamily="34" charset="0"/>
                <a:cs typeface="NVIDIA Sans" panose="020B0503020203020204" pitchFamily="34" charset="0"/>
              </a:endParaRPr>
            </a:p>
          </p:txBody>
        </p:sp>
      </p:grpSp>
      <p:grpSp>
        <p:nvGrpSpPr>
          <p:cNvPr id="13" name="Group 12">
            <a:extLst>
              <a:ext uri="{FF2B5EF4-FFF2-40B4-BE49-F238E27FC236}">
                <a16:creationId xmlns:a16="http://schemas.microsoft.com/office/drawing/2014/main" id="{12A1A815-A8DF-13D0-85D7-0FC339FF1684}"/>
              </a:ext>
            </a:extLst>
          </p:cNvPr>
          <p:cNvGrpSpPr/>
          <p:nvPr/>
        </p:nvGrpSpPr>
        <p:grpSpPr>
          <a:xfrm>
            <a:off x="9127441" y="2845919"/>
            <a:ext cx="10821229" cy="3052666"/>
            <a:chOff x="5152494" y="1848392"/>
            <a:chExt cx="9704311" cy="3052666"/>
          </a:xfrm>
        </p:grpSpPr>
        <p:sp>
          <p:nvSpPr>
            <p:cNvPr id="29" name="Star: 5 Points 28">
              <a:extLst>
                <a:ext uri="{FF2B5EF4-FFF2-40B4-BE49-F238E27FC236}">
                  <a16:creationId xmlns:a16="http://schemas.microsoft.com/office/drawing/2014/main" id="{9F55A4F6-0E54-88E7-A4F4-A559DEEA02AC}"/>
                </a:ext>
              </a:extLst>
            </p:cNvPr>
            <p:cNvSpPr/>
            <p:nvPr/>
          </p:nvSpPr>
          <p:spPr>
            <a:xfrm>
              <a:off x="5783898" y="2550486"/>
              <a:ext cx="2350572" cy="235057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Trebuchet MS" panose="020B0603020202020204" pitchFamily="34" charset="0"/>
              </a:endParaRPr>
            </a:p>
          </p:txBody>
        </p:sp>
        <p:sp>
          <p:nvSpPr>
            <p:cNvPr id="12" name="TextBox 11">
              <a:extLst>
                <a:ext uri="{FF2B5EF4-FFF2-40B4-BE49-F238E27FC236}">
                  <a16:creationId xmlns:a16="http://schemas.microsoft.com/office/drawing/2014/main" id="{67ED3218-377E-7D22-7526-F942EC32A059}"/>
                </a:ext>
              </a:extLst>
            </p:cNvPr>
            <p:cNvSpPr txBox="1"/>
            <p:nvPr/>
          </p:nvSpPr>
          <p:spPr>
            <a:xfrm>
              <a:off x="5152494" y="1848392"/>
              <a:ext cx="9704311" cy="1446550"/>
            </a:xfrm>
            <a:prstGeom prst="rect">
              <a:avLst/>
            </a:prstGeom>
            <a:noFill/>
          </p:spPr>
          <p:txBody>
            <a:bodyPr wrap="square" rtlCol="0">
              <a:spAutoFit/>
            </a:bodyPr>
            <a:lstStyle/>
            <a:p>
              <a:pPr algn="ctr"/>
              <a:r>
                <a:rPr lang="en-US" sz="8800" b="1" dirty="0">
                  <a:solidFill>
                    <a:schemeClr val="accent1"/>
                  </a:solidFill>
                  <a:latin typeface="NVIDIA Sans" panose="020B0503020203020204" pitchFamily="34" charset="0"/>
                  <a:cs typeface="NVIDIA Sans" panose="020B0503020203020204" pitchFamily="34" charset="0"/>
                </a:rPr>
                <a:t>OUR GOAL</a:t>
              </a:r>
            </a:p>
          </p:txBody>
        </p:sp>
      </p:grpSp>
    </p:spTree>
    <p:extLst>
      <p:ext uri="{BB962C8B-B14F-4D97-AF65-F5344CB8AC3E}">
        <p14:creationId xmlns:p14="http://schemas.microsoft.com/office/powerpoint/2010/main" val="3878033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a:xfrm>
            <a:off x="937260" y="0"/>
            <a:ext cx="34701480" cy="2514601"/>
          </a:xfrm>
        </p:spPr>
        <p:txBody>
          <a:bodyPr>
            <a:normAutofit/>
          </a:bodyPr>
          <a:lstStyle/>
          <a:p>
            <a:r>
              <a:rPr lang="en-US" sz="8800" dirty="0"/>
              <a:t>Taxonomy of Tracker Management Policies and Failure Modes</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6600" dirty="0"/>
          </a:p>
        </p:txBody>
      </p:sp>
      <p:sp>
        <p:nvSpPr>
          <p:cNvPr id="4" name="TextBox 3">
            <a:extLst>
              <a:ext uri="{FF2B5EF4-FFF2-40B4-BE49-F238E27FC236}">
                <a16:creationId xmlns:a16="http://schemas.microsoft.com/office/drawing/2014/main" id="{23F3E45D-9C67-5713-E958-C61C955EA388}"/>
              </a:ext>
            </a:extLst>
          </p:cNvPr>
          <p:cNvSpPr txBox="1"/>
          <p:nvPr/>
        </p:nvSpPr>
        <p:spPr>
          <a:xfrm>
            <a:off x="1076491" y="11104317"/>
            <a:ext cx="11897680" cy="2474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Tracker Insertion Failure (TIF)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NOT inserting address</a:t>
            </a:r>
          </a:p>
        </p:txBody>
      </p:sp>
      <p:sp>
        <p:nvSpPr>
          <p:cNvPr id="5" name="TextBox 4">
            <a:extLst>
              <a:ext uri="{FF2B5EF4-FFF2-40B4-BE49-F238E27FC236}">
                <a16:creationId xmlns:a16="http://schemas.microsoft.com/office/drawing/2014/main" id="{7995B03D-0E8E-01CF-6684-2190D4C249B8}"/>
              </a:ext>
            </a:extLst>
          </p:cNvPr>
          <p:cNvSpPr txBox="1"/>
          <p:nvPr/>
        </p:nvSpPr>
        <p:spPr>
          <a:xfrm>
            <a:off x="14261585" y="14660262"/>
            <a:ext cx="11572848" cy="2474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Tracker Retention Failure (TRF)</a:t>
            </a: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DISCARDING address</a:t>
            </a:r>
          </a:p>
        </p:txBody>
      </p:sp>
      <p:sp>
        <p:nvSpPr>
          <p:cNvPr id="6" name="TextBox 5">
            <a:extLst>
              <a:ext uri="{FF2B5EF4-FFF2-40B4-BE49-F238E27FC236}">
                <a16:creationId xmlns:a16="http://schemas.microsoft.com/office/drawing/2014/main" id="{A877E7FC-FAB5-6ED2-CE6B-D094E2EFE793}"/>
              </a:ext>
            </a:extLst>
          </p:cNvPr>
          <p:cNvSpPr txBox="1"/>
          <p:nvPr/>
        </p:nvSpPr>
        <p:spPr>
          <a:xfrm>
            <a:off x="27417253" y="10716518"/>
            <a:ext cx="7069500" cy="32501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6000" b="1" dirty="0">
                <a:solidFill>
                  <a:srgbClr val="1481D4"/>
                </a:solidFill>
                <a:latin typeface="Trebuchet MS" panose="020B0603020202020204" pitchFamily="34" charset="0"/>
              </a:rPr>
              <a:t>Tardiness</a:t>
            </a:r>
            <a:endParaRPr lang="en-US" sz="5600" b="1" dirty="0">
              <a:solidFill>
                <a:srgbClr val="1481D4"/>
              </a:solidFill>
              <a:latin typeface="Trebuchet MS" panose="020B0603020202020204" pitchFamily="34" charset="0"/>
            </a:endParaRPr>
          </a:p>
          <a:p>
            <a:pPr algn="ctr">
              <a:lnSpc>
                <a:spcPct val="90000"/>
              </a:lnSpc>
            </a:pPr>
            <a:endParaRPr lang="en-US" sz="5600" b="1" dirty="0">
              <a:solidFill>
                <a:srgbClr val="1481D4"/>
              </a:solidFill>
              <a:latin typeface="Trebuchet MS" panose="020B0603020202020204" pitchFamily="34" charset="0"/>
            </a:endParaRPr>
          </a:p>
          <a:p>
            <a:pPr algn="ctr">
              <a:lnSpc>
                <a:spcPct val="90000"/>
              </a:lnSpc>
            </a:pPr>
            <a:r>
              <a:rPr lang="en-US" sz="5600" b="1" i="1" dirty="0">
                <a:solidFill>
                  <a:schemeClr val="bg1"/>
                </a:solidFill>
                <a:latin typeface="Trebuchet MS" panose="020B0603020202020204" pitchFamily="34" charset="0"/>
              </a:rPr>
              <a:t>Failure from </a:t>
            </a:r>
          </a:p>
          <a:p>
            <a:pPr algn="ctr">
              <a:lnSpc>
                <a:spcPct val="90000"/>
              </a:lnSpc>
            </a:pPr>
            <a:r>
              <a:rPr lang="en-US" sz="5600" b="1" i="1" dirty="0">
                <a:solidFill>
                  <a:schemeClr val="bg1"/>
                </a:solidFill>
                <a:latin typeface="Trebuchet MS" panose="020B0603020202020204" pitchFamily="34" charset="0"/>
              </a:rPr>
              <a:t>DELAYING mitigation</a:t>
            </a:r>
          </a:p>
        </p:txBody>
      </p:sp>
      <p:grpSp>
        <p:nvGrpSpPr>
          <p:cNvPr id="10" name="Group 9">
            <a:extLst>
              <a:ext uri="{FF2B5EF4-FFF2-40B4-BE49-F238E27FC236}">
                <a16:creationId xmlns:a16="http://schemas.microsoft.com/office/drawing/2014/main" id="{88B8AE52-A914-87B2-D8AE-A52F3B3F9CF7}"/>
              </a:ext>
            </a:extLst>
          </p:cNvPr>
          <p:cNvGrpSpPr/>
          <p:nvPr/>
        </p:nvGrpSpPr>
        <p:grpSpPr>
          <a:xfrm rot="5400000" flipH="1">
            <a:off x="17070945" y="2143423"/>
            <a:ext cx="6062808" cy="12710660"/>
            <a:chOff x="18725837" y="4389120"/>
            <a:chExt cx="6062808" cy="12710660"/>
          </a:xfrm>
        </p:grpSpPr>
        <p:sp>
          <p:nvSpPr>
            <p:cNvPr id="16" name="Rectangle 15">
              <a:extLst>
                <a:ext uri="{FF2B5EF4-FFF2-40B4-BE49-F238E27FC236}">
                  <a16:creationId xmlns:a16="http://schemas.microsoft.com/office/drawing/2014/main" id="{1C28D198-E1BE-38CA-BB24-6C2D1AF805A1}"/>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5019DC44-5BAE-A883-DE22-B2F8AAEA8ABA}"/>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0762475C-873C-5B52-ACB3-3076E3D6F8DB}"/>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E64B3ACC-7AA0-2192-CF47-43B760ADB085}"/>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B119E3C8-E8AA-E001-C048-5A1E562D2C27}"/>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C335ED9B-E8E8-8B13-017D-9B9183E717F8}"/>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5F90FDCA-51D1-0F53-1C6C-1AD27EC2BEDD}"/>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BE1E123D-E8C8-E1B8-0607-7CAE85D6E79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B717F270-7E42-A7ED-067A-7AC6857906DF}"/>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E295A2FC-285C-D335-5E4C-F0012485F89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53731AFC-9916-4B43-3D32-69DF56143CA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69E9D132-9540-7A43-B286-AB23B294B24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1A77156F-AE08-1057-7862-5C3F06BE847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694F6438-7FDE-9DD0-8252-CE8B4F535152}"/>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5BA133C7-A3A0-F99E-A30D-126D6D5E342E}"/>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9" name="Rectangle 58">
              <a:extLst>
                <a:ext uri="{FF2B5EF4-FFF2-40B4-BE49-F238E27FC236}">
                  <a16:creationId xmlns:a16="http://schemas.microsoft.com/office/drawing/2014/main" id="{72BE8133-0A9F-82E0-1F58-30AFD77F0223}"/>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0" name="TextBox 59">
              <a:extLst>
                <a:ext uri="{FF2B5EF4-FFF2-40B4-BE49-F238E27FC236}">
                  <a16:creationId xmlns:a16="http://schemas.microsoft.com/office/drawing/2014/main" id="{2AD80866-2C64-C4FB-7590-172B49BA10A2}"/>
                </a:ext>
              </a:extLst>
            </p:cNvPr>
            <p:cNvSpPr txBox="1"/>
            <p:nvPr/>
          </p:nvSpPr>
          <p:spPr>
            <a:xfrm rot="5400000">
              <a:off x="16759855" y="10144290"/>
              <a:ext cx="9913404" cy="120032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LOW-COST TRACKER</a:t>
              </a:r>
              <a:endParaRPr lang="en-US" sz="7200" dirty="0"/>
            </a:p>
          </p:txBody>
        </p:sp>
      </p:grpSp>
      <p:grpSp>
        <p:nvGrpSpPr>
          <p:cNvPr id="9" name="Group 8">
            <a:extLst>
              <a:ext uri="{FF2B5EF4-FFF2-40B4-BE49-F238E27FC236}">
                <a16:creationId xmlns:a16="http://schemas.microsoft.com/office/drawing/2014/main" id="{55442B92-87D8-D881-CA19-D0BB987127DD}"/>
              </a:ext>
            </a:extLst>
          </p:cNvPr>
          <p:cNvGrpSpPr/>
          <p:nvPr/>
        </p:nvGrpSpPr>
        <p:grpSpPr>
          <a:xfrm>
            <a:off x="1204452" y="7998800"/>
            <a:ext cx="12542567" cy="914400"/>
            <a:chOff x="1204452" y="7998800"/>
            <a:chExt cx="12542567" cy="914400"/>
          </a:xfrm>
        </p:grpSpPr>
        <p:cxnSp>
          <p:nvCxnSpPr>
            <p:cNvPr id="8" name="Straight Arrow Connector 7">
              <a:extLst>
                <a:ext uri="{FF2B5EF4-FFF2-40B4-BE49-F238E27FC236}">
                  <a16:creationId xmlns:a16="http://schemas.microsoft.com/office/drawing/2014/main" id="{F9924DCD-3D8C-A144-DFCC-6E12C197B79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92F5105-AE9E-3BAA-B5AA-46C86A9A5481}"/>
                </a:ext>
              </a:extLst>
            </p:cNvPr>
            <p:cNvSpPr/>
            <p:nvPr/>
          </p:nvSpPr>
          <p:spPr>
            <a:xfrm>
              <a:off x="3294739" y="7998800"/>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Insertion Policy</a:t>
              </a:r>
            </a:p>
          </p:txBody>
        </p:sp>
      </p:grpSp>
      <p:grpSp>
        <p:nvGrpSpPr>
          <p:cNvPr id="23" name="Group 22">
            <a:extLst>
              <a:ext uri="{FF2B5EF4-FFF2-40B4-BE49-F238E27FC236}">
                <a16:creationId xmlns:a16="http://schemas.microsoft.com/office/drawing/2014/main" id="{3A867870-103E-FF24-1F08-EE43790C7706}"/>
              </a:ext>
            </a:extLst>
          </p:cNvPr>
          <p:cNvGrpSpPr/>
          <p:nvPr/>
        </p:nvGrpSpPr>
        <p:grpSpPr>
          <a:xfrm>
            <a:off x="16452229" y="11490325"/>
            <a:ext cx="7181386" cy="2669732"/>
            <a:chOff x="16452229" y="11490325"/>
            <a:chExt cx="7181386" cy="2669732"/>
          </a:xfrm>
        </p:grpSpPr>
        <p:cxnSp>
          <p:nvCxnSpPr>
            <p:cNvPr id="12" name="Straight Arrow Connector 11">
              <a:extLst>
                <a:ext uri="{FF2B5EF4-FFF2-40B4-BE49-F238E27FC236}">
                  <a16:creationId xmlns:a16="http://schemas.microsoft.com/office/drawing/2014/main" id="{0149C129-28CE-D2DA-2037-86F4159E8BA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8CB2003E-9BDC-97A9-B02D-5CDDA283029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Eviction Policy</a:t>
              </a:r>
            </a:p>
          </p:txBody>
        </p:sp>
      </p:grpSp>
      <p:grpSp>
        <p:nvGrpSpPr>
          <p:cNvPr id="22" name="Group 21">
            <a:extLst>
              <a:ext uri="{FF2B5EF4-FFF2-40B4-BE49-F238E27FC236}">
                <a16:creationId xmlns:a16="http://schemas.microsoft.com/office/drawing/2014/main" id="{221BE753-0B54-3B7E-8CBC-9E39804C0B47}"/>
              </a:ext>
            </a:extLst>
          </p:cNvPr>
          <p:cNvGrpSpPr/>
          <p:nvPr/>
        </p:nvGrpSpPr>
        <p:grpSpPr>
          <a:xfrm>
            <a:off x="26462445" y="8056742"/>
            <a:ext cx="8959638" cy="914400"/>
            <a:chOff x="26462445" y="8056742"/>
            <a:chExt cx="8959638" cy="914400"/>
          </a:xfrm>
        </p:grpSpPr>
        <p:cxnSp>
          <p:nvCxnSpPr>
            <p:cNvPr id="11" name="Straight Arrow Connector 10">
              <a:extLst>
                <a:ext uri="{FF2B5EF4-FFF2-40B4-BE49-F238E27FC236}">
                  <a16:creationId xmlns:a16="http://schemas.microsoft.com/office/drawing/2014/main" id="{EAADD36B-6DF9-FA2C-E2B2-CB254F4B96F7}"/>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3C36D9A-037B-A716-454A-EFDC1FEB45A8}"/>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Mitigation Policy</a:t>
              </a:r>
            </a:p>
          </p:txBody>
        </p:sp>
      </p:grpSp>
      <p:sp>
        <p:nvSpPr>
          <p:cNvPr id="24" name="Oval 23">
            <a:extLst>
              <a:ext uri="{FF2B5EF4-FFF2-40B4-BE49-F238E27FC236}">
                <a16:creationId xmlns:a16="http://schemas.microsoft.com/office/drawing/2014/main" id="{B1E13D88-E6E9-07DB-665F-8017AF770244}"/>
              </a:ext>
            </a:extLst>
          </p:cNvPr>
          <p:cNvSpPr/>
          <p:nvPr/>
        </p:nvSpPr>
        <p:spPr>
          <a:xfrm>
            <a:off x="2332949" y="7423926"/>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1</a:t>
            </a:r>
          </a:p>
        </p:txBody>
      </p:sp>
      <p:sp>
        <p:nvSpPr>
          <p:cNvPr id="25" name="Oval 24">
            <a:extLst>
              <a:ext uri="{FF2B5EF4-FFF2-40B4-BE49-F238E27FC236}">
                <a16:creationId xmlns:a16="http://schemas.microsoft.com/office/drawing/2014/main" id="{02C81E13-C4E9-D36B-9444-D1A77DA88260}"/>
              </a:ext>
            </a:extLst>
          </p:cNvPr>
          <p:cNvSpPr/>
          <p:nvPr/>
        </p:nvSpPr>
        <p:spPr>
          <a:xfrm>
            <a:off x="14954439" y="12176353"/>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2</a:t>
            </a:r>
          </a:p>
        </p:txBody>
      </p:sp>
      <p:sp>
        <p:nvSpPr>
          <p:cNvPr id="26" name="Oval 25">
            <a:extLst>
              <a:ext uri="{FF2B5EF4-FFF2-40B4-BE49-F238E27FC236}">
                <a16:creationId xmlns:a16="http://schemas.microsoft.com/office/drawing/2014/main" id="{0C8878A4-BD55-848C-BDAC-B4F76A8AA314}"/>
              </a:ext>
            </a:extLst>
          </p:cNvPr>
          <p:cNvSpPr/>
          <p:nvPr/>
        </p:nvSpPr>
        <p:spPr>
          <a:xfrm>
            <a:off x="30311299" y="6975320"/>
            <a:ext cx="814230" cy="803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3</a:t>
            </a:r>
          </a:p>
        </p:txBody>
      </p:sp>
    </p:spTree>
    <p:extLst>
      <p:ext uri="{BB962C8B-B14F-4D97-AF65-F5344CB8AC3E}">
        <p14:creationId xmlns:p14="http://schemas.microsoft.com/office/powerpoint/2010/main" val="3705106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p:txBody>
          <a:bodyPr>
            <a:normAutofit/>
          </a:bodyPr>
          <a:lstStyle/>
          <a:p>
            <a:r>
              <a:rPr lang="en-US" sz="8800" dirty="0"/>
              <a:t>Why Do Existing Low Cost In-DRAM Trackers Fail?</a:t>
            </a:r>
            <a:endParaRPr lang="en-US" sz="8800" b="0" dirty="0"/>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6600" dirty="0"/>
          </a:p>
        </p:txBody>
      </p:sp>
      <p:grpSp>
        <p:nvGrpSpPr>
          <p:cNvPr id="10" name="Group 9">
            <a:extLst>
              <a:ext uri="{FF2B5EF4-FFF2-40B4-BE49-F238E27FC236}">
                <a16:creationId xmlns:a16="http://schemas.microsoft.com/office/drawing/2014/main" id="{88B8AE52-A914-87B2-D8AE-A52F3B3F9CF7}"/>
              </a:ext>
            </a:extLst>
          </p:cNvPr>
          <p:cNvGrpSpPr/>
          <p:nvPr/>
        </p:nvGrpSpPr>
        <p:grpSpPr>
          <a:xfrm rot="5400000" flipH="1">
            <a:off x="17070945" y="2143423"/>
            <a:ext cx="6062808" cy="12710660"/>
            <a:chOff x="18725837" y="4389120"/>
            <a:chExt cx="6062808" cy="12710660"/>
          </a:xfrm>
        </p:grpSpPr>
        <p:sp>
          <p:nvSpPr>
            <p:cNvPr id="16" name="Rectangle 15">
              <a:extLst>
                <a:ext uri="{FF2B5EF4-FFF2-40B4-BE49-F238E27FC236}">
                  <a16:creationId xmlns:a16="http://schemas.microsoft.com/office/drawing/2014/main" id="{1C28D198-E1BE-38CA-BB24-6C2D1AF805A1}"/>
                </a:ext>
              </a:extLst>
            </p:cNvPr>
            <p:cNvSpPr/>
            <p:nvPr/>
          </p:nvSpPr>
          <p:spPr>
            <a:xfrm>
              <a:off x="18725837" y="438912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7" name="Rectangle 16">
              <a:extLst>
                <a:ext uri="{FF2B5EF4-FFF2-40B4-BE49-F238E27FC236}">
                  <a16:creationId xmlns:a16="http://schemas.microsoft.com/office/drawing/2014/main" id="{5019DC44-5BAE-A883-DE22-B2F8AAEA8ABA}"/>
                </a:ext>
              </a:extLst>
            </p:cNvPr>
            <p:cNvSpPr/>
            <p:nvPr/>
          </p:nvSpPr>
          <p:spPr>
            <a:xfrm>
              <a:off x="18725837" y="518353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8" name="Rectangle 17">
              <a:extLst>
                <a:ext uri="{FF2B5EF4-FFF2-40B4-BE49-F238E27FC236}">
                  <a16:creationId xmlns:a16="http://schemas.microsoft.com/office/drawing/2014/main" id="{0762475C-873C-5B52-ACB3-3076E3D6F8DB}"/>
                </a:ext>
              </a:extLst>
            </p:cNvPr>
            <p:cNvSpPr/>
            <p:nvPr/>
          </p:nvSpPr>
          <p:spPr>
            <a:xfrm>
              <a:off x="18725837" y="597795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19" name="Rectangle 18">
              <a:extLst>
                <a:ext uri="{FF2B5EF4-FFF2-40B4-BE49-F238E27FC236}">
                  <a16:creationId xmlns:a16="http://schemas.microsoft.com/office/drawing/2014/main" id="{E64B3ACC-7AA0-2192-CF47-43B760ADB085}"/>
                </a:ext>
              </a:extLst>
            </p:cNvPr>
            <p:cNvSpPr/>
            <p:nvPr/>
          </p:nvSpPr>
          <p:spPr>
            <a:xfrm>
              <a:off x="18725837" y="756678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0" name="Rectangle 19">
              <a:extLst>
                <a:ext uri="{FF2B5EF4-FFF2-40B4-BE49-F238E27FC236}">
                  <a16:creationId xmlns:a16="http://schemas.microsoft.com/office/drawing/2014/main" id="{B119E3C8-E8AA-E001-C048-5A1E562D2C27}"/>
                </a:ext>
              </a:extLst>
            </p:cNvPr>
            <p:cNvSpPr/>
            <p:nvPr/>
          </p:nvSpPr>
          <p:spPr>
            <a:xfrm>
              <a:off x="18725837" y="836120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49" name="Rectangle 48">
              <a:extLst>
                <a:ext uri="{FF2B5EF4-FFF2-40B4-BE49-F238E27FC236}">
                  <a16:creationId xmlns:a16="http://schemas.microsoft.com/office/drawing/2014/main" id="{C335ED9B-E8E8-8B13-017D-9B9183E717F8}"/>
                </a:ext>
              </a:extLst>
            </p:cNvPr>
            <p:cNvSpPr/>
            <p:nvPr/>
          </p:nvSpPr>
          <p:spPr>
            <a:xfrm>
              <a:off x="18725837" y="915561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0" name="Rectangle 49">
              <a:extLst>
                <a:ext uri="{FF2B5EF4-FFF2-40B4-BE49-F238E27FC236}">
                  <a16:creationId xmlns:a16="http://schemas.microsoft.com/office/drawing/2014/main" id="{5F90FDCA-51D1-0F53-1C6C-1AD27EC2BEDD}"/>
                </a:ext>
              </a:extLst>
            </p:cNvPr>
            <p:cNvSpPr/>
            <p:nvPr/>
          </p:nvSpPr>
          <p:spPr>
            <a:xfrm>
              <a:off x="18725837" y="995003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1" name="Rectangle 50">
              <a:extLst>
                <a:ext uri="{FF2B5EF4-FFF2-40B4-BE49-F238E27FC236}">
                  <a16:creationId xmlns:a16="http://schemas.microsoft.com/office/drawing/2014/main" id="{BE1E123D-E8C8-E1B8-0607-7CAE85D6E792}"/>
                </a:ext>
              </a:extLst>
            </p:cNvPr>
            <p:cNvSpPr/>
            <p:nvPr/>
          </p:nvSpPr>
          <p:spPr>
            <a:xfrm>
              <a:off x="18725837" y="1074444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2" name="Rectangle 51">
              <a:extLst>
                <a:ext uri="{FF2B5EF4-FFF2-40B4-BE49-F238E27FC236}">
                  <a16:creationId xmlns:a16="http://schemas.microsoft.com/office/drawing/2014/main" id="{B717F270-7E42-A7ED-067A-7AC6857906DF}"/>
                </a:ext>
              </a:extLst>
            </p:cNvPr>
            <p:cNvSpPr/>
            <p:nvPr/>
          </p:nvSpPr>
          <p:spPr>
            <a:xfrm>
              <a:off x="18725837" y="1153886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3" name="Rectangle 52">
              <a:extLst>
                <a:ext uri="{FF2B5EF4-FFF2-40B4-BE49-F238E27FC236}">
                  <a16:creationId xmlns:a16="http://schemas.microsoft.com/office/drawing/2014/main" id="{E295A2FC-285C-D335-5E4C-F0012485F89C}"/>
                </a:ext>
              </a:extLst>
            </p:cNvPr>
            <p:cNvSpPr/>
            <p:nvPr/>
          </p:nvSpPr>
          <p:spPr>
            <a:xfrm>
              <a:off x="18725837" y="1233328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4" name="Rectangle 53">
              <a:extLst>
                <a:ext uri="{FF2B5EF4-FFF2-40B4-BE49-F238E27FC236}">
                  <a16:creationId xmlns:a16="http://schemas.microsoft.com/office/drawing/2014/main" id="{53731AFC-9916-4B43-3D32-69DF56143CAB}"/>
                </a:ext>
              </a:extLst>
            </p:cNvPr>
            <p:cNvSpPr/>
            <p:nvPr/>
          </p:nvSpPr>
          <p:spPr>
            <a:xfrm>
              <a:off x="18725837" y="13127698"/>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5" name="Rectangle 54">
              <a:extLst>
                <a:ext uri="{FF2B5EF4-FFF2-40B4-BE49-F238E27FC236}">
                  <a16:creationId xmlns:a16="http://schemas.microsoft.com/office/drawing/2014/main" id="{69E9D132-9540-7A43-B286-AB23B294B245}"/>
                </a:ext>
              </a:extLst>
            </p:cNvPr>
            <p:cNvSpPr/>
            <p:nvPr/>
          </p:nvSpPr>
          <p:spPr>
            <a:xfrm>
              <a:off x="18725837" y="13922114"/>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6" name="Rectangle 55">
              <a:extLst>
                <a:ext uri="{FF2B5EF4-FFF2-40B4-BE49-F238E27FC236}">
                  <a16:creationId xmlns:a16="http://schemas.microsoft.com/office/drawing/2014/main" id="{1A77156F-AE08-1057-7862-5C3F06BE8474}"/>
                </a:ext>
              </a:extLst>
            </p:cNvPr>
            <p:cNvSpPr/>
            <p:nvPr/>
          </p:nvSpPr>
          <p:spPr>
            <a:xfrm>
              <a:off x="18725837" y="14716530"/>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7" name="Rectangle 56">
              <a:extLst>
                <a:ext uri="{FF2B5EF4-FFF2-40B4-BE49-F238E27FC236}">
                  <a16:creationId xmlns:a16="http://schemas.microsoft.com/office/drawing/2014/main" id="{694F6438-7FDE-9DD0-8252-CE8B4F535152}"/>
                </a:ext>
              </a:extLst>
            </p:cNvPr>
            <p:cNvSpPr/>
            <p:nvPr/>
          </p:nvSpPr>
          <p:spPr>
            <a:xfrm>
              <a:off x="18725837" y="15510946"/>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8" name="Rectangle 57">
              <a:extLst>
                <a:ext uri="{FF2B5EF4-FFF2-40B4-BE49-F238E27FC236}">
                  <a16:creationId xmlns:a16="http://schemas.microsoft.com/office/drawing/2014/main" id="{5BA133C7-A3A0-F99E-A30D-126D6D5E342E}"/>
                </a:ext>
              </a:extLst>
            </p:cNvPr>
            <p:cNvSpPr/>
            <p:nvPr/>
          </p:nvSpPr>
          <p:spPr>
            <a:xfrm>
              <a:off x="18725837" y="16305362"/>
              <a:ext cx="6055670" cy="79441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59" name="Rectangle 58">
              <a:extLst>
                <a:ext uri="{FF2B5EF4-FFF2-40B4-BE49-F238E27FC236}">
                  <a16:creationId xmlns:a16="http://schemas.microsoft.com/office/drawing/2014/main" id="{72BE8133-0A9F-82E0-1F58-30AFD77F0223}"/>
                </a:ext>
              </a:extLst>
            </p:cNvPr>
            <p:cNvSpPr/>
            <p:nvPr/>
          </p:nvSpPr>
          <p:spPr>
            <a:xfrm>
              <a:off x="18732975" y="4389130"/>
              <a:ext cx="6055670" cy="12710650"/>
            </a:xfrm>
            <a:prstGeom prst="rect">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0" name="TextBox 59">
              <a:extLst>
                <a:ext uri="{FF2B5EF4-FFF2-40B4-BE49-F238E27FC236}">
                  <a16:creationId xmlns:a16="http://schemas.microsoft.com/office/drawing/2014/main" id="{2AD80866-2C64-C4FB-7590-172B49BA10A2}"/>
                </a:ext>
              </a:extLst>
            </p:cNvPr>
            <p:cNvSpPr txBox="1"/>
            <p:nvPr/>
          </p:nvSpPr>
          <p:spPr>
            <a:xfrm rot="5400000">
              <a:off x="16205857" y="9590292"/>
              <a:ext cx="9913404" cy="2308324"/>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COUNTER-BASED TRACKER</a:t>
              </a:r>
              <a:endParaRPr lang="en-US" sz="7200" dirty="0"/>
            </a:p>
          </p:txBody>
        </p:sp>
      </p:grpSp>
      <p:grpSp>
        <p:nvGrpSpPr>
          <p:cNvPr id="9" name="Group 8">
            <a:extLst>
              <a:ext uri="{FF2B5EF4-FFF2-40B4-BE49-F238E27FC236}">
                <a16:creationId xmlns:a16="http://schemas.microsoft.com/office/drawing/2014/main" id="{55442B92-87D8-D881-CA19-D0BB987127DD}"/>
              </a:ext>
            </a:extLst>
          </p:cNvPr>
          <p:cNvGrpSpPr/>
          <p:nvPr/>
        </p:nvGrpSpPr>
        <p:grpSpPr>
          <a:xfrm>
            <a:off x="1204452" y="7998800"/>
            <a:ext cx="12542567" cy="914400"/>
            <a:chOff x="1204452" y="7998800"/>
            <a:chExt cx="12542567" cy="914400"/>
          </a:xfrm>
        </p:grpSpPr>
        <p:cxnSp>
          <p:nvCxnSpPr>
            <p:cNvPr id="8" name="Straight Arrow Connector 7">
              <a:extLst>
                <a:ext uri="{FF2B5EF4-FFF2-40B4-BE49-F238E27FC236}">
                  <a16:creationId xmlns:a16="http://schemas.microsoft.com/office/drawing/2014/main" id="{F9924DCD-3D8C-A144-DFCC-6E12C197B79D}"/>
                </a:ext>
              </a:extLst>
            </p:cNvPr>
            <p:cNvCxnSpPr>
              <a:cxnSpLocks/>
            </p:cNvCxnSpPr>
            <p:nvPr/>
          </p:nvCxnSpPr>
          <p:spPr>
            <a:xfrm>
              <a:off x="1204452" y="8456000"/>
              <a:ext cx="12542567" cy="84232"/>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92F5105-AE9E-3BAA-B5AA-46C86A9A5481}"/>
                </a:ext>
              </a:extLst>
            </p:cNvPr>
            <p:cNvSpPr/>
            <p:nvPr/>
          </p:nvSpPr>
          <p:spPr>
            <a:xfrm>
              <a:off x="3294739" y="7998800"/>
              <a:ext cx="955842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Always Insertion</a:t>
              </a:r>
            </a:p>
          </p:txBody>
        </p:sp>
      </p:grpSp>
      <p:grpSp>
        <p:nvGrpSpPr>
          <p:cNvPr id="23" name="Group 22">
            <a:extLst>
              <a:ext uri="{FF2B5EF4-FFF2-40B4-BE49-F238E27FC236}">
                <a16:creationId xmlns:a16="http://schemas.microsoft.com/office/drawing/2014/main" id="{3A867870-103E-FF24-1F08-EE43790C7706}"/>
              </a:ext>
            </a:extLst>
          </p:cNvPr>
          <p:cNvGrpSpPr/>
          <p:nvPr/>
        </p:nvGrpSpPr>
        <p:grpSpPr>
          <a:xfrm>
            <a:off x="16452229" y="11490325"/>
            <a:ext cx="7181386" cy="2669732"/>
            <a:chOff x="16452229" y="11490325"/>
            <a:chExt cx="7181386" cy="2669732"/>
          </a:xfrm>
        </p:grpSpPr>
        <p:cxnSp>
          <p:nvCxnSpPr>
            <p:cNvPr id="12" name="Straight Arrow Connector 11">
              <a:extLst>
                <a:ext uri="{FF2B5EF4-FFF2-40B4-BE49-F238E27FC236}">
                  <a16:creationId xmlns:a16="http://schemas.microsoft.com/office/drawing/2014/main" id="{0149C129-28CE-D2DA-2037-86F4159E8BA7}"/>
                </a:ext>
              </a:extLst>
            </p:cNvPr>
            <p:cNvCxnSpPr>
              <a:cxnSpLocks/>
            </p:cNvCxnSpPr>
            <p:nvPr/>
          </p:nvCxnSpPr>
          <p:spPr>
            <a:xfrm rot="5400000">
              <a:off x="18733633" y="12799614"/>
              <a:ext cx="2669732" cy="51154"/>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8CB2003E-9BDC-97A9-B02D-5CDDA283029E}"/>
                </a:ext>
              </a:extLst>
            </p:cNvPr>
            <p:cNvSpPr/>
            <p:nvPr/>
          </p:nvSpPr>
          <p:spPr>
            <a:xfrm>
              <a:off x="16452229" y="12116264"/>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LFU Eviction</a:t>
              </a:r>
            </a:p>
          </p:txBody>
        </p:sp>
      </p:grpSp>
      <p:grpSp>
        <p:nvGrpSpPr>
          <p:cNvPr id="22" name="Group 21">
            <a:extLst>
              <a:ext uri="{FF2B5EF4-FFF2-40B4-BE49-F238E27FC236}">
                <a16:creationId xmlns:a16="http://schemas.microsoft.com/office/drawing/2014/main" id="{221BE753-0B54-3B7E-8CBC-9E39804C0B47}"/>
              </a:ext>
            </a:extLst>
          </p:cNvPr>
          <p:cNvGrpSpPr/>
          <p:nvPr/>
        </p:nvGrpSpPr>
        <p:grpSpPr>
          <a:xfrm>
            <a:off x="26462445" y="8056742"/>
            <a:ext cx="8959638" cy="914400"/>
            <a:chOff x="26462445" y="8056742"/>
            <a:chExt cx="8959638" cy="914400"/>
          </a:xfrm>
        </p:grpSpPr>
        <p:cxnSp>
          <p:nvCxnSpPr>
            <p:cNvPr id="11" name="Straight Arrow Connector 10">
              <a:extLst>
                <a:ext uri="{FF2B5EF4-FFF2-40B4-BE49-F238E27FC236}">
                  <a16:creationId xmlns:a16="http://schemas.microsoft.com/office/drawing/2014/main" id="{EAADD36B-6DF9-FA2C-E2B2-CB254F4B96F7}"/>
                </a:ext>
              </a:extLst>
            </p:cNvPr>
            <p:cNvCxnSpPr>
              <a:cxnSpLocks/>
            </p:cNvCxnSpPr>
            <p:nvPr/>
          </p:nvCxnSpPr>
          <p:spPr>
            <a:xfrm>
              <a:off x="26462445" y="8486592"/>
              <a:ext cx="8959638" cy="54701"/>
            </a:xfrm>
            <a:prstGeom prst="straightConnector1">
              <a:avLst/>
            </a:prstGeom>
            <a:ln w="1524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63C36D9A-037B-A716-454A-EFDC1FEB45A8}"/>
                </a:ext>
              </a:extLst>
            </p:cNvPr>
            <p:cNvSpPr/>
            <p:nvPr/>
          </p:nvSpPr>
          <p:spPr>
            <a:xfrm>
              <a:off x="27127721" y="8056742"/>
              <a:ext cx="7181386"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6000" b="1" dirty="0">
                  <a:solidFill>
                    <a:schemeClr val="tx1"/>
                  </a:solidFill>
                  <a:latin typeface="Trebuchet MS" panose="020B0603020202020204" pitchFamily="34" charset="0"/>
                </a:rPr>
                <a:t>MFU Mitigation</a:t>
              </a:r>
            </a:p>
          </p:txBody>
        </p:sp>
      </p:grpSp>
      <p:sp>
        <p:nvSpPr>
          <p:cNvPr id="21" name="Rectangle: Rounded Corners 90">
            <a:extLst>
              <a:ext uri="{FF2B5EF4-FFF2-40B4-BE49-F238E27FC236}">
                <a16:creationId xmlns:a16="http://schemas.microsoft.com/office/drawing/2014/main" id="{0248F26D-7509-2C96-1D8B-EA507D700DC8}"/>
              </a:ext>
            </a:extLst>
          </p:cNvPr>
          <p:cNvSpPr/>
          <p:nvPr/>
        </p:nvSpPr>
        <p:spPr>
          <a:xfrm>
            <a:off x="1492204" y="17586307"/>
            <a:ext cx="34467260" cy="2664132"/>
          </a:xfrm>
          <a:prstGeom prst="roundRect">
            <a:avLst/>
          </a:prstGeom>
          <a:solidFill>
            <a:srgbClr val="FFFD78"/>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0000"/>
                </a:solidFill>
              </a:rPr>
              <a:t>Existing Tracker Management Policies Are Access Pattern Dependent</a:t>
            </a:r>
          </a:p>
          <a:p>
            <a:pPr algn="ctr"/>
            <a:r>
              <a:rPr lang="en-US" sz="6000" b="1" i="1" dirty="0">
                <a:solidFill>
                  <a:srgbClr val="FF0000"/>
                </a:solidFill>
              </a:rPr>
              <a:t>Carefully Crafted Access Patterns (e.g. </a:t>
            </a:r>
            <a:r>
              <a:rPr lang="en-US" sz="6000" b="1" i="1" dirty="0" err="1">
                <a:solidFill>
                  <a:srgbClr val="FF0000"/>
                </a:solidFill>
              </a:rPr>
              <a:t>TRRespass</a:t>
            </a:r>
            <a:r>
              <a:rPr lang="en-US" sz="6000" b="1" i="1" dirty="0">
                <a:solidFill>
                  <a:srgbClr val="FF0000"/>
                </a:solidFill>
              </a:rPr>
              <a:t>)  Induce Tracker Retention Failures!</a:t>
            </a:r>
          </a:p>
        </p:txBody>
      </p:sp>
      <p:sp>
        <p:nvSpPr>
          <p:cNvPr id="7" name="Rectangle 6">
            <a:extLst>
              <a:ext uri="{FF2B5EF4-FFF2-40B4-BE49-F238E27FC236}">
                <a16:creationId xmlns:a16="http://schemas.microsoft.com/office/drawing/2014/main" id="{FFF0E49F-8025-EB69-716C-AE0C47E725F6}"/>
              </a:ext>
            </a:extLst>
          </p:cNvPr>
          <p:cNvSpPr/>
          <p:nvPr/>
        </p:nvSpPr>
        <p:spPr>
          <a:xfrm rot="5400000" flipH="1">
            <a:off x="12662069" y="8082240"/>
            <a:ext cx="6055670" cy="794418"/>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27" name="Rectangle 26">
            <a:extLst>
              <a:ext uri="{FF2B5EF4-FFF2-40B4-BE49-F238E27FC236}">
                <a16:creationId xmlns:a16="http://schemas.microsoft.com/office/drawing/2014/main" id="{74FEC7E3-7A26-0D4E-6B4B-F2197E9A6451}"/>
              </a:ext>
            </a:extLst>
          </p:cNvPr>
          <p:cNvSpPr/>
          <p:nvPr/>
        </p:nvSpPr>
        <p:spPr>
          <a:xfrm rot="5400000" flipH="1">
            <a:off x="12367558" y="8063200"/>
            <a:ext cx="6661237" cy="794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 </a:t>
            </a:r>
            <a:r>
              <a:rPr lang="en-US" sz="5400" dirty="0" err="1">
                <a:solidFill>
                  <a:schemeClr val="bg1"/>
                </a:solidFill>
              </a:rPr>
              <a:t>RowAddress</a:t>
            </a:r>
            <a:r>
              <a:rPr lang="en-US" sz="5400" dirty="0">
                <a:solidFill>
                  <a:schemeClr val="bg1"/>
                </a:solidFill>
              </a:rPr>
              <a:t>, </a:t>
            </a:r>
            <a:r>
              <a:rPr lang="en-US" sz="5400" dirty="0" err="1">
                <a:solidFill>
                  <a:schemeClr val="bg1"/>
                </a:solidFill>
              </a:rPr>
              <a:t>Cntr</a:t>
            </a:r>
            <a:r>
              <a:rPr lang="en-US" sz="5400" dirty="0">
                <a:solidFill>
                  <a:schemeClr val="bg1"/>
                </a:solidFill>
              </a:rPr>
              <a:t>  </a:t>
            </a:r>
          </a:p>
        </p:txBody>
      </p:sp>
    </p:spTree>
    <p:extLst>
      <p:ext uri="{BB962C8B-B14F-4D97-AF65-F5344CB8AC3E}">
        <p14:creationId xmlns:p14="http://schemas.microsoft.com/office/powerpoint/2010/main" val="2016679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D03C-186E-1756-6154-2637D2A3014B}"/>
              </a:ext>
            </a:extLst>
          </p:cNvPr>
          <p:cNvSpPr>
            <a:spLocks noGrp="1"/>
          </p:cNvSpPr>
          <p:nvPr>
            <p:ph type="title"/>
          </p:nvPr>
        </p:nvSpPr>
        <p:spPr>
          <a:xfrm>
            <a:off x="937260" y="13341580"/>
            <a:ext cx="34701480" cy="2514601"/>
          </a:xfrm>
        </p:spPr>
        <p:txBody>
          <a:bodyPr>
            <a:normAutofit/>
          </a:bodyPr>
          <a:lstStyle/>
          <a:p>
            <a:r>
              <a:rPr lang="en-US" sz="8000" dirty="0">
                <a:solidFill>
                  <a:srgbClr val="FF0000"/>
                </a:solidFill>
              </a:rPr>
              <a:t>Goal:</a:t>
            </a:r>
            <a:r>
              <a:rPr lang="en-US" sz="8000" dirty="0"/>
              <a:t> Access Pattern Independent Tracker with Bounded Failure Rate</a:t>
            </a:r>
          </a:p>
        </p:txBody>
      </p:sp>
      <p:sp>
        <p:nvSpPr>
          <p:cNvPr id="3" name="Text Placeholder 2">
            <a:extLst>
              <a:ext uri="{FF2B5EF4-FFF2-40B4-BE49-F238E27FC236}">
                <a16:creationId xmlns:a16="http://schemas.microsoft.com/office/drawing/2014/main" id="{E4DA5A68-A654-5E91-4D8A-0DE06C8F065C}"/>
              </a:ext>
            </a:extLst>
          </p:cNvPr>
          <p:cNvSpPr>
            <a:spLocks noGrp="1"/>
          </p:cNvSpPr>
          <p:nvPr>
            <p:ph type="body" sz="quarter" idx="10"/>
          </p:nvPr>
        </p:nvSpPr>
        <p:spPr/>
        <p:txBody>
          <a:bodyPr/>
          <a:lstStyle/>
          <a:p>
            <a:endParaRPr lang="en-US" sz="7200" dirty="0"/>
          </a:p>
        </p:txBody>
      </p:sp>
      <p:sp>
        <p:nvSpPr>
          <p:cNvPr id="44" name="TextBox 43">
            <a:extLst>
              <a:ext uri="{FF2B5EF4-FFF2-40B4-BE49-F238E27FC236}">
                <a16:creationId xmlns:a16="http://schemas.microsoft.com/office/drawing/2014/main" id="{6820AE1F-2D1D-23C5-4B6C-BEE7DAE5F438}"/>
              </a:ext>
            </a:extLst>
          </p:cNvPr>
          <p:cNvSpPr txBox="1"/>
          <p:nvPr/>
        </p:nvSpPr>
        <p:spPr>
          <a:xfrm flipH="1">
            <a:off x="16683736" y="9111024"/>
            <a:ext cx="8192895" cy="1200329"/>
          </a:xfrm>
          <a:prstGeom prst="rect">
            <a:avLst/>
          </a:prstGeom>
          <a:solidFill>
            <a:schemeClr val="tx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7200" b="1" dirty="0">
                <a:solidFill>
                  <a:schemeClr val="bg1"/>
                </a:solidFill>
              </a:rPr>
              <a:t>TRACKER</a:t>
            </a:r>
            <a:endParaRPr lang="en-US" sz="7200" dirty="0"/>
          </a:p>
        </p:txBody>
      </p:sp>
      <p:sp>
        <p:nvSpPr>
          <p:cNvPr id="4" name="Rectangle: Rounded Corners 90">
            <a:extLst>
              <a:ext uri="{FF2B5EF4-FFF2-40B4-BE49-F238E27FC236}">
                <a16:creationId xmlns:a16="http://schemas.microsoft.com/office/drawing/2014/main" id="{AE021CAD-98FE-CF39-17AB-759074EEDD3C}"/>
              </a:ext>
            </a:extLst>
          </p:cNvPr>
          <p:cNvSpPr/>
          <p:nvPr/>
        </p:nvSpPr>
        <p:spPr>
          <a:xfrm>
            <a:off x="9882257" y="16414786"/>
            <a:ext cx="17687155" cy="1215384"/>
          </a:xfrm>
          <a:prstGeom prst="roundRect">
            <a:avLst>
              <a:gd name="adj" fmla="val 38687"/>
            </a:avLst>
          </a:prstGeom>
          <a:solidFill>
            <a:schemeClr val="tx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solidFill>
              </a:rPr>
              <a:t>Counterless</a:t>
            </a:r>
            <a:r>
              <a:rPr lang="en-US" sz="6000" b="1" dirty="0">
                <a:solidFill>
                  <a:schemeClr val="bg1"/>
                </a:solidFill>
              </a:rPr>
              <a:t> Tracker with Just Addresses</a:t>
            </a:r>
          </a:p>
        </p:txBody>
      </p:sp>
      <p:sp>
        <p:nvSpPr>
          <p:cNvPr id="5" name="Rectangle 4">
            <a:extLst>
              <a:ext uri="{FF2B5EF4-FFF2-40B4-BE49-F238E27FC236}">
                <a16:creationId xmlns:a16="http://schemas.microsoft.com/office/drawing/2014/main" id="{B2A33787-2204-5F85-A7BD-AAA37D057ACE}"/>
              </a:ext>
            </a:extLst>
          </p:cNvPr>
          <p:cNvSpPr/>
          <p:nvPr/>
        </p:nvSpPr>
        <p:spPr>
          <a:xfrm rot="5400000" flipH="1">
            <a:off x="17074509" y="3333091"/>
            <a:ext cx="6055670" cy="127106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 name="Rectangle 5">
            <a:extLst>
              <a:ext uri="{FF2B5EF4-FFF2-40B4-BE49-F238E27FC236}">
                <a16:creationId xmlns:a16="http://schemas.microsoft.com/office/drawing/2014/main" id="{59E33D2C-1D9E-360D-8E1C-8251226E15D6}"/>
              </a:ext>
            </a:extLst>
          </p:cNvPr>
          <p:cNvSpPr/>
          <p:nvPr/>
        </p:nvSpPr>
        <p:spPr>
          <a:xfrm rot="5400000" flipH="1">
            <a:off x="12662069" y="9295868"/>
            <a:ext cx="6055670" cy="794418"/>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 name="Rectangle 6">
            <a:extLst>
              <a:ext uri="{FF2B5EF4-FFF2-40B4-BE49-F238E27FC236}">
                <a16:creationId xmlns:a16="http://schemas.microsoft.com/office/drawing/2014/main" id="{61BA992D-C906-FA05-ABC3-947D822B1ED3}"/>
              </a:ext>
            </a:extLst>
          </p:cNvPr>
          <p:cNvSpPr/>
          <p:nvPr/>
        </p:nvSpPr>
        <p:spPr>
          <a:xfrm rot="5400000" flipH="1">
            <a:off x="12367558" y="9276828"/>
            <a:ext cx="6661237" cy="794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 </a:t>
            </a:r>
            <a:r>
              <a:rPr lang="en-US" sz="5400" dirty="0" err="1">
                <a:solidFill>
                  <a:schemeClr val="bg1"/>
                </a:solidFill>
              </a:rPr>
              <a:t>RowAddress</a:t>
            </a:r>
            <a:endParaRPr lang="en-US" sz="5400" dirty="0">
              <a:solidFill>
                <a:schemeClr val="bg1"/>
              </a:solidFill>
            </a:endParaRPr>
          </a:p>
        </p:txBody>
      </p:sp>
    </p:spTree>
    <p:extLst>
      <p:ext uri="{BB962C8B-B14F-4D97-AF65-F5344CB8AC3E}">
        <p14:creationId xmlns:p14="http://schemas.microsoft.com/office/powerpoint/2010/main" val="413060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itle Only">
  <a:themeElements>
    <a:clrScheme name="Custom 15">
      <a:dk1>
        <a:srgbClr val="FFFFFF"/>
      </a:dk1>
      <a:lt1>
        <a:srgbClr val="000000"/>
      </a:lt1>
      <a:dk2>
        <a:srgbClr val="76B900"/>
      </a:dk2>
      <a:lt2>
        <a:srgbClr val="CDCDCD"/>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NVIDIA Sans">
      <a:majorFont>
        <a:latin typeface="NVIDIA Sans Medium"/>
        <a:ea typeface=""/>
        <a:cs typeface=""/>
      </a:majorFont>
      <a:minorFont>
        <a:latin typeface="NVIDIA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defRPr sz="4000" dirty="0" err="1">
            <a:solidFill>
              <a:schemeClr val="tx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4000" dirty="0" err="1" smtClean="0">
            <a:solidFill>
              <a:schemeClr val="bg1"/>
            </a:solidFill>
            <a:latin typeface="NVIDIA Sans" panose="020B0503020203020204" pitchFamily="34" charset="0"/>
            <a:cs typeface="NVIDIA Sans" panose="020B0503020203020204" pitchFamily="34" charset="0"/>
          </a:defRPr>
        </a:defPPr>
      </a:lstStyle>
    </a:txDef>
  </a:objectDefaults>
  <a:extraClrSchemeLst/>
  <a:extLst>
    <a:ext uri="{05A4C25C-085E-4340-85A3-A5531E510DB2}">
      <thm15:themeFamily xmlns:thm15="http://schemas.microsoft.com/office/thememl/2012/main" name="NVIDIA_Sans_Corp_Template_LIGHT_v2_NewKV.pptx" id="{2CB1BC51-CEBF-4125-BC6C-FB23D6874A8C}" vid="{0B679A5A-A7BB-445D-B89B-5017F75035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20A690648D9C479334AC0484F45B2C" ma:contentTypeVersion="17" ma:contentTypeDescription="Create a new document." ma:contentTypeScope="" ma:versionID="359a1f3509b9c99aa5542935ce1a33bd">
  <xsd:schema xmlns:xsd="http://www.w3.org/2001/XMLSchema" xmlns:xs="http://www.w3.org/2001/XMLSchema" xmlns:p="http://schemas.microsoft.com/office/2006/metadata/properties" xmlns:ns2="ebd1a741-68d8-407d-9da0-0d743fdad1f1" xmlns:ns3="57e396fb-5b5d-46b9-9b43-b962cac18081" targetNamespace="http://schemas.microsoft.com/office/2006/metadata/properties" ma:root="true" ma:fieldsID="89bed684b73951a513ef9300c2a570d7" ns2:_="" ns3:_="">
    <xsd:import namespace="ebd1a741-68d8-407d-9da0-0d743fdad1f1"/>
    <xsd:import namespace="57e396fb-5b5d-46b9-9b43-b962cac180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1a741-68d8-407d-9da0-0d743fdad1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4b2a00-2846-4002-b30b-85ebaf4c019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e396fb-5b5d-46b9-9b43-b962cac180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5b311ee-ac29-443b-8e7c-b8b53a46600d}" ma:internalName="TaxCatchAll" ma:showField="CatchAllData" ma:web="57e396fb-5b5d-46b9-9b43-b962cac180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396fb-5b5d-46b9-9b43-b962cac18081" xsi:nil="true"/>
    <lcf76f155ced4ddcb4097134ff3c332f xmlns="ebd1a741-68d8-407d-9da0-0d743fdad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CC0F6A-EC31-4ED0-97D3-87BB38B9BC2F}">
  <ds:schemaRefs>
    <ds:schemaRef ds:uri="http://schemas.microsoft.com/office/2006/metadata/contentType"/>
    <ds:schemaRef ds:uri="http://schemas.microsoft.com/office/2006/metadata/properties/metaAttributes"/>
    <ds:schemaRef ds:uri="http://www.w3.org/2000/xmlns/"/>
    <ds:schemaRef ds:uri="http://www.w3.org/2001/XMLSchema"/>
    <ds:schemaRef ds:uri="ebd1a741-68d8-407d-9da0-0d743fdad1f1"/>
    <ds:schemaRef ds:uri="57e396fb-5b5d-46b9-9b43-b962cac1808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5AC8C1-8675-4762-89BF-D102E51271A0}">
  <ds:schemaRefs>
    <ds:schemaRef ds:uri="http://schemas.microsoft.com/sharepoint/v3/contenttype/forms"/>
  </ds:schemaRefs>
</ds:datastoreItem>
</file>

<file path=customXml/itemProps3.xml><?xml version="1.0" encoding="utf-8"?>
<ds:datastoreItem xmlns:ds="http://schemas.openxmlformats.org/officeDocument/2006/customXml" ds:itemID="{EA4C7E1E-6C20-440E-941A-535F1A24C014}">
  <ds:schemaRefs>
    <ds:schemaRef ds:uri="http://schemas.openxmlformats.org/package/2006/metadata/core-properties"/>
    <ds:schemaRef ds:uri="ebd1a741-68d8-407d-9da0-0d743fdad1f1"/>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57e396fb-5b5d-46b9-9b43-b962cac18081"/>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43083d15-7273-40c1-b7db-39efd9ccc17a}" enabled="0" method="" siteId="{43083d15-7273-40c1-b7db-39efd9ccc17a}" removed="1"/>
</clbl:labelList>
</file>

<file path=docProps/app.xml><?xml version="1.0" encoding="utf-8"?>
<Properties xmlns="http://schemas.openxmlformats.org/officeDocument/2006/extended-properties" xmlns:vt="http://schemas.openxmlformats.org/officeDocument/2006/docPropsVTypes">
  <Template>NVIDIA_Sans_Corp_Template_LIGHT_v2_NewKV</Template>
  <TotalTime>42163</TotalTime>
  <Words>3766</Words>
  <Application>Microsoft Macintosh PowerPoint</Application>
  <PresentationFormat>Custom</PresentationFormat>
  <Paragraphs>692</Paragraphs>
  <Slides>40</Slides>
  <Notes>33</Notes>
  <HiddenSlides>9</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Aptos</vt:lpstr>
      <vt:lpstr>Arial</vt:lpstr>
      <vt:lpstr>Calibri</vt:lpstr>
      <vt:lpstr>Calibri Light</vt:lpstr>
      <vt:lpstr>Cambria Math</vt:lpstr>
      <vt:lpstr>Helvetica</vt:lpstr>
      <vt:lpstr>NVIDIA Sans</vt:lpstr>
      <vt:lpstr>NVIDIA Sans Light</vt:lpstr>
      <vt:lpstr>NVIDIA Sans Medium</vt:lpstr>
      <vt:lpstr>Roboto Mono</vt:lpstr>
      <vt:lpstr>Trebuchet MS</vt:lpstr>
      <vt:lpstr>Wingdings</vt:lpstr>
      <vt:lpstr>Title Only</vt:lpstr>
      <vt:lpstr>PrIDE: Achieving Secure RowHammer Mitigation  Using Low Cost In-DRAM Trackers</vt:lpstr>
      <vt:lpstr>The RowHammer Problem</vt:lpstr>
      <vt:lpstr>Two Part Solution:  Track Aggressors &amp; Mitigate Victims</vt:lpstr>
      <vt:lpstr>DRAM Refresh 101</vt:lpstr>
      <vt:lpstr>DRAM Refresh and Row Hammer Mitigation</vt:lpstr>
      <vt:lpstr>Landscape of In-DRAM RowHammer Solutions To-Date</vt:lpstr>
      <vt:lpstr>Taxonomy of Tracker Management Policies and Failure Modes</vt:lpstr>
      <vt:lpstr>Why Do Existing Low Cost In-DRAM Trackers Fail?</vt:lpstr>
      <vt:lpstr>Goal: Access Pattern Independent Tracker with Bounded Failure Rate</vt:lpstr>
      <vt:lpstr>Towards An Access Pattern Independent Tracker</vt:lpstr>
      <vt:lpstr>Towards An Access Pattern Independent Tracker</vt:lpstr>
      <vt:lpstr>Proposal:  Probabilistic In-DRAM Tracker (PrIDE)</vt:lpstr>
      <vt:lpstr>DRAM Refresh and Row Hammer Mitigation</vt:lpstr>
      <vt:lpstr>Proposal:  Probabilistic In-DRAM Tracker (PrIDE)</vt:lpstr>
      <vt:lpstr>Bounding Failure Rate of PrIDE</vt:lpstr>
      <vt:lpstr>Estimating Failure Rate of PrIDE</vt:lpstr>
      <vt:lpstr>Estimating Tracker Retention Failure (TRF)</vt:lpstr>
      <vt:lpstr>Estimating Tracker Retention Failure (TRF)</vt:lpstr>
      <vt:lpstr>Estimating Tracker Retention Failure (TRF)</vt:lpstr>
      <vt:lpstr>Estimating Failure Rate of PrIDE</vt:lpstr>
      <vt:lpstr>Quantifying Tardiness</vt:lpstr>
      <vt:lpstr>Quantifying Tardiness</vt:lpstr>
      <vt:lpstr>Probabilistic In-DRAM Tracker (PrIDE)</vt:lpstr>
      <vt:lpstr>Conclusion</vt:lpstr>
      <vt:lpstr>Other Contributions In The Paper</vt:lpstr>
      <vt:lpstr>        Questions?</vt:lpstr>
      <vt:lpstr>Taxonomy of In-DRAM Tracker Management Policies</vt:lpstr>
      <vt:lpstr>State-of-the-Art In-DRAM Tracker Design (e.g., TRR)</vt:lpstr>
      <vt:lpstr>Taxonomy of Existing In-DRAM Tracker Management</vt:lpstr>
      <vt:lpstr>State-of-the-Art In-DRAM Tracker Design (e.g., TRR)</vt:lpstr>
      <vt:lpstr>Methodology for Estimating Failure</vt:lpstr>
      <vt:lpstr>Estimating Tracker Insertion Failure (TIF)</vt:lpstr>
      <vt:lpstr>Estimating Tracker Retention Failure (TRF)</vt:lpstr>
      <vt:lpstr>Estimating Tracker Retention Failure (TRF)</vt:lpstr>
      <vt:lpstr>Estimating Tracker Retention Failure (TRF)</vt:lpstr>
      <vt:lpstr>Estimating the Tracker Loss Probability (L)</vt:lpstr>
      <vt:lpstr>Scaling PrIDE to Ultra Low Row Hammer Thresholds</vt:lpstr>
      <vt:lpstr>Maximum Row Hammer Threshold (TRH*)</vt:lpstr>
      <vt:lpstr>Comparing PrIDE to State-of-the-Art</vt:lpstr>
      <vt:lpstr>Time to Fail When Using PrIDE for a System with 1000 banks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Nguyen</dc:creator>
  <cp:lastModifiedBy>Aamer Jaleel</cp:lastModifiedBy>
  <cp:revision>798</cp:revision>
  <cp:lastPrinted>2024-07-02T20:19:41Z</cp:lastPrinted>
  <dcterms:created xsi:type="dcterms:W3CDTF">2023-08-29T19:23:50Z</dcterms:created>
  <dcterms:modified xsi:type="dcterms:W3CDTF">2024-07-08T14:02:26Z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0x0101007320A690648D9C479334AC0484F45B2C</vt:lpwstr>
  </property>
</Properties>
</file>