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notesSlides/notesSlide5.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notesSlides/notesSlide6.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notesSlides/notesSlide7.xml" ContentType="application/vnd.openxmlformats-officedocument.presentationml.notesSlide+xml"/>
  <Override PartName="/ppt/charts/chart8.xml" ContentType="application/vnd.openxmlformats-officedocument.drawingml.chart+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8" r:id="rId1"/>
  </p:sldMasterIdLst>
  <p:notesMasterIdLst>
    <p:notesMasterId r:id="rId34"/>
  </p:notesMasterIdLst>
  <p:handoutMasterIdLst>
    <p:handoutMasterId r:id="rId35"/>
  </p:handoutMasterIdLst>
  <p:sldIdLst>
    <p:sldId id="636" r:id="rId2"/>
    <p:sldId id="664" r:id="rId3"/>
    <p:sldId id="638" r:id="rId4"/>
    <p:sldId id="649" r:id="rId5"/>
    <p:sldId id="640" r:id="rId6"/>
    <p:sldId id="641" r:id="rId7"/>
    <p:sldId id="653" r:id="rId8"/>
    <p:sldId id="643" r:id="rId9"/>
    <p:sldId id="644" r:id="rId10"/>
    <p:sldId id="645" r:id="rId11"/>
    <p:sldId id="656" r:id="rId12"/>
    <p:sldId id="647" r:id="rId13"/>
    <p:sldId id="654" r:id="rId14"/>
    <p:sldId id="661" r:id="rId15"/>
    <p:sldId id="665" r:id="rId16"/>
    <p:sldId id="669" r:id="rId17"/>
    <p:sldId id="655" r:id="rId18"/>
    <p:sldId id="670" r:id="rId19"/>
    <p:sldId id="675" r:id="rId20"/>
    <p:sldId id="666" r:id="rId21"/>
    <p:sldId id="659" r:id="rId22"/>
    <p:sldId id="660" r:id="rId23"/>
    <p:sldId id="650" r:id="rId24"/>
    <p:sldId id="667" r:id="rId25"/>
    <p:sldId id="668" r:id="rId26"/>
    <p:sldId id="651" r:id="rId27"/>
    <p:sldId id="657" r:id="rId28"/>
    <p:sldId id="671" r:id="rId29"/>
    <p:sldId id="672" r:id="rId30"/>
    <p:sldId id="673" r:id="rId31"/>
    <p:sldId id="674" r:id="rId32"/>
    <p:sldId id="676" r:id="rId33"/>
  </p:sldIdLst>
  <p:sldSz cx="14630400" cy="8229600"/>
  <p:notesSz cx="7315200" cy="96012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bg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FF33"/>
    <a:srgbClr val="008000"/>
    <a:srgbClr val="0000FF"/>
    <a:srgbClr val="02203A"/>
    <a:srgbClr val="5606A6"/>
    <a:srgbClr val="96A507"/>
    <a:srgbClr val="FF9B9B"/>
    <a:srgbClr val="993300"/>
    <a:srgbClr val="EAEAEA"/>
    <a:srgbClr val="0860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05" autoAdjust="0"/>
    <p:restoredTop sz="84769" autoAdjust="0"/>
  </p:normalViewPr>
  <p:slideViewPr>
    <p:cSldViewPr snapToObjects="1">
      <p:cViewPr>
        <p:scale>
          <a:sx n="60" d="100"/>
          <a:sy n="60" d="100"/>
        </p:scale>
        <p:origin x="-763" y="-72"/>
      </p:cViewPr>
      <p:guideLst>
        <p:guide orient="horz" pos="2592"/>
        <p:guide pos="46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notesViewPr>
    <p:cSldViewPr snapToObjects="1">
      <p:cViewPr varScale="1">
        <p:scale>
          <a:sx n="82" d="100"/>
          <a:sy n="82" d="100"/>
        </p:scale>
        <p:origin x="-1944"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ajaleel\Work\Conferences\2015%20-%20HPCA\HPCA_2015.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ajaleel\Work\Conferences\2015%20-%20HPCA\HPCA_2015.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ajaleel\Work\Conferences\2015%20-%20HPCA\Server_Hierarchy.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ajaleel\Work\Conferences\2015%20-%20HPCA\Server_Hierarchy.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C:\Users\ajaleel\Work\Conferences\2015%20-%20HPCA\HPCA_2015.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C:\Users\ajaleel\Work\Conferences\2015%20-%20HPCA\HPCA_2015.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C:\Users\ajaleel\Work\Conferences\2015%20-%20HPCA\HPCA_2015.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C:\Users\ajaleel\Work\Conferences\2015%20-%20HPCA\HPCA_2015.xlsx" TargetMode="External"/><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percentStacked"/>
        <c:varyColors val="0"/>
        <c:ser>
          <c:idx val="0"/>
          <c:order val="0"/>
          <c:tx>
            <c:strRef>
              <c:f>'SLIDE PRESENTATION'!$K$1</c:f>
              <c:strCache>
                <c:ptCount val="1"/>
                <c:pt idx="0">
                  <c:v>compute</c:v>
                </c:pt>
              </c:strCache>
            </c:strRef>
          </c:tx>
          <c:invertIfNegative val="0"/>
          <c:cat>
            <c:strRef>
              <c:f>'SLIDE PRESENTATION'!$A$2:$A$3</c:f>
              <c:strCache>
                <c:ptCount val="2"/>
                <c:pt idx="0">
                  <c:v>SPEC CPU2006</c:v>
                </c:pt>
                <c:pt idx="1">
                  <c:v>SERVER</c:v>
                </c:pt>
              </c:strCache>
            </c:strRef>
          </c:cat>
          <c:val>
            <c:numRef>
              <c:f>'SLIDE PRESENTATION'!$K$2:$K$3</c:f>
              <c:numCache>
                <c:formatCode>General</c:formatCode>
                <c:ptCount val="2"/>
                <c:pt idx="0">
                  <c:v>0.77460000000000018</c:v>
                </c:pt>
                <c:pt idx="1">
                  <c:v>0.62416285714285713</c:v>
                </c:pt>
              </c:numCache>
            </c:numRef>
          </c:val>
        </c:ser>
        <c:ser>
          <c:idx val="1"/>
          <c:order val="1"/>
          <c:tx>
            <c:strRef>
              <c:f>'SLIDE PRESENTATION'!$L$1</c:f>
              <c:strCache>
                <c:ptCount val="1"/>
                <c:pt idx="0">
                  <c:v>L2-cache</c:v>
                </c:pt>
              </c:strCache>
            </c:strRef>
          </c:tx>
          <c:invertIfNegative val="0"/>
          <c:cat>
            <c:strRef>
              <c:f>'SLIDE PRESENTATION'!$A$2:$A$3</c:f>
              <c:strCache>
                <c:ptCount val="2"/>
                <c:pt idx="0">
                  <c:v>SPEC CPU2006</c:v>
                </c:pt>
                <c:pt idx="1">
                  <c:v>SERVER</c:v>
                </c:pt>
              </c:strCache>
            </c:strRef>
          </c:cat>
          <c:val>
            <c:numRef>
              <c:f>'SLIDE PRESENTATION'!$L$2:$L$3</c:f>
              <c:numCache>
                <c:formatCode>General</c:formatCode>
                <c:ptCount val="2"/>
                <c:pt idx="0">
                  <c:v>3.0725185185185178E-2</c:v>
                </c:pt>
                <c:pt idx="1">
                  <c:v>8.6905714285714281E-2</c:v>
                </c:pt>
              </c:numCache>
            </c:numRef>
          </c:val>
        </c:ser>
        <c:ser>
          <c:idx val="2"/>
          <c:order val="2"/>
          <c:tx>
            <c:strRef>
              <c:f>'SLIDE PRESENTATION'!$M$1</c:f>
              <c:strCache>
                <c:ptCount val="1"/>
                <c:pt idx="0">
                  <c:v>L3-cache</c:v>
                </c:pt>
              </c:strCache>
            </c:strRef>
          </c:tx>
          <c:invertIfNegative val="0"/>
          <c:cat>
            <c:strRef>
              <c:f>'SLIDE PRESENTATION'!$A$2:$A$3</c:f>
              <c:strCache>
                <c:ptCount val="2"/>
                <c:pt idx="0">
                  <c:v>SPEC CPU2006</c:v>
                </c:pt>
                <c:pt idx="1">
                  <c:v>SERVER</c:v>
                </c:pt>
              </c:strCache>
            </c:strRef>
          </c:cat>
          <c:val>
            <c:numRef>
              <c:f>'SLIDE PRESENTATION'!$M$2:$M$3</c:f>
              <c:numCache>
                <c:formatCode>General</c:formatCode>
                <c:ptCount val="2"/>
                <c:pt idx="0">
                  <c:v>7.3192222222222242E-2</c:v>
                </c:pt>
                <c:pt idx="1">
                  <c:v>0.14143785714285714</c:v>
                </c:pt>
              </c:numCache>
            </c:numRef>
          </c:val>
        </c:ser>
        <c:ser>
          <c:idx val="3"/>
          <c:order val="3"/>
          <c:tx>
            <c:strRef>
              <c:f>'SLIDE PRESENTATION'!$N$1</c:f>
              <c:strCache>
                <c:ptCount val="1"/>
                <c:pt idx="0">
                  <c:v>Memory</c:v>
                </c:pt>
              </c:strCache>
            </c:strRef>
          </c:tx>
          <c:invertIfNegative val="0"/>
          <c:cat>
            <c:strRef>
              <c:f>'SLIDE PRESENTATION'!$A$2:$A$3</c:f>
              <c:strCache>
                <c:ptCount val="2"/>
                <c:pt idx="0">
                  <c:v>SPEC CPU2006</c:v>
                </c:pt>
                <c:pt idx="1">
                  <c:v>SERVER</c:v>
                </c:pt>
              </c:strCache>
            </c:strRef>
          </c:cat>
          <c:val>
            <c:numRef>
              <c:f>'SLIDE PRESENTATION'!$N$2:$N$3</c:f>
              <c:numCache>
                <c:formatCode>General</c:formatCode>
                <c:ptCount val="2"/>
                <c:pt idx="0">
                  <c:v>0.12148333333333333</c:v>
                </c:pt>
                <c:pt idx="1">
                  <c:v>0.14749285714285712</c:v>
                </c:pt>
              </c:numCache>
            </c:numRef>
          </c:val>
        </c:ser>
        <c:dLbls>
          <c:showLegendKey val="0"/>
          <c:showVal val="0"/>
          <c:showCatName val="0"/>
          <c:showSerName val="0"/>
          <c:showPercent val="0"/>
          <c:showBubbleSize val="0"/>
        </c:dLbls>
        <c:gapWidth val="150"/>
        <c:overlap val="100"/>
        <c:axId val="116912512"/>
        <c:axId val="116914048"/>
      </c:barChart>
      <c:catAx>
        <c:axId val="116912512"/>
        <c:scaling>
          <c:orientation val="minMax"/>
        </c:scaling>
        <c:delete val="0"/>
        <c:axPos val="b"/>
        <c:majorTickMark val="out"/>
        <c:minorTickMark val="none"/>
        <c:tickLblPos val="nextTo"/>
        <c:txPr>
          <a:bodyPr/>
          <a:lstStyle/>
          <a:p>
            <a:pPr>
              <a:defRPr sz="2000">
                <a:latin typeface="+mj-lt"/>
              </a:defRPr>
            </a:pPr>
            <a:endParaRPr lang="en-US"/>
          </a:p>
        </c:txPr>
        <c:crossAx val="116914048"/>
        <c:crosses val="autoZero"/>
        <c:auto val="1"/>
        <c:lblAlgn val="ctr"/>
        <c:lblOffset val="100"/>
        <c:noMultiLvlLbl val="0"/>
      </c:catAx>
      <c:valAx>
        <c:axId val="116914048"/>
        <c:scaling>
          <c:orientation val="minMax"/>
        </c:scaling>
        <c:delete val="0"/>
        <c:axPos val="l"/>
        <c:majorGridlines/>
        <c:title>
          <c:tx>
            <c:rich>
              <a:bodyPr rot="-5400000" vert="horz"/>
              <a:lstStyle/>
              <a:p>
                <a:pPr>
                  <a:defRPr sz="2000">
                    <a:latin typeface="+mj-lt"/>
                  </a:defRPr>
                </a:pPr>
                <a:r>
                  <a:rPr lang="en-US" sz="2000">
                    <a:latin typeface="+mj-lt"/>
                  </a:rPr>
                  <a:t>Total Execution Time</a:t>
                </a:r>
              </a:p>
            </c:rich>
          </c:tx>
          <c:layout/>
          <c:overlay val="0"/>
        </c:title>
        <c:numFmt formatCode="0%" sourceLinked="1"/>
        <c:majorTickMark val="out"/>
        <c:minorTickMark val="none"/>
        <c:tickLblPos val="nextTo"/>
        <c:txPr>
          <a:bodyPr/>
          <a:lstStyle/>
          <a:p>
            <a:pPr>
              <a:defRPr sz="1800"/>
            </a:pPr>
            <a:endParaRPr lang="en-US"/>
          </a:p>
        </c:txPr>
        <c:crossAx val="116912512"/>
        <c:crosses val="autoZero"/>
        <c:crossBetween val="between"/>
      </c:valAx>
    </c:plotArea>
    <c:legend>
      <c:legendPos val="r"/>
      <c:layout/>
      <c:overlay val="0"/>
      <c:txPr>
        <a:bodyPr/>
        <a:lstStyle/>
        <a:p>
          <a:pPr>
            <a:defRPr sz="1800"/>
          </a:pPr>
          <a:endParaRPr lang="en-US"/>
        </a:p>
      </c:txPr>
    </c:legend>
    <c:plotVisOnly val="1"/>
    <c:dispBlanksAs val="gap"/>
    <c:showDLblsOverMax val="0"/>
  </c:chart>
  <c:spPr>
    <a:solidFill>
      <a:srgbClr val="FFFFFF"/>
    </a:solidFill>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percentStacked"/>
        <c:varyColors val="0"/>
        <c:ser>
          <c:idx val="0"/>
          <c:order val="0"/>
          <c:tx>
            <c:strRef>
              <c:f>'SLIDE PRESENTATION'!$K$1</c:f>
              <c:strCache>
                <c:ptCount val="1"/>
                <c:pt idx="0">
                  <c:v>compute</c:v>
                </c:pt>
              </c:strCache>
            </c:strRef>
          </c:tx>
          <c:invertIfNegative val="0"/>
          <c:cat>
            <c:strRef>
              <c:f>'SLIDE PRESENTATION'!$A$5:$A$6</c:f>
              <c:strCache>
                <c:ptCount val="2"/>
                <c:pt idx="0">
                  <c:v>SPEC CPU2006</c:v>
                </c:pt>
                <c:pt idx="1">
                  <c:v>SERVER</c:v>
                </c:pt>
              </c:strCache>
            </c:strRef>
          </c:cat>
          <c:val>
            <c:numRef>
              <c:f>'SLIDE PRESENTATION'!$K$5:$K$6</c:f>
              <c:numCache>
                <c:formatCode>General</c:formatCode>
                <c:ptCount val="2"/>
                <c:pt idx="0">
                  <c:v>0.83207981481481474</c:v>
                </c:pt>
                <c:pt idx="1">
                  <c:v>0.69484285714285721</c:v>
                </c:pt>
              </c:numCache>
            </c:numRef>
          </c:val>
        </c:ser>
        <c:ser>
          <c:idx val="1"/>
          <c:order val="1"/>
          <c:tx>
            <c:strRef>
              <c:f>'SLIDE PRESENTATION'!$L$1</c:f>
              <c:strCache>
                <c:ptCount val="1"/>
                <c:pt idx="0">
                  <c:v>L2-cache</c:v>
                </c:pt>
              </c:strCache>
            </c:strRef>
          </c:tx>
          <c:invertIfNegative val="0"/>
          <c:cat>
            <c:strRef>
              <c:f>'SLIDE PRESENTATION'!$A$5:$A$6</c:f>
              <c:strCache>
                <c:ptCount val="2"/>
                <c:pt idx="0">
                  <c:v>SPEC CPU2006</c:v>
                </c:pt>
                <c:pt idx="1">
                  <c:v>SERVER</c:v>
                </c:pt>
              </c:strCache>
            </c:strRef>
          </c:cat>
          <c:val>
            <c:numRef>
              <c:f>'SLIDE PRESENTATION'!$L$5:$L$6</c:f>
              <c:numCache>
                <c:formatCode>General</c:formatCode>
                <c:ptCount val="2"/>
                <c:pt idx="0">
                  <c:v>3.9542407407407401E-2</c:v>
                </c:pt>
                <c:pt idx="1">
                  <c:v>0.12739285714285714</c:v>
                </c:pt>
              </c:numCache>
            </c:numRef>
          </c:val>
        </c:ser>
        <c:ser>
          <c:idx val="2"/>
          <c:order val="2"/>
          <c:tx>
            <c:strRef>
              <c:f>'SLIDE PRESENTATION'!$M$1</c:f>
              <c:strCache>
                <c:ptCount val="1"/>
                <c:pt idx="0">
                  <c:v>L3-cache</c:v>
                </c:pt>
              </c:strCache>
            </c:strRef>
          </c:tx>
          <c:invertIfNegative val="0"/>
          <c:cat>
            <c:strRef>
              <c:f>'SLIDE PRESENTATION'!$A$5:$A$6</c:f>
              <c:strCache>
                <c:ptCount val="2"/>
                <c:pt idx="0">
                  <c:v>SPEC CPU2006</c:v>
                </c:pt>
                <c:pt idx="1">
                  <c:v>SERVER</c:v>
                </c:pt>
              </c:strCache>
            </c:strRef>
          </c:cat>
          <c:val>
            <c:numRef>
              <c:f>'SLIDE PRESENTATION'!$M$5:$M$6</c:f>
              <c:numCache>
                <c:formatCode>General</c:formatCode>
                <c:ptCount val="2"/>
                <c:pt idx="0">
                  <c:v>5.4870185185185182E-2</c:v>
                </c:pt>
                <c:pt idx="1">
                  <c:v>0.10065571428571429</c:v>
                </c:pt>
              </c:numCache>
            </c:numRef>
          </c:val>
        </c:ser>
        <c:ser>
          <c:idx val="3"/>
          <c:order val="3"/>
          <c:tx>
            <c:strRef>
              <c:f>'SLIDE PRESENTATION'!$N$1</c:f>
              <c:strCache>
                <c:ptCount val="1"/>
                <c:pt idx="0">
                  <c:v>Memory</c:v>
                </c:pt>
              </c:strCache>
            </c:strRef>
          </c:tx>
          <c:invertIfNegative val="0"/>
          <c:cat>
            <c:strRef>
              <c:f>'SLIDE PRESENTATION'!$A$5:$A$6</c:f>
              <c:strCache>
                <c:ptCount val="2"/>
                <c:pt idx="0">
                  <c:v>SPEC CPU2006</c:v>
                </c:pt>
                <c:pt idx="1">
                  <c:v>SERVER</c:v>
                </c:pt>
              </c:strCache>
            </c:strRef>
          </c:cat>
          <c:val>
            <c:numRef>
              <c:f>'SLIDE PRESENTATION'!$N$5:$N$6</c:f>
              <c:numCache>
                <c:formatCode>General</c:formatCode>
                <c:ptCount val="2"/>
                <c:pt idx="0">
                  <c:v>7.3507777777777783E-2</c:v>
                </c:pt>
                <c:pt idx="1">
                  <c:v>7.7110000000000012E-2</c:v>
                </c:pt>
              </c:numCache>
            </c:numRef>
          </c:val>
        </c:ser>
        <c:dLbls>
          <c:showLegendKey val="0"/>
          <c:showVal val="0"/>
          <c:showCatName val="0"/>
          <c:showSerName val="0"/>
          <c:showPercent val="0"/>
          <c:showBubbleSize val="0"/>
        </c:dLbls>
        <c:gapWidth val="150"/>
        <c:overlap val="100"/>
        <c:axId val="117207424"/>
        <c:axId val="117208960"/>
      </c:barChart>
      <c:catAx>
        <c:axId val="117207424"/>
        <c:scaling>
          <c:orientation val="minMax"/>
        </c:scaling>
        <c:delete val="0"/>
        <c:axPos val="b"/>
        <c:majorTickMark val="out"/>
        <c:minorTickMark val="none"/>
        <c:tickLblPos val="nextTo"/>
        <c:txPr>
          <a:bodyPr/>
          <a:lstStyle/>
          <a:p>
            <a:pPr>
              <a:defRPr sz="2000">
                <a:latin typeface="+mj-lt"/>
              </a:defRPr>
            </a:pPr>
            <a:endParaRPr lang="en-US"/>
          </a:p>
        </c:txPr>
        <c:crossAx val="117208960"/>
        <c:crosses val="autoZero"/>
        <c:auto val="1"/>
        <c:lblAlgn val="ctr"/>
        <c:lblOffset val="100"/>
        <c:noMultiLvlLbl val="0"/>
      </c:catAx>
      <c:valAx>
        <c:axId val="117208960"/>
        <c:scaling>
          <c:orientation val="minMax"/>
        </c:scaling>
        <c:delete val="0"/>
        <c:axPos val="l"/>
        <c:majorGridlines/>
        <c:title>
          <c:tx>
            <c:rich>
              <a:bodyPr rot="-5400000" vert="horz"/>
              <a:lstStyle/>
              <a:p>
                <a:pPr>
                  <a:defRPr sz="2000">
                    <a:latin typeface="+mj-lt"/>
                  </a:defRPr>
                </a:pPr>
                <a:r>
                  <a:rPr lang="en-US" sz="2000">
                    <a:latin typeface="+mj-lt"/>
                  </a:rPr>
                  <a:t>Total Execution Time</a:t>
                </a:r>
              </a:p>
            </c:rich>
          </c:tx>
          <c:layout/>
          <c:overlay val="0"/>
        </c:title>
        <c:numFmt formatCode="0%" sourceLinked="1"/>
        <c:majorTickMark val="out"/>
        <c:minorTickMark val="none"/>
        <c:tickLblPos val="nextTo"/>
        <c:txPr>
          <a:bodyPr/>
          <a:lstStyle/>
          <a:p>
            <a:pPr>
              <a:defRPr sz="1800"/>
            </a:pPr>
            <a:endParaRPr lang="en-US"/>
          </a:p>
        </c:txPr>
        <c:crossAx val="117207424"/>
        <c:crosses val="autoZero"/>
        <c:crossBetween val="between"/>
      </c:valAx>
    </c:plotArea>
    <c:legend>
      <c:legendPos val="r"/>
      <c:layout/>
      <c:overlay val="0"/>
      <c:txPr>
        <a:bodyPr/>
        <a:lstStyle/>
        <a:p>
          <a:pPr>
            <a:defRPr sz="1800"/>
          </a:pPr>
          <a:endParaRPr lang="en-US"/>
        </a:p>
      </c:txPr>
    </c:legend>
    <c:plotVisOnly val="1"/>
    <c:dispBlanksAs val="gap"/>
    <c:showDLblsOverMax val="0"/>
  </c:chart>
  <c:spPr>
    <a:solidFill>
      <a:srgbClr val="FFFFFF"/>
    </a:solidFill>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220071807964377E-2"/>
          <c:y val="3.3797624611991997E-2"/>
          <c:w val="0.89543855816950135"/>
          <c:h val="0.8673260705425524"/>
        </c:manualLayout>
      </c:layout>
      <c:barChart>
        <c:barDir val="col"/>
        <c:grouping val="clustered"/>
        <c:varyColors val="0"/>
        <c:ser>
          <c:idx val="1"/>
          <c:order val="0"/>
          <c:tx>
            <c:strRef>
              <c:f>'ALL wklds cache budget'!$AE$13</c:f>
              <c:strCache>
                <c:ptCount val="1"/>
                <c:pt idx="0">
                  <c:v>512KB L2 /1.5MB L3 (Exclusive)</c:v>
                </c:pt>
              </c:strCache>
            </c:strRef>
          </c:tx>
          <c:invertIfNegative val="0"/>
          <c:cat>
            <c:strRef>
              <c:f>'ALL wklds cache budget'!$AD$14:$AD$22</c:f>
              <c:strCache>
                <c:ptCount val="9"/>
                <c:pt idx="0">
                  <c:v>dh</c:v>
                </c:pt>
                <c:pt idx="1">
                  <c:v>games</c:v>
                </c:pt>
                <c:pt idx="2">
                  <c:v>multimedia</c:v>
                </c:pt>
                <c:pt idx="3">
                  <c:v>office</c:v>
                </c:pt>
                <c:pt idx="4">
                  <c:v>productivity</c:v>
                </c:pt>
                <c:pt idx="5">
                  <c:v>server</c:v>
                </c:pt>
                <c:pt idx="6">
                  <c:v>SPEC CPU2006</c:v>
                </c:pt>
                <c:pt idx="7">
                  <c:v>workstation</c:v>
                </c:pt>
                <c:pt idx="8">
                  <c:v>ALL</c:v>
                </c:pt>
              </c:strCache>
            </c:strRef>
          </c:cat>
          <c:val>
            <c:numRef>
              <c:f>'ALL wklds cache budget'!$AE$14:$AE$22</c:f>
              <c:numCache>
                <c:formatCode>General</c:formatCode>
                <c:ptCount val="9"/>
                <c:pt idx="0">
                  <c:v>1.0030903496269228</c:v>
                </c:pt>
                <c:pt idx="1">
                  <c:v>1.0082795269378348</c:v>
                </c:pt>
                <c:pt idx="2">
                  <c:v>1.0074756075283879</c:v>
                </c:pt>
                <c:pt idx="3">
                  <c:v>1.0155137836825734</c:v>
                </c:pt>
                <c:pt idx="4">
                  <c:v>1.0108200562848972</c:v>
                </c:pt>
                <c:pt idx="5">
                  <c:v>1.0285525845519268</c:v>
                </c:pt>
                <c:pt idx="6">
                  <c:v>1.005186037858719</c:v>
                </c:pt>
                <c:pt idx="7">
                  <c:v>1.0061429792361909</c:v>
                </c:pt>
                <c:pt idx="8">
                  <c:v>1.0084536328064269</c:v>
                </c:pt>
              </c:numCache>
            </c:numRef>
          </c:val>
        </c:ser>
        <c:ser>
          <c:idx val="2"/>
          <c:order val="1"/>
          <c:tx>
            <c:strRef>
              <c:f>'ALL wklds cache budget'!$AF$13</c:f>
              <c:strCache>
                <c:ptCount val="1"/>
                <c:pt idx="0">
                  <c:v>1MB L2 /1MB L3 (Exclusive)</c:v>
                </c:pt>
              </c:strCache>
            </c:strRef>
          </c:tx>
          <c:invertIfNegative val="0"/>
          <c:cat>
            <c:strRef>
              <c:f>'ALL wklds cache budget'!$AD$14:$AD$22</c:f>
              <c:strCache>
                <c:ptCount val="9"/>
                <c:pt idx="0">
                  <c:v>dh</c:v>
                </c:pt>
                <c:pt idx="1">
                  <c:v>games</c:v>
                </c:pt>
                <c:pt idx="2">
                  <c:v>multimedia</c:v>
                </c:pt>
                <c:pt idx="3">
                  <c:v>office</c:v>
                </c:pt>
                <c:pt idx="4">
                  <c:v>productivity</c:v>
                </c:pt>
                <c:pt idx="5">
                  <c:v>server</c:v>
                </c:pt>
                <c:pt idx="6">
                  <c:v>SPEC CPU2006</c:v>
                </c:pt>
                <c:pt idx="7">
                  <c:v>workstation</c:v>
                </c:pt>
                <c:pt idx="8">
                  <c:v>ALL</c:v>
                </c:pt>
              </c:strCache>
            </c:strRef>
          </c:cat>
          <c:val>
            <c:numRef>
              <c:f>'ALL wklds cache budget'!$AF$14:$AF$22</c:f>
              <c:numCache>
                <c:formatCode>General</c:formatCode>
                <c:ptCount val="9"/>
                <c:pt idx="0">
                  <c:v>1.0042501901639542</c:v>
                </c:pt>
                <c:pt idx="1">
                  <c:v>1.0121152122082677</c:v>
                </c:pt>
                <c:pt idx="2">
                  <c:v>1.0121076385944596</c:v>
                </c:pt>
                <c:pt idx="3">
                  <c:v>1.0267365047285442</c:v>
                </c:pt>
                <c:pt idx="4">
                  <c:v>1.0172889635649502</c:v>
                </c:pt>
                <c:pt idx="5">
                  <c:v>1.0506252040095372</c:v>
                </c:pt>
                <c:pt idx="6">
                  <c:v>1.010845504021662</c:v>
                </c:pt>
                <c:pt idx="7">
                  <c:v>1.0121156116646206</c:v>
                </c:pt>
                <c:pt idx="8">
                  <c:v>1.0149632929848909</c:v>
                </c:pt>
              </c:numCache>
            </c:numRef>
          </c:val>
        </c:ser>
        <c:dLbls>
          <c:showLegendKey val="0"/>
          <c:showVal val="0"/>
          <c:showCatName val="0"/>
          <c:showSerName val="0"/>
          <c:showPercent val="0"/>
          <c:showBubbleSize val="0"/>
        </c:dLbls>
        <c:gapWidth val="150"/>
        <c:axId val="116788224"/>
        <c:axId val="116794112"/>
      </c:barChart>
      <c:catAx>
        <c:axId val="116788224"/>
        <c:scaling>
          <c:orientation val="minMax"/>
        </c:scaling>
        <c:delete val="0"/>
        <c:axPos val="b"/>
        <c:majorTickMark val="out"/>
        <c:minorTickMark val="none"/>
        <c:tickLblPos val="nextTo"/>
        <c:txPr>
          <a:bodyPr/>
          <a:lstStyle/>
          <a:p>
            <a:pPr>
              <a:defRPr sz="1800"/>
            </a:pPr>
            <a:endParaRPr lang="en-US"/>
          </a:p>
        </c:txPr>
        <c:crossAx val="116794112"/>
        <c:crosses val="autoZero"/>
        <c:auto val="1"/>
        <c:lblAlgn val="ctr"/>
        <c:lblOffset val="100"/>
        <c:noMultiLvlLbl val="0"/>
      </c:catAx>
      <c:valAx>
        <c:axId val="116794112"/>
        <c:scaling>
          <c:orientation val="minMax"/>
          <c:max val="1.06"/>
          <c:min val="1"/>
        </c:scaling>
        <c:delete val="0"/>
        <c:axPos val="l"/>
        <c:majorGridlines/>
        <c:title>
          <c:tx>
            <c:rich>
              <a:bodyPr rot="-5400000" vert="horz"/>
              <a:lstStyle/>
              <a:p>
                <a:pPr>
                  <a:defRPr sz="2000"/>
                </a:pPr>
                <a:r>
                  <a:rPr lang="en-US" sz="2000" b="1" dirty="0" smtClean="0"/>
                  <a:t>Performance</a:t>
                </a:r>
                <a:r>
                  <a:rPr lang="en-US" sz="2000" b="1" baseline="0" dirty="0" smtClean="0"/>
                  <a:t> </a:t>
                </a:r>
                <a:r>
                  <a:rPr lang="en-US" sz="2000" b="1" dirty="0" smtClean="0"/>
                  <a:t>Relative to</a:t>
                </a:r>
                <a:r>
                  <a:rPr lang="en-US" sz="2000" b="1" baseline="0" dirty="0" smtClean="0"/>
                  <a:t> Baseline</a:t>
                </a:r>
                <a:endParaRPr lang="en-US" sz="2000" b="1" dirty="0"/>
              </a:p>
            </c:rich>
          </c:tx>
          <c:layout/>
          <c:overlay val="0"/>
        </c:title>
        <c:numFmt formatCode="#,##0.00" sourceLinked="0"/>
        <c:majorTickMark val="out"/>
        <c:minorTickMark val="none"/>
        <c:tickLblPos val="nextTo"/>
        <c:txPr>
          <a:bodyPr/>
          <a:lstStyle/>
          <a:p>
            <a:pPr>
              <a:defRPr sz="1800"/>
            </a:pPr>
            <a:endParaRPr lang="en-US"/>
          </a:p>
        </c:txPr>
        <c:crossAx val="116788224"/>
        <c:crosses val="autoZero"/>
        <c:crossBetween val="between"/>
        <c:majorUnit val="2.0000000000000004E-2"/>
      </c:valAx>
    </c:plotArea>
    <c:legend>
      <c:legendPos val="r"/>
      <c:layout>
        <c:manualLayout>
          <c:xMode val="edge"/>
          <c:yMode val="edge"/>
          <c:x val="0.39050029551737003"/>
          <c:y val="1.764971872575331E-2"/>
          <c:w val="0.60342832623649245"/>
          <c:h val="0.11339038099689594"/>
        </c:manualLayout>
      </c:layout>
      <c:overlay val="0"/>
      <c:txPr>
        <a:bodyPr/>
        <a:lstStyle/>
        <a:p>
          <a:pPr>
            <a:defRPr sz="2400"/>
          </a:pPr>
          <a:endParaRPr lang="en-US"/>
        </a:p>
      </c:txPr>
    </c:legend>
    <c:plotVisOnly val="1"/>
    <c:dispBlanksAs val="gap"/>
    <c:showDLblsOverMax val="0"/>
  </c:chart>
  <c:spPr>
    <a:solidFill>
      <a:srgbClr val="FFFFFF"/>
    </a:solidFill>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7707598975602934E-2"/>
          <c:y val="3.3797624611991997E-2"/>
          <c:w val="0.89993159887557306"/>
          <c:h val="0.84278612412712206"/>
        </c:manualLayout>
      </c:layout>
      <c:barChart>
        <c:barDir val="col"/>
        <c:grouping val="clustered"/>
        <c:varyColors val="0"/>
        <c:ser>
          <c:idx val="0"/>
          <c:order val="0"/>
          <c:tx>
            <c:strRef>
              <c:f>'ALL wklds cache budget'!$AE$1</c:f>
              <c:strCache>
                <c:ptCount val="1"/>
                <c:pt idx="0">
                  <c:v>256K-I</c:v>
                </c:pt>
              </c:strCache>
            </c:strRef>
          </c:tx>
          <c:invertIfNegative val="0"/>
          <c:cat>
            <c:strRef>
              <c:f>'ALL wklds cache budget'!$AD$40:$AD$52</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'ALL wklds cache budget'!$AE$2:$AE$10</c:f>
              <c:numCache>
                <c:formatCode>General</c:formatCode>
                <c:ptCount val="9"/>
                <c:pt idx="0">
                  <c:v>1</c:v>
                </c:pt>
                <c:pt idx="1">
                  <c:v>1</c:v>
                </c:pt>
                <c:pt idx="2">
                  <c:v>1</c:v>
                </c:pt>
                <c:pt idx="3">
                  <c:v>1</c:v>
                </c:pt>
                <c:pt idx="4">
                  <c:v>1</c:v>
                </c:pt>
                <c:pt idx="5">
                  <c:v>1</c:v>
                </c:pt>
                <c:pt idx="6">
                  <c:v>1</c:v>
                </c:pt>
                <c:pt idx="7">
                  <c:v>1</c:v>
                </c:pt>
                <c:pt idx="8">
                  <c:v>1</c:v>
                </c:pt>
              </c:numCache>
            </c:numRef>
          </c:val>
        </c:ser>
        <c:ser>
          <c:idx val="1"/>
          <c:order val="1"/>
          <c:tx>
            <c:strRef>
              <c:f>'ALL wklds cache budget'!$AE$13</c:f>
              <c:strCache>
                <c:ptCount val="1"/>
                <c:pt idx="0">
                  <c:v>512KB L2 /1.5MB L3 (Exclusive)</c:v>
                </c:pt>
              </c:strCache>
            </c:strRef>
          </c:tx>
          <c:invertIfNegative val="0"/>
          <c:cat>
            <c:strRef>
              <c:f>'ALL wklds cache budget'!$AD$40:$AD$52</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'ALL wklds cache budget'!$AE$40:$AE$52</c:f>
              <c:numCache>
                <c:formatCode>General</c:formatCode>
                <c:ptCount val="13"/>
                <c:pt idx="0">
                  <c:v>1.03432204920698</c:v>
                </c:pt>
                <c:pt idx="1">
                  <c:v>1.0027766490586483</c:v>
                </c:pt>
                <c:pt idx="2">
                  <c:v>1.0006321362253567</c:v>
                </c:pt>
                <c:pt idx="3">
                  <c:v>1.0442643027934917</c:v>
                </c:pt>
                <c:pt idx="4">
                  <c:v>1.0246392822469956</c:v>
                </c:pt>
                <c:pt idx="5">
                  <c:v>1.0108922709638912</c:v>
                </c:pt>
                <c:pt idx="6">
                  <c:v>1.0435750999428899</c:v>
                </c:pt>
                <c:pt idx="7">
                  <c:v>1.002779869114496</c:v>
                </c:pt>
                <c:pt idx="8">
                  <c:v>1.0472580546554993</c:v>
                </c:pt>
                <c:pt idx="9">
                  <c:v>1.0386436920596536</c:v>
                </c:pt>
                <c:pt idx="10">
                  <c:v>1.0211334019204388</c:v>
                </c:pt>
                <c:pt idx="11">
                  <c:v>1.0743979015976473</c:v>
                </c:pt>
                <c:pt idx="12">
                  <c:v>1.0285525845519268</c:v>
                </c:pt>
              </c:numCache>
            </c:numRef>
          </c:val>
        </c:ser>
        <c:ser>
          <c:idx val="2"/>
          <c:order val="2"/>
          <c:tx>
            <c:strRef>
              <c:f>'ALL wklds cache budget'!$AF$25</c:f>
              <c:strCache>
                <c:ptCount val="1"/>
                <c:pt idx="0">
                  <c:v>1MB L2 /1MB L3 (Exclusive)</c:v>
                </c:pt>
              </c:strCache>
            </c:strRef>
          </c:tx>
          <c:invertIfNegative val="0"/>
          <c:cat>
            <c:strRef>
              <c:f>'ALL wklds cache budget'!$AD$40:$AD$52</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'ALL wklds cache budget'!$AF$40:$AF$52</c:f>
              <c:numCache>
                <c:formatCode>General</c:formatCode>
                <c:ptCount val="13"/>
                <c:pt idx="0">
                  <c:v>1.0489902091838579</c:v>
                </c:pt>
                <c:pt idx="1">
                  <c:v>1.0018623865637275</c:v>
                </c:pt>
                <c:pt idx="2">
                  <c:v>1.0005926277112718</c:v>
                </c:pt>
                <c:pt idx="3">
                  <c:v>1.0976264069516535</c:v>
                </c:pt>
                <c:pt idx="4">
                  <c:v>1.0425161527903319</c:v>
                </c:pt>
                <c:pt idx="5">
                  <c:v>1.0104819456878542</c:v>
                </c:pt>
                <c:pt idx="6">
                  <c:v>1.0803540833809253</c:v>
                </c:pt>
                <c:pt idx="7">
                  <c:v>1.0030115248740372</c:v>
                </c:pt>
                <c:pt idx="8">
                  <c:v>1.1052760286116037</c:v>
                </c:pt>
                <c:pt idx="9">
                  <c:v>1.0684199919387345</c:v>
                </c:pt>
                <c:pt idx="10">
                  <c:v>1.0312499999999998</c:v>
                </c:pt>
                <c:pt idx="11">
                  <c:v>1.1272553851045226</c:v>
                </c:pt>
                <c:pt idx="12">
                  <c:v>1.0506252040095372</c:v>
                </c:pt>
              </c:numCache>
            </c:numRef>
          </c:val>
        </c:ser>
        <c:dLbls>
          <c:showLegendKey val="0"/>
          <c:showVal val="0"/>
          <c:showCatName val="0"/>
          <c:showSerName val="0"/>
          <c:showPercent val="0"/>
          <c:showBubbleSize val="0"/>
        </c:dLbls>
        <c:gapWidth val="150"/>
        <c:axId val="117596928"/>
        <c:axId val="117598464"/>
      </c:barChart>
      <c:catAx>
        <c:axId val="117596928"/>
        <c:scaling>
          <c:orientation val="minMax"/>
        </c:scaling>
        <c:delete val="0"/>
        <c:axPos val="b"/>
        <c:majorTickMark val="out"/>
        <c:minorTickMark val="none"/>
        <c:tickLblPos val="low"/>
        <c:txPr>
          <a:bodyPr rot="0" vert="horz"/>
          <a:lstStyle/>
          <a:p>
            <a:pPr>
              <a:defRPr sz="2400"/>
            </a:pPr>
            <a:endParaRPr lang="en-US"/>
          </a:p>
        </c:txPr>
        <c:crossAx val="117598464"/>
        <c:crosses val="autoZero"/>
        <c:auto val="1"/>
        <c:lblAlgn val="ctr"/>
        <c:lblOffset val="1"/>
        <c:tickLblSkip val="1"/>
        <c:noMultiLvlLbl val="0"/>
      </c:catAx>
      <c:valAx>
        <c:axId val="117598464"/>
        <c:scaling>
          <c:orientation val="minMax"/>
          <c:min val="1"/>
        </c:scaling>
        <c:delete val="0"/>
        <c:axPos val="l"/>
        <c:majorGridlines/>
        <c:title>
          <c:tx>
            <c:rich>
              <a:bodyPr rot="-5400000" vert="horz"/>
              <a:lstStyle/>
              <a:p>
                <a:pPr>
                  <a:defRPr sz="2000"/>
                </a:pPr>
                <a:r>
                  <a:rPr lang="en-US" sz="2000" b="1" dirty="0"/>
                  <a:t>Performance Relative to </a:t>
                </a:r>
                <a:r>
                  <a:rPr lang="en-US" sz="2000" b="1" dirty="0" smtClean="0"/>
                  <a:t>Baseline</a:t>
                </a:r>
                <a:endParaRPr lang="en-US" sz="2000" b="1" dirty="0"/>
              </a:p>
            </c:rich>
          </c:tx>
          <c:layout/>
          <c:overlay val="0"/>
        </c:title>
        <c:numFmt formatCode="#,##0.00" sourceLinked="0"/>
        <c:majorTickMark val="out"/>
        <c:minorTickMark val="none"/>
        <c:tickLblPos val="nextTo"/>
        <c:txPr>
          <a:bodyPr/>
          <a:lstStyle/>
          <a:p>
            <a:pPr>
              <a:defRPr sz="1800"/>
            </a:pPr>
            <a:endParaRPr lang="en-US"/>
          </a:p>
        </c:txPr>
        <c:crossAx val="117596928"/>
        <c:crosses val="autoZero"/>
        <c:crossBetween val="between"/>
      </c:valAx>
    </c:plotArea>
    <c:legend>
      <c:legendPos val="r"/>
      <c:legendEntry>
        <c:idx val="0"/>
        <c:delete val="1"/>
      </c:legendEntry>
      <c:layout>
        <c:manualLayout>
          <c:xMode val="edge"/>
          <c:yMode val="edge"/>
          <c:x val="0.15821425892056376"/>
          <c:y val="1.6070256389965169E-2"/>
          <c:w val="0.68164737710369294"/>
          <c:h val="0.11339038099689594"/>
        </c:manualLayout>
      </c:layout>
      <c:overlay val="0"/>
      <c:txPr>
        <a:bodyPr/>
        <a:lstStyle/>
        <a:p>
          <a:pPr>
            <a:defRPr sz="2400"/>
          </a:pPr>
          <a:endParaRPr lang="en-US"/>
        </a:p>
      </c:txPr>
    </c:legend>
    <c:plotVisOnly val="1"/>
    <c:dispBlanksAs val="gap"/>
    <c:showDLblsOverMax val="0"/>
  </c:chart>
  <c:spPr>
    <a:solidFill>
      <a:srgbClr val="FFFFFF"/>
    </a:solidFill>
  </c:sp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579124822421883E-2"/>
          <c:y val="5.6158469321769558E-2"/>
          <c:w val="0.91057203380026608"/>
          <c:h val="0.81712608382222329"/>
        </c:manualLayout>
      </c:layout>
      <c:barChart>
        <c:barDir val="col"/>
        <c:grouping val="clustered"/>
        <c:varyColors val="0"/>
        <c:ser>
          <c:idx val="0"/>
          <c:order val="0"/>
          <c:tx>
            <c:strRef>
              <c:f>SensitivityDataID!$Y$1</c:f>
              <c:strCache>
                <c:ptCount val="1"/>
                <c:pt idx="0">
                  <c:v>i-Ideal</c:v>
                </c:pt>
              </c:strCache>
            </c:strRef>
          </c:tx>
          <c:invertIfNegative val="0"/>
          <c:cat>
            <c:strRef>
              <c:f>SensitivityDataID!$X$2:$X$14</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SensitivityDataID!$Y$2:$Y$14</c:f>
              <c:numCache>
                <c:formatCode>0.00000</c:formatCode>
                <c:ptCount val="13"/>
                <c:pt idx="0">
                  <c:v>1.0366342714693451</c:v>
                </c:pt>
                <c:pt idx="1">
                  <c:v>1.0031152647975079</c:v>
                </c:pt>
                <c:pt idx="2">
                  <c:v>1.0010667298802891</c:v>
                </c:pt>
                <c:pt idx="3">
                  <c:v>1.1589782469236602</c:v>
                </c:pt>
                <c:pt idx="4">
                  <c:v>1.0321381942352115</c:v>
                </c:pt>
                <c:pt idx="5">
                  <c:v>1.0048119964189794</c:v>
                </c:pt>
                <c:pt idx="6">
                  <c:v>1.1142204454597373</c:v>
                </c:pt>
                <c:pt idx="7">
                  <c:v>1</c:v>
                </c:pt>
                <c:pt idx="8">
                  <c:v>1.138839640520878</c:v>
                </c:pt>
                <c:pt idx="9">
                  <c:v>1.0495767835550183</c:v>
                </c:pt>
                <c:pt idx="10">
                  <c:v>1.0431241426611795</c:v>
                </c:pt>
                <c:pt idx="11">
                  <c:v>1.1478419839440426</c:v>
                </c:pt>
                <c:pt idx="12">
                  <c:v>1.0592544147501892</c:v>
                </c:pt>
              </c:numCache>
            </c:numRef>
          </c:val>
        </c:ser>
        <c:ser>
          <c:idx val="1"/>
          <c:order val="1"/>
          <c:tx>
            <c:strRef>
              <c:f>SensitivityDataID!$Z$1</c:f>
              <c:strCache>
                <c:ptCount val="1"/>
                <c:pt idx="0">
                  <c:v>d-Ideal</c:v>
                </c:pt>
              </c:strCache>
            </c:strRef>
          </c:tx>
          <c:invertIfNegative val="0"/>
          <c:cat>
            <c:strRef>
              <c:f>SensitivityDataID!$X$2:$X$14</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SensitivityDataID!$Z$2:$Z$14</c:f>
              <c:numCache>
                <c:formatCode>0.00000</c:formatCode>
                <c:ptCount val="13"/>
                <c:pt idx="0">
                  <c:v>1.0253983164131653</c:v>
                </c:pt>
                <c:pt idx="1">
                  <c:v>1.0024380333197886</c:v>
                </c:pt>
                <c:pt idx="2">
                  <c:v>1.0012642724507133</c:v>
                </c:pt>
                <c:pt idx="3">
                  <c:v>1.0153962792325189</c:v>
                </c:pt>
                <c:pt idx="4">
                  <c:v>1.0524589066318504</c:v>
                </c:pt>
                <c:pt idx="5">
                  <c:v>1.0099970158161742</c:v>
                </c:pt>
                <c:pt idx="6">
                  <c:v>1.0226727584237578</c:v>
                </c:pt>
                <c:pt idx="7">
                  <c:v>1.0033590085133492</c:v>
                </c:pt>
                <c:pt idx="8">
                  <c:v>1.0144280736076299</c:v>
                </c:pt>
                <c:pt idx="9">
                  <c:v>1.1092805320435311</c:v>
                </c:pt>
                <c:pt idx="10">
                  <c:v>1.011616941015089</c:v>
                </c:pt>
                <c:pt idx="11">
                  <c:v>1.0418090771798745</c:v>
                </c:pt>
                <c:pt idx="12">
                  <c:v>1.0254393180007073</c:v>
                </c:pt>
              </c:numCache>
            </c:numRef>
          </c:val>
        </c:ser>
        <c:ser>
          <c:idx val="2"/>
          <c:order val="2"/>
          <c:tx>
            <c:strRef>
              <c:f>SensitivityDataID!$AA$1</c:f>
              <c:strCache>
                <c:ptCount val="1"/>
                <c:pt idx="0">
                  <c:v>id-Ideal</c:v>
                </c:pt>
              </c:strCache>
            </c:strRef>
          </c:tx>
          <c:spPr>
            <a:solidFill>
              <a:srgbClr val="FFC000"/>
            </a:solidFill>
          </c:spPr>
          <c:invertIfNegative val="0"/>
          <c:cat>
            <c:strRef>
              <c:f>SensitivityDataID!$X$2:$X$14</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SensitivityDataID!$AA$2:$AA$14</c:f>
              <c:numCache>
                <c:formatCode>0.00000</c:formatCode>
                <c:ptCount val="13"/>
                <c:pt idx="0">
                  <c:v>1.0588171537989088</c:v>
                </c:pt>
                <c:pt idx="1">
                  <c:v>1.0052824055262088</c:v>
                </c:pt>
                <c:pt idx="2">
                  <c:v>1.0023310023310024</c:v>
                </c:pt>
                <c:pt idx="3">
                  <c:v>1.168950836881087</c:v>
                </c:pt>
                <c:pt idx="4">
                  <c:v>1.0735495965987079</c:v>
                </c:pt>
                <c:pt idx="5">
                  <c:v>1.0120486421963593</c:v>
                </c:pt>
                <c:pt idx="6">
                  <c:v>1.1310679611650485</c:v>
                </c:pt>
                <c:pt idx="7">
                  <c:v>1.0033590085133492</c:v>
                </c:pt>
                <c:pt idx="8">
                  <c:v>1.1513113651647613</c:v>
                </c:pt>
                <c:pt idx="9">
                  <c:v>1.1565900846432891</c:v>
                </c:pt>
                <c:pt idx="10">
                  <c:v>1.0505829903978052</c:v>
                </c:pt>
                <c:pt idx="11">
                  <c:v>1.1736745886654478</c:v>
                </c:pt>
                <c:pt idx="12">
                  <c:v>1.0802384002230814</c:v>
                </c:pt>
              </c:numCache>
            </c:numRef>
          </c:val>
        </c:ser>
        <c:ser>
          <c:idx val="4"/>
          <c:order val="3"/>
          <c:tx>
            <c:strRef>
              <c:f>SensitivityDataID!$AC$1</c:f>
              <c:strCache>
                <c:ptCount val="1"/>
                <c:pt idx="0">
                  <c:v>1MB L2 / 1MB L3 (Exclusive)</c:v>
                </c:pt>
              </c:strCache>
            </c:strRef>
          </c:tx>
          <c:spPr>
            <a:solidFill>
              <a:schemeClr val="accent3"/>
            </a:solidFill>
          </c:spPr>
          <c:invertIfNegative val="0"/>
          <c:cat>
            <c:strRef>
              <c:f>SensitivityDataID!$X$2:$X$14</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SensitivityDataID!$AC$2:$AC$14</c:f>
              <c:numCache>
                <c:formatCode>0.00000</c:formatCode>
                <c:ptCount val="13"/>
                <c:pt idx="0">
                  <c:v>1.0489902091838579</c:v>
                </c:pt>
                <c:pt idx="1">
                  <c:v>1.0018623865637275</c:v>
                </c:pt>
                <c:pt idx="2">
                  <c:v>1.0005926277112718</c:v>
                </c:pt>
                <c:pt idx="3">
                  <c:v>1.0976264069516535</c:v>
                </c:pt>
                <c:pt idx="4">
                  <c:v>1.0425161527903319</c:v>
                </c:pt>
                <c:pt idx="5">
                  <c:v>1.0104819456878542</c:v>
                </c:pt>
                <c:pt idx="6">
                  <c:v>1.0803540833809253</c:v>
                </c:pt>
                <c:pt idx="7">
                  <c:v>1.0030115248740372</c:v>
                </c:pt>
                <c:pt idx="8">
                  <c:v>1.1052760286116037</c:v>
                </c:pt>
                <c:pt idx="9">
                  <c:v>1.0684199919387345</c:v>
                </c:pt>
                <c:pt idx="10">
                  <c:v>1.0312499999999998</c:v>
                </c:pt>
                <c:pt idx="11">
                  <c:v>1.1272553851045226</c:v>
                </c:pt>
                <c:pt idx="12">
                  <c:v>1.0506252040095372</c:v>
                </c:pt>
              </c:numCache>
            </c:numRef>
          </c:val>
        </c:ser>
        <c:dLbls>
          <c:showLegendKey val="0"/>
          <c:showVal val="0"/>
          <c:showCatName val="0"/>
          <c:showSerName val="0"/>
          <c:showPercent val="0"/>
          <c:showBubbleSize val="0"/>
        </c:dLbls>
        <c:gapWidth val="150"/>
        <c:axId val="117919104"/>
        <c:axId val="117929088"/>
      </c:barChart>
      <c:catAx>
        <c:axId val="117919104"/>
        <c:scaling>
          <c:orientation val="minMax"/>
        </c:scaling>
        <c:delete val="0"/>
        <c:axPos val="b"/>
        <c:majorTickMark val="out"/>
        <c:minorTickMark val="none"/>
        <c:tickLblPos val="nextTo"/>
        <c:txPr>
          <a:bodyPr/>
          <a:lstStyle/>
          <a:p>
            <a:pPr>
              <a:defRPr sz="2400"/>
            </a:pPr>
            <a:endParaRPr lang="en-US"/>
          </a:p>
        </c:txPr>
        <c:crossAx val="117929088"/>
        <c:crosses val="autoZero"/>
        <c:auto val="1"/>
        <c:lblAlgn val="ctr"/>
        <c:lblOffset val="100"/>
        <c:noMultiLvlLbl val="0"/>
      </c:catAx>
      <c:valAx>
        <c:axId val="117929088"/>
        <c:scaling>
          <c:orientation val="minMax"/>
          <c:max val="1.2"/>
          <c:min val="1"/>
        </c:scaling>
        <c:delete val="0"/>
        <c:axPos val="l"/>
        <c:majorGridlines/>
        <c:title>
          <c:tx>
            <c:rich>
              <a:bodyPr rot="-5400000" vert="horz"/>
              <a:lstStyle/>
              <a:p>
                <a:pPr>
                  <a:defRPr sz="2000"/>
                </a:pPr>
                <a:r>
                  <a:rPr lang="en-US" sz="2000"/>
                  <a:t>Performance Relative to Baseline</a:t>
                </a:r>
              </a:p>
            </c:rich>
          </c:tx>
          <c:layout/>
          <c:overlay val="0"/>
        </c:title>
        <c:numFmt formatCode="0.00" sourceLinked="0"/>
        <c:majorTickMark val="out"/>
        <c:minorTickMark val="none"/>
        <c:tickLblPos val="nextTo"/>
        <c:txPr>
          <a:bodyPr/>
          <a:lstStyle/>
          <a:p>
            <a:pPr>
              <a:defRPr sz="2000"/>
            </a:pPr>
            <a:endParaRPr lang="en-US"/>
          </a:p>
        </c:txPr>
        <c:crossAx val="117919104"/>
        <c:crosses val="autoZero"/>
        <c:crossBetween val="between"/>
        <c:majorUnit val="5.000000000000001E-2"/>
      </c:valAx>
      <c:spPr>
        <a:ln>
          <a:solidFill>
            <a:srgbClr val="064B84"/>
          </a:solidFill>
        </a:ln>
      </c:spPr>
    </c:plotArea>
    <c:legend>
      <c:legendPos val="r"/>
      <c:layout>
        <c:manualLayout>
          <c:xMode val="edge"/>
          <c:yMode val="edge"/>
          <c:x val="0.31609440383989712"/>
          <c:y val="5.4459057253287882E-2"/>
          <c:w val="0.67407198458556861"/>
          <c:h val="9.2994475923757078E-2"/>
        </c:manualLayout>
      </c:layout>
      <c:overlay val="0"/>
      <c:txPr>
        <a:bodyPr/>
        <a:lstStyle/>
        <a:p>
          <a:pPr>
            <a:defRPr sz="2400"/>
          </a:pPr>
          <a:endParaRPr lang="en-US"/>
        </a:p>
      </c:txPr>
    </c:legend>
    <c:plotVisOnly val="1"/>
    <c:dispBlanksAs val="gap"/>
    <c:showDLblsOverMax val="0"/>
  </c:chart>
  <c:spPr>
    <a:solidFill>
      <a:srgbClr val="FFFFFF"/>
    </a:solidFill>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969599602822606E-2"/>
          <c:y val="5.6158420258165753E-2"/>
          <c:w val="0.89666734238615364"/>
          <c:h val="0.81712608382222329"/>
        </c:manualLayout>
      </c:layout>
      <c:barChart>
        <c:barDir val="col"/>
        <c:grouping val="clustered"/>
        <c:varyColors val="0"/>
        <c:ser>
          <c:idx val="0"/>
          <c:order val="0"/>
          <c:tx>
            <c:strRef>
              <c:f>SensitivityDataID!$Z$16</c:f>
              <c:strCache>
                <c:ptCount val="1"/>
                <c:pt idx="0">
                  <c:v>256KB L2 / 2MB L3 (Inclusive+CLIP)</c:v>
                </c:pt>
              </c:strCache>
            </c:strRef>
          </c:tx>
          <c:invertIfNegative val="0"/>
          <c:cat>
            <c:strRef>
              <c:f>SensitivityDataID!$X$17:$X$29</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SensitivityDataID!$Z$17:$Z$29</c:f>
              <c:numCache>
                <c:formatCode>General</c:formatCode>
                <c:ptCount val="13"/>
                <c:pt idx="0">
                  <c:v>1.0078347031262</c:v>
                </c:pt>
                <c:pt idx="1">
                  <c:v>0.99414448151426438</c:v>
                </c:pt>
                <c:pt idx="2">
                  <c:v>1</c:v>
                </c:pt>
                <c:pt idx="3">
                  <c:v>1.0626578472639807</c:v>
                </c:pt>
                <c:pt idx="4">
                  <c:v>1</c:v>
                </c:pt>
                <c:pt idx="5">
                  <c:v>0.99138157155169193</c:v>
                </c:pt>
                <c:pt idx="6">
                  <c:v>1.0364236309410495</c:v>
                </c:pt>
                <c:pt idx="7">
                  <c:v>1</c:v>
                </c:pt>
                <c:pt idx="8">
                  <c:v>1.0739556010491973</c:v>
                </c:pt>
                <c:pt idx="9">
                  <c:v>1.0345034667249002</c:v>
                </c:pt>
                <c:pt idx="10">
                  <c:v>1.0020301880130638</c:v>
                </c:pt>
                <c:pt idx="11">
                  <c:v>1.0802197802197802</c:v>
                </c:pt>
                <c:pt idx="12">
                  <c:v>1.0231205365453924</c:v>
                </c:pt>
              </c:numCache>
            </c:numRef>
          </c:val>
        </c:ser>
        <c:ser>
          <c:idx val="1"/>
          <c:order val="1"/>
          <c:tx>
            <c:strRef>
              <c:f>SensitivityDataID!$AA$16</c:f>
              <c:strCache>
                <c:ptCount val="1"/>
                <c:pt idx="0">
                  <c:v>512KB L2 / 1.5MB L3 (Exclusive)</c:v>
                </c:pt>
              </c:strCache>
            </c:strRef>
          </c:tx>
          <c:invertIfNegative val="0"/>
          <c:cat>
            <c:strRef>
              <c:f>SensitivityDataID!$X$17:$X$29</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SensitivityDataID!$AA$17:$AA$29</c:f>
              <c:numCache>
                <c:formatCode>General</c:formatCode>
                <c:ptCount val="13"/>
                <c:pt idx="0">
                  <c:v>1.03432204920698</c:v>
                </c:pt>
                <c:pt idx="1">
                  <c:v>1.0027766490586483</c:v>
                </c:pt>
                <c:pt idx="2">
                  <c:v>1.0006321362253567</c:v>
                </c:pt>
                <c:pt idx="3">
                  <c:v>1.0442643027934917</c:v>
                </c:pt>
                <c:pt idx="4">
                  <c:v>1.0246392822469956</c:v>
                </c:pt>
                <c:pt idx="5">
                  <c:v>1.0108922709638912</c:v>
                </c:pt>
                <c:pt idx="6">
                  <c:v>1.0435750999428899</c:v>
                </c:pt>
                <c:pt idx="7">
                  <c:v>1.002779869114496</c:v>
                </c:pt>
                <c:pt idx="8">
                  <c:v>1.0472580546554993</c:v>
                </c:pt>
                <c:pt idx="9">
                  <c:v>1.0386436920596536</c:v>
                </c:pt>
                <c:pt idx="10">
                  <c:v>1.0211334019204388</c:v>
                </c:pt>
                <c:pt idx="11">
                  <c:v>1.0743979015976473</c:v>
                </c:pt>
                <c:pt idx="12">
                  <c:v>1.0285525845519268</c:v>
                </c:pt>
              </c:numCache>
            </c:numRef>
          </c:val>
        </c:ser>
        <c:ser>
          <c:idx val="2"/>
          <c:order val="2"/>
          <c:tx>
            <c:strRef>
              <c:f>SensitivityDataID!$AB$16</c:f>
              <c:strCache>
                <c:ptCount val="1"/>
                <c:pt idx="0">
                  <c:v>512KB L2 / 1.5MB L3 (Exclusive+CLIP)</c:v>
                </c:pt>
              </c:strCache>
            </c:strRef>
          </c:tx>
          <c:spPr>
            <a:solidFill>
              <a:srgbClr val="FFC000"/>
            </a:solidFill>
          </c:spPr>
          <c:invertIfNegative val="0"/>
          <c:cat>
            <c:strRef>
              <c:f>SensitivityDataID!$X$17:$X$29</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SensitivityDataID!$AB$17:$AB$29</c:f>
              <c:numCache>
                <c:formatCode>General</c:formatCode>
                <c:ptCount val="13"/>
                <c:pt idx="0">
                  <c:v>1.0151701359551424</c:v>
                </c:pt>
                <c:pt idx="1">
                  <c:v>0.99628923537822567</c:v>
                </c:pt>
                <c:pt idx="2">
                  <c:v>1.0004550970873787</c:v>
                </c:pt>
                <c:pt idx="3">
                  <c:v>1.1102224894768491</c:v>
                </c:pt>
                <c:pt idx="4">
                  <c:v>1.0231589814177564</c:v>
                </c:pt>
                <c:pt idx="5">
                  <c:v>1.0006370142766141</c:v>
                </c:pt>
                <c:pt idx="6">
                  <c:v>1.0651056539120503</c:v>
                </c:pt>
                <c:pt idx="7">
                  <c:v>1.0015549076773567</c:v>
                </c:pt>
                <c:pt idx="8">
                  <c:v>1.1063271703665793</c:v>
                </c:pt>
                <c:pt idx="9">
                  <c:v>1.049353059998908</c:v>
                </c:pt>
                <c:pt idx="10">
                  <c:v>1.0215376467472856</c:v>
                </c:pt>
                <c:pt idx="11">
                  <c:v>1.109636517328825</c:v>
                </c:pt>
                <c:pt idx="12">
                  <c:v>1.0407304943248052</c:v>
                </c:pt>
              </c:numCache>
            </c:numRef>
          </c:val>
        </c:ser>
        <c:ser>
          <c:idx val="4"/>
          <c:order val="3"/>
          <c:tx>
            <c:strRef>
              <c:f>SensitivityDataID!$AC$16</c:f>
              <c:strCache>
                <c:ptCount val="1"/>
                <c:pt idx="0">
                  <c:v>1MB L2 / 1MB L3 (Exclusive)</c:v>
                </c:pt>
              </c:strCache>
            </c:strRef>
          </c:tx>
          <c:spPr>
            <a:solidFill>
              <a:schemeClr val="accent3"/>
            </a:solidFill>
          </c:spPr>
          <c:invertIfNegative val="0"/>
          <c:cat>
            <c:strRef>
              <c:f>SensitivityDataID!$X$17:$X$29</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SensitivityDataID!$AC$17:$AC$29</c:f>
              <c:numCache>
                <c:formatCode>General</c:formatCode>
                <c:ptCount val="13"/>
                <c:pt idx="0">
                  <c:v>1.0489902091838579</c:v>
                </c:pt>
                <c:pt idx="1">
                  <c:v>1.0018623865637275</c:v>
                </c:pt>
                <c:pt idx="2">
                  <c:v>1.0005926277112718</c:v>
                </c:pt>
                <c:pt idx="3">
                  <c:v>1.0976264069516535</c:v>
                </c:pt>
                <c:pt idx="4">
                  <c:v>1.0425161527903319</c:v>
                </c:pt>
                <c:pt idx="5">
                  <c:v>1.0104819456878542</c:v>
                </c:pt>
                <c:pt idx="6">
                  <c:v>1.0803540833809253</c:v>
                </c:pt>
                <c:pt idx="7">
                  <c:v>1.0030115248740372</c:v>
                </c:pt>
                <c:pt idx="8">
                  <c:v>1.1052760286116037</c:v>
                </c:pt>
                <c:pt idx="9">
                  <c:v>1.0684199919387345</c:v>
                </c:pt>
                <c:pt idx="10">
                  <c:v>1.0312499999999998</c:v>
                </c:pt>
                <c:pt idx="11">
                  <c:v>1.1272553851045226</c:v>
                </c:pt>
                <c:pt idx="12">
                  <c:v>1.0506252040095372</c:v>
                </c:pt>
              </c:numCache>
            </c:numRef>
          </c:val>
        </c:ser>
        <c:ser>
          <c:idx val="3"/>
          <c:order val="4"/>
          <c:tx>
            <c:strRef>
              <c:f>SensitivityDataID!$AD$16</c:f>
              <c:strCache>
                <c:ptCount val="1"/>
                <c:pt idx="0">
                  <c:v>1MB L2 / 1MB L3 (Exclusive+CLIP)</c:v>
                </c:pt>
              </c:strCache>
            </c:strRef>
          </c:tx>
          <c:invertIfNegative val="0"/>
          <c:cat>
            <c:strRef>
              <c:f>SensitivityDataID!$X$17:$X$29</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SensitivityDataID!$AD$17:$AD$29</c:f>
              <c:numCache>
                <c:formatCode>General</c:formatCode>
                <c:ptCount val="13"/>
                <c:pt idx="0">
                  <c:v>1.0225439741915661</c:v>
                </c:pt>
                <c:pt idx="1">
                  <c:v>0.99683393477224769</c:v>
                </c:pt>
                <c:pt idx="2">
                  <c:v>1.0002528317152104</c:v>
                </c:pt>
                <c:pt idx="3">
                  <c:v>1.1413108839446782</c:v>
                </c:pt>
                <c:pt idx="4">
                  <c:v>1.0403647625602201</c:v>
                </c:pt>
                <c:pt idx="5">
                  <c:v>1.0042342713680819</c:v>
                </c:pt>
                <c:pt idx="6">
                  <c:v>1.080271590836982</c:v>
                </c:pt>
                <c:pt idx="7">
                  <c:v>1.0017492711370262</c:v>
                </c:pt>
                <c:pt idx="8">
                  <c:v>1.1161154116819141</c:v>
                </c:pt>
                <c:pt idx="9">
                  <c:v>1.0781241469672982</c:v>
                </c:pt>
                <c:pt idx="10">
                  <c:v>1.0372495365875187</c:v>
                </c:pt>
                <c:pt idx="11">
                  <c:v>1.1184277261200337</c:v>
                </c:pt>
                <c:pt idx="12">
                  <c:v>1.0519619286121689</c:v>
                </c:pt>
              </c:numCache>
            </c:numRef>
          </c:val>
        </c:ser>
        <c:dLbls>
          <c:showLegendKey val="0"/>
          <c:showVal val="0"/>
          <c:showCatName val="0"/>
          <c:showSerName val="0"/>
          <c:showPercent val="0"/>
          <c:showBubbleSize val="0"/>
        </c:dLbls>
        <c:gapWidth val="150"/>
        <c:axId val="118044928"/>
        <c:axId val="118046720"/>
      </c:barChart>
      <c:catAx>
        <c:axId val="118044928"/>
        <c:scaling>
          <c:orientation val="minMax"/>
        </c:scaling>
        <c:delete val="0"/>
        <c:axPos val="b"/>
        <c:majorTickMark val="out"/>
        <c:minorTickMark val="none"/>
        <c:tickLblPos val="nextTo"/>
        <c:txPr>
          <a:bodyPr/>
          <a:lstStyle/>
          <a:p>
            <a:pPr>
              <a:defRPr sz="2400"/>
            </a:pPr>
            <a:endParaRPr lang="en-US"/>
          </a:p>
        </c:txPr>
        <c:crossAx val="118046720"/>
        <c:crosses val="autoZero"/>
        <c:auto val="1"/>
        <c:lblAlgn val="ctr"/>
        <c:lblOffset val="100"/>
        <c:noMultiLvlLbl val="0"/>
      </c:catAx>
      <c:valAx>
        <c:axId val="118046720"/>
        <c:scaling>
          <c:orientation val="minMax"/>
          <c:max val="1.2"/>
          <c:min val="1"/>
        </c:scaling>
        <c:delete val="0"/>
        <c:axPos val="l"/>
        <c:majorGridlines/>
        <c:title>
          <c:tx>
            <c:rich>
              <a:bodyPr rot="-5400000" vert="horz"/>
              <a:lstStyle/>
              <a:p>
                <a:pPr>
                  <a:defRPr sz="2000"/>
                </a:pPr>
                <a:r>
                  <a:rPr lang="en-US" sz="2000"/>
                  <a:t>Performance Relative to Baseline</a:t>
                </a:r>
              </a:p>
            </c:rich>
          </c:tx>
          <c:layout/>
          <c:overlay val="0"/>
        </c:title>
        <c:numFmt formatCode="0.00" sourceLinked="0"/>
        <c:majorTickMark val="out"/>
        <c:minorTickMark val="none"/>
        <c:tickLblPos val="nextTo"/>
        <c:txPr>
          <a:bodyPr/>
          <a:lstStyle/>
          <a:p>
            <a:pPr>
              <a:defRPr sz="2000"/>
            </a:pPr>
            <a:endParaRPr lang="en-US"/>
          </a:p>
        </c:txPr>
        <c:crossAx val="118044928"/>
        <c:crosses val="autoZero"/>
        <c:crossBetween val="between"/>
        <c:majorUnit val="5.000000000000001E-2"/>
      </c:valAx>
    </c:plotArea>
    <c:legend>
      <c:legendPos val="r"/>
      <c:layout>
        <c:manualLayout>
          <c:xMode val="edge"/>
          <c:yMode val="edge"/>
          <c:x val="0.10722580392119814"/>
          <c:y val="5.4459057253287882E-2"/>
          <c:w val="0.87732181196703052"/>
          <c:h val="0.16686215947144536"/>
        </c:manualLayout>
      </c:layout>
      <c:overlay val="0"/>
      <c:txPr>
        <a:bodyPr/>
        <a:lstStyle/>
        <a:p>
          <a:pPr>
            <a:defRPr sz="1800"/>
          </a:pPr>
          <a:endParaRPr lang="en-US"/>
        </a:p>
      </c:txPr>
    </c:legend>
    <c:plotVisOnly val="1"/>
    <c:dispBlanksAs val="gap"/>
    <c:showDLblsOverMax val="0"/>
  </c:chart>
  <c:spPr>
    <a:solidFill>
      <a:srgbClr val="FFFFFF"/>
    </a:solidFill>
  </c:sp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969599602822606E-2"/>
          <c:y val="5.6158420258165753E-2"/>
          <c:w val="0.89666734238615364"/>
          <c:h val="0.81712608382222329"/>
        </c:manualLayout>
      </c:layout>
      <c:barChart>
        <c:barDir val="col"/>
        <c:grouping val="clustered"/>
        <c:varyColors val="0"/>
        <c:ser>
          <c:idx val="0"/>
          <c:order val="0"/>
          <c:tx>
            <c:strRef>
              <c:f>SensitivityDataID!$Z$16</c:f>
              <c:strCache>
                <c:ptCount val="1"/>
                <c:pt idx="0">
                  <c:v>256KB L2 / 2MB L3 (Inclusive+CLIP)</c:v>
                </c:pt>
              </c:strCache>
            </c:strRef>
          </c:tx>
          <c:invertIfNegative val="0"/>
          <c:cat>
            <c:strRef>
              <c:f>SensitivityDataID!$X$17:$X$29</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SensitivityDataID!$Z$17:$Z$29</c:f>
              <c:numCache>
                <c:formatCode>General</c:formatCode>
                <c:ptCount val="13"/>
                <c:pt idx="0">
                  <c:v>1.0078347031262</c:v>
                </c:pt>
                <c:pt idx="1">
                  <c:v>0.99414448151426438</c:v>
                </c:pt>
                <c:pt idx="2">
                  <c:v>1</c:v>
                </c:pt>
                <c:pt idx="3">
                  <c:v>1.0626578472639807</c:v>
                </c:pt>
                <c:pt idx="4">
                  <c:v>1</c:v>
                </c:pt>
                <c:pt idx="5">
                  <c:v>0.99138157155169193</c:v>
                </c:pt>
                <c:pt idx="6">
                  <c:v>1.0364236309410495</c:v>
                </c:pt>
                <c:pt idx="7">
                  <c:v>1</c:v>
                </c:pt>
                <c:pt idx="8">
                  <c:v>1.0739556010491973</c:v>
                </c:pt>
                <c:pt idx="9">
                  <c:v>1.0345034667249002</c:v>
                </c:pt>
                <c:pt idx="10">
                  <c:v>1.0020301880130638</c:v>
                </c:pt>
                <c:pt idx="11">
                  <c:v>1.0802197802197802</c:v>
                </c:pt>
                <c:pt idx="12">
                  <c:v>1.0231205365453924</c:v>
                </c:pt>
              </c:numCache>
            </c:numRef>
          </c:val>
        </c:ser>
        <c:ser>
          <c:idx val="1"/>
          <c:order val="1"/>
          <c:tx>
            <c:strRef>
              <c:f>SensitivityDataID!$AA$16</c:f>
              <c:strCache>
                <c:ptCount val="1"/>
                <c:pt idx="0">
                  <c:v>512KB L2 / 1.5MB L3 (Exclusive)</c:v>
                </c:pt>
              </c:strCache>
            </c:strRef>
          </c:tx>
          <c:invertIfNegative val="0"/>
          <c:cat>
            <c:strRef>
              <c:f>SensitivityDataID!$X$17:$X$29</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SensitivityDataID!$AA$17:$AA$29</c:f>
              <c:numCache>
                <c:formatCode>General</c:formatCode>
                <c:ptCount val="13"/>
                <c:pt idx="0">
                  <c:v>1.03432204920698</c:v>
                </c:pt>
                <c:pt idx="1">
                  <c:v>1.0027766490586483</c:v>
                </c:pt>
                <c:pt idx="2">
                  <c:v>1.0006321362253567</c:v>
                </c:pt>
                <c:pt idx="3">
                  <c:v>1.0442643027934917</c:v>
                </c:pt>
                <c:pt idx="4">
                  <c:v>1.0246392822469956</c:v>
                </c:pt>
                <c:pt idx="5">
                  <c:v>1.0108922709638912</c:v>
                </c:pt>
                <c:pt idx="6">
                  <c:v>1.0435750999428899</c:v>
                </c:pt>
                <c:pt idx="7">
                  <c:v>1.002779869114496</c:v>
                </c:pt>
                <c:pt idx="8">
                  <c:v>1.0472580546554993</c:v>
                </c:pt>
                <c:pt idx="9">
                  <c:v>1.0386436920596536</c:v>
                </c:pt>
                <c:pt idx="10">
                  <c:v>1.0211334019204388</c:v>
                </c:pt>
                <c:pt idx="11">
                  <c:v>1.0743979015976473</c:v>
                </c:pt>
                <c:pt idx="12">
                  <c:v>1.0285525845519268</c:v>
                </c:pt>
              </c:numCache>
            </c:numRef>
          </c:val>
        </c:ser>
        <c:ser>
          <c:idx val="2"/>
          <c:order val="2"/>
          <c:tx>
            <c:strRef>
              <c:f>SensitivityDataID!$AB$16</c:f>
              <c:strCache>
                <c:ptCount val="1"/>
                <c:pt idx="0">
                  <c:v>512KB L2 / 1.5MB L3 (Exclusive+CLIP)</c:v>
                </c:pt>
              </c:strCache>
            </c:strRef>
          </c:tx>
          <c:spPr>
            <a:solidFill>
              <a:srgbClr val="FFC000"/>
            </a:solidFill>
          </c:spPr>
          <c:invertIfNegative val="0"/>
          <c:cat>
            <c:strRef>
              <c:f>SensitivityDataID!$X$17:$X$29</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SensitivityDataID!$AB$17:$AB$29</c:f>
              <c:numCache>
                <c:formatCode>General</c:formatCode>
                <c:ptCount val="13"/>
                <c:pt idx="0">
                  <c:v>1.0151701359551424</c:v>
                </c:pt>
                <c:pt idx="1">
                  <c:v>0.99628923537822567</c:v>
                </c:pt>
                <c:pt idx="2">
                  <c:v>1.0004550970873787</c:v>
                </c:pt>
                <c:pt idx="3">
                  <c:v>1.1102224894768491</c:v>
                </c:pt>
                <c:pt idx="4">
                  <c:v>1.0231589814177564</c:v>
                </c:pt>
                <c:pt idx="5">
                  <c:v>1.0006370142766141</c:v>
                </c:pt>
                <c:pt idx="6">
                  <c:v>1.0651056539120503</c:v>
                </c:pt>
                <c:pt idx="7">
                  <c:v>1.0015549076773567</c:v>
                </c:pt>
                <c:pt idx="8">
                  <c:v>1.1063271703665793</c:v>
                </c:pt>
                <c:pt idx="9">
                  <c:v>1.049353059998908</c:v>
                </c:pt>
                <c:pt idx="10">
                  <c:v>1.0215376467472856</c:v>
                </c:pt>
                <c:pt idx="11">
                  <c:v>1.109636517328825</c:v>
                </c:pt>
                <c:pt idx="12">
                  <c:v>1.0407304943248052</c:v>
                </c:pt>
              </c:numCache>
            </c:numRef>
          </c:val>
        </c:ser>
        <c:ser>
          <c:idx val="4"/>
          <c:order val="3"/>
          <c:tx>
            <c:strRef>
              <c:f>SensitivityDataID!$AC$16</c:f>
              <c:strCache>
                <c:ptCount val="1"/>
                <c:pt idx="0">
                  <c:v>1MB L2 / 1MB L3 (Exclusive)</c:v>
                </c:pt>
              </c:strCache>
            </c:strRef>
          </c:tx>
          <c:spPr>
            <a:solidFill>
              <a:schemeClr val="accent3"/>
            </a:solidFill>
          </c:spPr>
          <c:invertIfNegative val="0"/>
          <c:cat>
            <c:strRef>
              <c:f>SensitivityDataID!$X$17:$X$29</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SensitivityDataID!$AC$17:$AC$29</c:f>
              <c:numCache>
                <c:formatCode>General</c:formatCode>
                <c:ptCount val="13"/>
                <c:pt idx="0">
                  <c:v>1.0489902091838579</c:v>
                </c:pt>
                <c:pt idx="1">
                  <c:v>1.0018623865637275</c:v>
                </c:pt>
                <c:pt idx="2">
                  <c:v>1.0005926277112718</c:v>
                </c:pt>
                <c:pt idx="3">
                  <c:v>1.0976264069516535</c:v>
                </c:pt>
                <c:pt idx="4">
                  <c:v>1.0425161527903319</c:v>
                </c:pt>
                <c:pt idx="5">
                  <c:v>1.0104819456878542</c:v>
                </c:pt>
                <c:pt idx="6">
                  <c:v>1.0803540833809253</c:v>
                </c:pt>
                <c:pt idx="7">
                  <c:v>1.0030115248740372</c:v>
                </c:pt>
                <c:pt idx="8">
                  <c:v>1.1052760286116037</c:v>
                </c:pt>
                <c:pt idx="9">
                  <c:v>1.0684199919387345</c:v>
                </c:pt>
                <c:pt idx="10">
                  <c:v>1.0312499999999998</c:v>
                </c:pt>
                <c:pt idx="11">
                  <c:v>1.1272553851045226</c:v>
                </c:pt>
                <c:pt idx="12">
                  <c:v>1.0506252040095372</c:v>
                </c:pt>
              </c:numCache>
            </c:numRef>
          </c:val>
        </c:ser>
        <c:ser>
          <c:idx val="3"/>
          <c:order val="4"/>
          <c:tx>
            <c:strRef>
              <c:f>SensitivityDataID!$AD$16</c:f>
              <c:strCache>
                <c:ptCount val="1"/>
                <c:pt idx="0">
                  <c:v>1MB L2 / 1MB L3 (Exclusive+CLIP)</c:v>
                </c:pt>
              </c:strCache>
            </c:strRef>
          </c:tx>
          <c:invertIfNegative val="0"/>
          <c:cat>
            <c:strRef>
              <c:f>SensitivityDataID!$X$17:$X$29</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SensitivityDataID!$AD$17:$AD$29</c:f>
              <c:numCache>
                <c:formatCode>General</c:formatCode>
                <c:ptCount val="13"/>
                <c:pt idx="0">
                  <c:v>1.0225439741915661</c:v>
                </c:pt>
                <c:pt idx="1">
                  <c:v>0.99683393477224769</c:v>
                </c:pt>
                <c:pt idx="2">
                  <c:v>1.0002528317152104</c:v>
                </c:pt>
                <c:pt idx="3">
                  <c:v>1.1413108839446782</c:v>
                </c:pt>
                <c:pt idx="4">
                  <c:v>1.0403647625602201</c:v>
                </c:pt>
                <c:pt idx="5">
                  <c:v>1.0042342713680819</c:v>
                </c:pt>
                <c:pt idx="6">
                  <c:v>1.080271590836982</c:v>
                </c:pt>
                <c:pt idx="7">
                  <c:v>1.0017492711370262</c:v>
                </c:pt>
                <c:pt idx="8">
                  <c:v>1.1161154116819141</c:v>
                </c:pt>
                <c:pt idx="9">
                  <c:v>1.0781241469672982</c:v>
                </c:pt>
                <c:pt idx="10">
                  <c:v>1.0372495365875187</c:v>
                </c:pt>
                <c:pt idx="11">
                  <c:v>1.1184277261200337</c:v>
                </c:pt>
                <c:pt idx="12">
                  <c:v>1.0519619286121689</c:v>
                </c:pt>
              </c:numCache>
            </c:numRef>
          </c:val>
        </c:ser>
        <c:dLbls>
          <c:showLegendKey val="0"/>
          <c:showVal val="0"/>
          <c:showCatName val="0"/>
          <c:showSerName val="0"/>
          <c:showPercent val="0"/>
          <c:showBubbleSize val="0"/>
        </c:dLbls>
        <c:gapWidth val="150"/>
        <c:axId val="46947328"/>
        <c:axId val="54947840"/>
      </c:barChart>
      <c:catAx>
        <c:axId val="46947328"/>
        <c:scaling>
          <c:orientation val="minMax"/>
        </c:scaling>
        <c:delete val="0"/>
        <c:axPos val="b"/>
        <c:majorTickMark val="out"/>
        <c:minorTickMark val="none"/>
        <c:tickLblPos val="nextTo"/>
        <c:txPr>
          <a:bodyPr/>
          <a:lstStyle/>
          <a:p>
            <a:pPr>
              <a:defRPr sz="2400"/>
            </a:pPr>
            <a:endParaRPr lang="en-US"/>
          </a:p>
        </c:txPr>
        <c:crossAx val="54947840"/>
        <c:crosses val="autoZero"/>
        <c:auto val="1"/>
        <c:lblAlgn val="ctr"/>
        <c:lblOffset val="100"/>
        <c:noMultiLvlLbl val="0"/>
      </c:catAx>
      <c:valAx>
        <c:axId val="54947840"/>
        <c:scaling>
          <c:orientation val="minMax"/>
          <c:max val="1.2"/>
          <c:min val="1"/>
        </c:scaling>
        <c:delete val="0"/>
        <c:axPos val="l"/>
        <c:majorGridlines/>
        <c:title>
          <c:tx>
            <c:rich>
              <a:bodyPr rot="-5400000" vert="horz"/>
              <a:lstStyle/>
              <a:p>
                <a:pPr>
                  <a:defRPr sz="2000"/>
                </a:pPr>
                <a:r>
                  <a:rPr lang="en-US" sz="2000"/>
                  <a:t>Performance Relative to Baseline</a:t>
                </a:r>
              </a:p>
            </c:rich>
          </c:tx>
          <c:layout/>
          <c:overlay val="0"/>
        </c:title>
        <c:numFmt formatCode="0.00" sourceLinked="0"/>
        <c:majorTickMark val="out"/>
        <c:minorTickMark val="none"/>
        <c:tickLblPos val="nextTo"/>
        <c:txPr>
          <a:bodyPr/>
          <a:lstStyle/>
          <a:p>
            <a:pPr>
              <a:defRPr sz="2000"/>
            </a:pPr>
            <a:endParaRPr lang="en-US"/>
          </a:p>
        </c:txPr>
        <c:crossAx val="46947328"/>
        <c:crosses val="autoZero"/>
        <c:crossBetween val="between"/>
        <c:majorUnit val="5.000000000000001E-2"/>
      </c:valAx>
    </c:plotArea>
    <c:legend>
      <c:legendPos val="r"/>
      <c:layout>
        <c:manualLayout>
          <c:xMode val="edge"/>
          <c:yMode val="edge"/>
          <c:x val="0.10722580392119814"/>
          <c:y val="5.4459057253287882E-2"/>
          <c:w val="0.87732181196703052"/>
          <c:h val="0.16686215947144536"/>
        </c:manualLayout>
      </c:layout>
      <c:overlay val="0"/>
      <c:txPr>
        <a:bodyPr/>
        <a:lstStyle/>
        <a:p>
          <a:pPr>
            <a:defRPr sz="1800"/>
          </a:pPr>
          <a:endParaRPr lang="en-US"/>
        </a:p>
      </c:txPr>
    </c:legend>
    <c:plotVisOnly val="1"/>
    <c:dispBlanksAs val="gap"/>
    <c:showDLblsOverMax val="0"/>
  </c:chart>
  <c:spPr>
    <a:solidFill>
      <a:srgbClr val="FFFFFF"/>
    </a:solidFill>
  </c:sp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579124822421883E-2"/>
          <c:y val="5.6158469321769558E-2"/>
          <c:w val="0.91057203380026608"/>
          <c:h val="0.81712608382222329"/>
        </c:manualLayout>
      </c:layout>
      <c:barChart>
        <c:barDir val="col"/>
        <c:grouping val="clustered"/>
        <c:varyColors val="0"/>
        <c:ser>
          <c:idx val="0"/>
          <c:order val="0"/>
          <c:tx>
            <c:strRef>
              <c:f>SensitivityDataID!$Y$1</c:f>
              <c:strCache>
                <c:ptCount val="1"/>
                <c:pt idx="0">
                  <c:v>i-Ideal</c:v>
                </c:pt>
              </c:strCache>
            </c:strRef>
          </c:tx>
          <c:invertIfNegative val="0"/>
          <c:cat>
            <c:strRef>
              <c:f>SensitivityDataID!$X$2:$X$14</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SensitivityDataID!$Y$2:$Y$14</c:f>
              <c:numCache>
                <c:formatCode>0.00000</c:formatCode>
                <c:ptCount val="13"/>
                <c:pt idx="0">
                  <c:v>1.0366342714693451</c:v>
                </c:pt>
                <c:pt idx="1">
                  <c:v>1.0031152647975079</c:v>
                </c:pt>
                <c:pt idx="2">
                  <c:v>1.0010667298802891</c:v>
                </c:pt>
                <c:pt idx="3">
                  <c:v>1.1589782469236602</c:v>
                </c:pt>
                <c:pt idx="4">
                  <c:v>1.0321381942352115</c:v>
                </c:pt>
                <c:pt idx="5">
                  <c:v>1.0048119964189794</c:v>
                </c:pt>
                <c:pt idx="6">
                  <c:v>1.1142204454597373</c:v>
                </c:pt>
                <c:pt idx="7">
                  <c:v>1</c:v>
                </c:pt>
                <c:pt idx="8">
                  <c:v>1.138839640520878</c:v>
                </c:pt>
                <c:pt idx="9">
                  <c:v>1.0495767835550183</c:v>
                </c:pt>
                <c:pt idx="10">
                  <c:v>1.0431241426611795</c:v>
                </c:pt>
                <c:pt idx="11">
                  <c:v>1.1478419839440426</c:v>
                </c:pt>
                <c:pt idx="12">
                  <c:v>1.0592544147501892</c:v>
                </c:pt>
              </c:numCache>
            </c:numRef>
          </c:val>
        </c:ser>
        <c:ser>
          <c:idx val="1"/>
          <c:order val="1"/>
          <c:tx>
            <c:strRef>
              <c:f>SensitivityDataID!$Z$1</c:f>
              <c:strCache>
                <c:ptCount val="1"/>
                <c:pt idx="0">
                  <c:v>d-Ideal</c:v>
                </c:pt>
              </c:strCache>
            </c:strRef>
          </c:tx>
          <c:invertIfNegative val="0"/>
          <c:cat>
            <c:strRef>
              <c:f>SensitivityDataID!$X$2:$X$14</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SensitivityDataID!$Z$2:$Z$14</c:f>
              <c:numCache>
                <c:formatCode>0.00000</c:formatCode>
                <c:ptCount val="13"/>
                <c:pt idx="0">
                  <c:v>1.0253983164131653</c:v>
                </c:pt>
                <c:pt idx="1">
                  <c:v>1.0024380333197886</c:v>
                </c:pt>
                <c:pt idx="2">
                  <c:v>1.0012642724507133</c:v>
                </c:pt>
                <c:pt idx="3">
                  <c:v>1.0153962792325189</c:v>
                </c:pt>
                <c:pt idx="4">
                  <c:v>1.0524589066318504</c:v>
                </c:pt>
                <c:pt idx="5">
                  <c:v>1.0099970158161742</c:v>
                </c:pt>
                <c:pt idx="6">
                  <c:v>1.0226727584237578</c:v>
                </c:pt>
                <c:pt idx="7">
                  <c:v>1.0033590085133492</c:v>
                </c:pt>
                <c:pt idx="8">
                  <c:v>1.0144280736076299</c:v>
                </c:pt>
                <c:pt idx="9">
                  <c:v>1.1092805320435311</c:v>
                </c:pt>
                <c:pt idx="10">
                  <c:v>1.011616941015089</c:v>
                </c:pt>
                <c:pt idx="11">
                  <c:v>1.0418090771798745</c:v>
                </c:pt>
                <c:pt idx="12">
                  <c:v>1.0254393180007073</c:v>
                </c:pt>
              </c:numCache>
            </c:numRef>
          </c:val>
        </c:ser>
        <c:ser>
          <c:idx val="2"/>
          <c:order val="2"/>
          <c:tx>
            <c:strRef>
              <c:f>SensitivityDataID!$AA$1</c:f>
              <c:strCache>
                <c:ptCount val="1"/>
                <c:pt idx="0">
                  <c:v>id-Ideal</c:v>
                </c:pt>
              </c:strCache>
            </c:strRef>
          </c:tx>
          <c:spPr>
            <a:solidFill>
              <a:srgbClr val="FFC000"/>
            </a:solidFill>
          </c:spPr>
          <c:invertIfNegative val="0"/>
          <c:cat>
            <c:strRef>
              <c:f>SensitivityDataID!$X$2:$X$14</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SensitivityDataID!$AA$2:$AA$14</c:f>
              <c:numCache>
                <c:formatCode>0.00000</c:formatCode>
                <c:ptCount val="13"/>
                <c:pt idx="0">
                  <c:v>1.0588171537989088</c:v>
                </c:pt>
                <c:pt idx="1">
                  <c:v>1.0052824055262088</c:v>
                </c:pt>
                <c:pt idx="2">
                  <c:v>1.0023310023310024</c:v>
                </c:pt>
                <c:pt idx="3">
                  <c:v>1.168950836881087</c:v>
                </c:pt>
                <c:pt idx="4">
                  <c:v>1.0735495965987079</c:v>
                </c:pt>
                <c:pt idx="5">
                  <c:v>1.0120486421963593</c:v>
                </c:pt>
                <c:pt idx="6">
                  <c:v>1.1310679611650485</c:v>
                </c:pt>
                <c:pt idx="7">
                  <c:v>1.0033590085133492</c:v>
                </c:pt>
                <c:pt idx="8">
                  <c:v>1.1513113651647613</c:v>
                </c:pt>
                <c:pt idx="9">
                  <c:v>1.1565900846432891</c:v>
                </c:pt>
                <c:pt idx="10">
                  <c:v>1.0505829903978052</c:v>
                </c:pt>
                <c:pt idx="11">
                  <c:v>1.1736745886654478</c:v>
                </c:pt>
                <c:pt idx="12">
                  <c:v>1.0802384002230814</c:v>
                </c:pt>
              </c:numCache>
            </c:numRef>
          </c:val>
        </c:ser>
        <c:ser>
          <c:idx val="4"/>
          <c:order val="3"/>
          <c:tx>
            <c:strRef>
              <c:f>SensitivityDataID!$AC$1</c:f>
              <c:strCache>
                <c:ptCount val="1"/>
                <c:pt idx="0">
                  <c:v>1MB L2 / 1MB L3 (Exclusive)</c:v>
                </c:pt>
              </c:strCache>
            </c:strRef>
          </c:tx>
          <c:spPr>
            <a:solidFill>
              <a:schemeClr val="accent3"/>
            </a:solidFill>
          </c:spPr>
          <c:invertIfNegative val="0"/>
          <c:cat>
            <c:strRef>
              <c:f>SensitivityDataID!$X$2:$X$14</c:f>
              <c:strCache>
                <c:ptCount val="13"/>
                <c:pt idx="0">
                  <c:v>mgs</c:v>
                </c:pt>
                <c:pt idx="1">
                  <c:v>tpch</c:v>
                </c:pt>
                <c:pt idx="2">
                  <c:v>gidx</c:v>
                </c:pt>
                <c:pt idx="3">
                  <c:v>ibuy</c:v>
                </c:pt>
                <c:pt idx="4">
                  <c:v>ncpr</c:v>
                </c:pt>
                <c:pt idx="5">
                  <c:v>ncps</c:v>
                </c:pt>
                <c:pt idx="6">
                  <c:v>sap</c:v>
                </c:pt>
                <c:pt idx="7">
                  <c:v>sas</c:v>
                </c:pt>
                <c:pt idx="8">
                  <c:v>sjap</c:v>
                </c:pt>
                <c:pt idx="9">
                  <c:v>sjbb</c:v>
                </c:pt>
                <c:pt idx="10">
                  <c:v>sweb</c:v>
                </c:pt>
                <c:pt idx="11">
                  <c:v>tpcc</c:v>
                </c:pt>
                <c:pt idx="12">
                  <c:v>ALL</c:v>
                </c:pt>
              </c:strCache>
            </c:strRef>
          </c:cat>
          <c:val>
            <c:numRef>
              <c:f>SensitivityDataID!$AC$2:$AC$14</c:f>
              <c:numCache>
                <c:formatCode>0.00000</c:formatCode>
                <c:ptCount val="13"/>
                <c:pt idx="0">
                  <c:v>1.0489902091838579</c:v>
                </c:pt>
                <c:pt idx="1">
                  <c:v>1.0018623865637275</c:v>
                </c:pt>
                <c:pt idx="2">
                  <c:v>1.0005926277112718</c:v>
                </c:pt>
                <c:pt idx="3">
                  <c:v>1.0976264069516535</c:v>
                </c:pt>
                <c:pt idx="4">
                  <c:v>1.0425161527903319</c:v>
                </c:pt>
                <c:pt idx="5">
                  <c:v>1.0104819456878542</c:v>
                </c:pt>
                <c:pt idx="6">
                  <c:v>1.0803540833809253</c:v>
                </c:pt>
                <c:pt idx="7">
                  <c:v>1.0030115248740372</c:v>
                </c:pt>
                <c:pt idx="8">
                  <c:v>1.1052760286116037</c:v>
                </c:pt>
                <c:pt idx="9">
                  <c:v>1.0684199919387345</c:v>
                </c:pt>
                <c:pt idx="10">
                  <c:v>1.0312499999999998</c:v>
                </c:pt>
                <c:pt idx="11">
                  <c:v>1.1272553851045226</c:v>
                </c:pt>
                <c:pt idx="12">
                  <c:v>1.0506252040095372</c:v>
                </c:pt>
              </c:numCache>
            </c:numRef>
          </c:val>
        </c:ser>
        <c:dLbls>
          <c:showLegendKey val="0"/>
          <c:showVal val="0"/>
          <c:showCatName val="0"/>
          <c:showSerName val="0"/>
          <c:showPercent val="0"/>
          <c:showBubbleSize val="0"/>
        </c:dLbls>
        <c:gapWidth val="150"/>
        <c:axId val="54949376"/>
        <c:axId val="55832960"/>
      </c:barChart>
      <c:catAx>
        <c:axId val="54949376"/>
        <c:scaling>
          <c:orientation val="minMax"/>
        </c:scaling>
        <c:delete val="0"/>
        <c:axPos val="b"/>
        <c:majorTickMark val="out"/>
        <c:minorTickMark val="none"/>
        <c:tickLblPos val="nextTo"/>
        <c:txPr>
          <a:bodyPr/>
          <a:lstStyle/>
          <a:p>
            <a:pPr>
              <a:defRPr sz="2400"/>
            </a:pPr>
            <a:endParaRPr lang="en-US"/>
          </a:p>
        </c:txPr>
        <c:crossAx val="55832960"/>
        <c:crosses val="autoZero"/>
        <c:auto val="1"/>
        <c:lblAlgn val="ctr"/>
        <c:lblOffset val="100"/>
        <c:noMultiLvlLbl val="0"/>
      </c:catAx>
      <c:valAx>
        <c:axId val="55832960"/>
        <c:scaling>
          <c:orientation val="minMax"/>
          <c:max val="1.2"/>
          <c:min val="1"/>
        </c:scaling>
        <c:delete val="0"/>
        <c:axPos val="l"/>
        <c:majorGridlines/>
        <c:title>
          <c:tx>
            <c:rich>
              <a:bodyPr rot="-5400000" vert="horz"/>
              <a:lstStyle/>
              <a:p>
                <a:pPr>
                  <a:defRPr sz="2000"/>
                </a:pPr>
                <a:r>
                  <a:rPr lang="en-US" sz="2000"/>
                  <a:t>Performance Relative to Baseline</a:t>
                </a:r>
              </a:p>
            </c:rich>
          </c:tx>
          <c:layout/>
          <c:overlay val="0"/>
        </c:title>
        <c:numFmt formatCode="0.00" sourceLinked="0"/>
        <c:majorTickMark val="out"/>
        <c:minorTickMark val="none"/>
        <c:tickLblPos val="nextTo"/>
        <c:txPr>
          <a:bodyPr/>
          <a:lstStyle/>
          <a:p>
            <a:pPr>
              <a:defRPr sz="2000"/>
            </a:pPr>
            <a:endParaRPr lang="en-US"/>
          </a:p>
        </c:txPr>
        <c:crossAx val="54949376"/>
        <c:crosses val="autoZero"/>
        <c:crossBetween val="between"/>
        <c:majorUnit val="5.000000000000001E-2"/>
      </c:valAx>
      <c:spPr>
        <a:ln>
          <a:solidFill>
            <a:srgbClr val="064B84"/>
          </a:solidFill>
        </a:ln>
      </c:spPr>
    </c:plotArea>
    <c:legend>
      <c:legendPos val="r"/>
      <c:layout>
        <c:manualLayout>
          <c:xMode val="edge"/>
          <c:yMode val="edge"/>
          <c:x val="0.31609440383989712"/>
          <c:y val="5.4459057253287882E-2"/>
          <c:w val="0.67407198458556861"/>
          <c:h val="9.2994475923757078E-2"/>
        </c:manualLayout>
      </c:layout>
      <c:overlay val="0"/>
      <c:txPr>
        <a:bodyPr/>
        <a:lstStyle/>
        <a:p>
          <a:pPr>
            <a:defRPr sz="2400"/>
          </a:pPr>
          <a:endParaRPr lang="en-US"/>
        </a:p>
      </c:txPr>
    </c:legend>
    <c:plotVisOnly val="1"/>
    <c:dispBlanksAs val="gap"/>
    <c:showDLblsOverMax val="0"/>
  </c:chart>
  <c:spPr>
    <a:solidFill>
      <a:srgbClr val="FFFFFF"/>
    </a:solidFill>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68650" cy="481013"/>
          </a:xfrm>
          <a:prstGeom prst="rect">
            <a:avLst/>
          </a:prstGeom>
          <a:noFill/>
          <a:ln w="9525">
            <a:noFill/>
            <a:miter lim="800000"/>
            <a:headEnd/>
            <a:tailEnd/>
          </a:ln>
          <a:effectLst/>
        </p:spPr>
        <p:txBody>
          <a:bodyPr vert="horz" wrap="square" lIns="20121" tIns="0" rIns="20121" bIns="0" numCol="1" anchor="t" anchorCtr="0" compatLnSpc="1">
            <a:prstTxWarp prst="textNoShape">
              <a:avLst/>
            </a:prstTxWarp>
          </a:bodyPr>
          <a:lstStyle>
            <a:lvl1pPr defTabSz="977900" eaLnBrk="0" hangingPunct="0">
              <a:defRPr sz="1000" i="1">
                <a:latin typeface="Arial" charset="0"/>
              </a:defRPr>
            </a:lvl1pPr>
          </a:lstStyle>
          <a:p>
            <a:pPr>
              <a:defRPr/>
            </a:pPr>
            <a:endParaRPr lang="en-US"/>
          </a:p>
        </p:txBody>
      </p:sp>
      <p:sp>
        <p:nvSpPr>
          <p:cNvPr id="3075" name="Rectangle 3"/>
          <p:cNvSpPr>
            <a:spLocks noGrp="1" noChangeArrowheads="1"/>
          </p:cNvSpPr>
          <p:nvPr>
            <p:ph type="dt" sz="quarter" idx="1"/>
          </p:nvPr>
        </p:nvSpPr>
        <p:spPr bwMode="auto">
          <a:xfrm>
            <a:off x="4146550" y="0"/>
            <a:ext cx="3168650" cy="481013"/>
          </a:xfrm>
          <a:prstGeom prst="rect">
            <a:avLst/>
          </a:prstGeom>
          <a:noFill/>
          <a:ln w="9525">
            <a:noFill/>
            <a:miter lim="800000"/>
            <a:headEnd/>
            <a:tailEnd/>
          </a:ln>
          <a:effectLst/>
        </p:spPr>
        <p:txBody>
          <a:bodyPr vert="horz" wrap="square" lIns="20121" tIns="0" rIns="20121" bIns="0" numCol="1" anchor="t" anchorCtr="0" compatLnSpc="1">
            <a:prstTxWarp prst="textNoShape">
              <a:avLst/>
            </a:prstTxWarp>
          </a:bodyPr>
          <a:lstStyle>
            <a:lvl1pPr algn="r" defTabSz="977900" eaLnBrk="0" hangingPunct="0">
              <a:defRPr sz="1000" i="1">
                <a:latin typeface="Arial" charset="0"/>
              </a:defRPr>
            </a:lvl1pPr>
          </a:lstStyle>
          <a:p>
            <a:pPr>
              <a:defRPr/>
            </a:pPr>
            <a:endParaRPr lang="en-US"/>
          </a:p>
        </p:txBody>
      </p:sp>
      <p:sp>
        <p:nvSpPr>
          <p:cNvPr id="3076" name="Rectangle 4"/>
          <p:cNvSpPr>
            <a:spLocks noGrp="1" noChangeArrowheads="1"/>
          </p:cNvSpPr>
          <p:nvPr>
            <p:ph type="ftr" sz="quarter" idx="2"/>
          </p:nvPr>
        </p:nvSpPr>
        <p:spPr bwMode="auto">
          <a:xfrm>
            <a:off x="0" y="9120188"/>
            <a:ext cx="3168650" cy="481012"/>
          </a:xfrm>
          <a:prstGeom prst="rect">
            <a:avLst/>
          </a:prstGeom>
          <a:noFill/>
          <a:ln w="9525">
            <a:noFill/>
            <a:miter lim="800000"/>
            <a:headEnd/>
            <a:tailEnd/>
          </a:ln>
          <a:effectLst/>
        </p:spPr>
        <p:txBody>
          <a:bodyPr vert="horz" wrap="square" lIns="20121" tIns="0" rIns="20121" bIns="0" numCol="1" anchor="b" anchorCtr="0" compatLnSpc="1">
            <a:prstTxWarp prst="textNoShape">
              <a:avLst/>
            </a:prstTxWarp>
          </a:bodyPr>
          <a:lstStyle>
            <a:lvl1pPr defTabSz="977900" eaLnBrk="0" hangingPunct="0">
              <a:defRPr sz="1000" i="1">
                <a:latin typeface="Arial" charset="0"/>
              </a:defRPr>
            </a:lvl1pPr>
          </a:lstStyle>
          <a:p>
            <a:pPr>
              <a:defRPr/>
            </a:pPr>
            <a:endParaRPr lang="en-US"/>
          </a:p>
        </p:txBody>
      </p:sp>
      <p:sp>
        <p:nvSpPr>
          <p:cNvPr id="3077" name="Rectangle 5"/>
          <p:cNvSpPr>
            <a:spLocks noGrp="1" noChangeArrowheads="1"/>
          </p:cNvSpPr>
          <p:nvPr>
            <p:ph type="sldNum" sz="quarter" idx="3"/>
          </p:nvPr>
        </p:nvSpPr>
        <p:spPr bwMode="auto">
          <a:xfrm>
            <a:off x="4146550" y="9120188"/>
            <a:ext cx="3168650" cy="481012"/>
          </a:xfrm>
          <a:prstGeom prst="rect">
            <a:avLst/>
          </a:prstGeom>
          <a:noFill/>
          <a:ln w="9525">
            <a:noFill/>
            <a:miter lim="800000"/>
            <a:headEnd/>
            <a:tailEnd/>
          </a:ln>
          <a:effectLst/>
        </p:spPr>
        <p:txBody>
          <a:bodyPr vert="horz" wrap="square" lIns="20121" tIns="0" rIns="20121" bIns="0" numCol="1" anchor="b" anchorCtr="0" compatLnSpc="1">
            <a:prstTxWarp prst="textNoShape">
              <a:avLst/>
            </a:prstTxWarp>
          </a:bodyPr>
          <a:lstStyle>
            <a:lvl1pPr algn="r" defTabSz="977900" eaLnBrk="0" hangingPunct="0">
              <a:defRPr sz="1000" i="1">
                <a:latin typeface="Arial" charset="0"/>
              </a:defRPr>
            </a:lvl1pPr>
          </a:lstStyle>
          <a:p>
            <a:pPr>
              <a:defRPr/>
            </a:pPr>
            <a:fld id="{36BA4CCD-288F-480C-B2F5-B10F28998C58}" type="slidenum">
              <a:rPr lang="en-US"/>
              <a:pPr>
                <a:defRPr/>
              </a:pPr>
              <a:t>‹#›</a:t>
            </a:fld>
            <a:endParaRPr lang="en-US"/>
          </a:p>
        </p:txBody>
      </p:sp>
      <p:sp>
        <p:nvSpPr>
          <p:cNvPr id="44038" name="Rectangle 6"/>
          <p:cNvSpPr>
            <a:spLocks noChangeArrowheads="1"/>
          </p:cNvSpPr>
          <p:nvPr/>
        </p:nvSpPr>
        <p:spPr bwMode="auto">
          <a:xfrm>
            <a:off x="3273425" y="9142413"/>
            <a:ext cx="7667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217" tIns="46947" rIns="92217" bIns="46947">
            <a:spAutoFit/>
          </a:bodyPr>
          <a:lstStyle>
            <a:lvl1pPr defTabSz="927100" eaLnBrk="0" hangingPunct="0">
              <a:defRPr sz="2400">
                <a:solidFill>
                  <a:schemeClr val="tx1"/>
                </a:solidFill>
                <a:latin typeface="Verdana" pitchFamily="34" charset="0"/>
              </a:defRPr>
            </a:lvl1pPr>
            <a:lvl2pPr marL="742950" indent="-285750" defTabSz="927100" eaLnBrk="0" hangingPunct="0">
              <a:defRPr sz="2400">
                <a:solidFill>
                  <a:schemeClr val="tx1"/>
                </a:solidFill>
                <a:latin typeface="Verdana" pitchFamily="34" charset="0"/>
              </a:defRPr>
            </a:lvl2pPr>
            <a:lvl3pPr marL="1143000" indent="-228600" defTabSz="927100" eaLnBrk="0" hangingPunct="0">
              <a:defRPr sz="2400">
                <a:solidFill>
                  <a:schemeClr val="tx1"/>
                </a:solidFill>
                <a:latin typeface="Verdana" pitchFamily="34" charset="0"/>
              </a:defRPr>
            </a:lvl3pPr>
            <a:lvl4pPr marL="1600200" indent="-228600" defTabSz="927100" eaLnBrk="0" hangingPunct="0">
              <a:defRPr sz="2400">
                <a:solidFill>
                  <a:schemeClr val="tx1"/>
                </a:solidFill>
                <a:latin typeface="Verdana" pitchFamily="34" charset="0"/>
              </a:defRPr>
            </a:lvl4pPr>
            <a:lvl5pPr marL="2057400" indent="-228600" defTabSz="927100" eaLnBrk="0" hangingPunct="0">
              <a:defRPr sz="2400">
                <a:solidFill>
                  <a:schemeClr val="tx1"/>
                </a:solidFill>
                <a:latin typeface="Verdana" pitchFamily="34" charset="0"/>
              </a:defRPr>
            </a:lvl5pPr>
            <a:lvl6pPr marL="2514600" indent="-228600" defTabSz="927100" eaLnBrk="0" fontAlgn="base" hangingPunct="0">
              <a:spcBef>
                <a:spcPct val="0"/>
              </a:spcBef>
              <a:spcAft>
                <a:spcPct val="0"/>
              </a:spcAft>
              <a:defRPr sz="2400">
                <a:solidFill>
                  <a:schemeClr val="tx1"/>
                </a:solidFill>
                <a:latin typeface="Verdana" pitchFamily="34" charset="0"/>
              </a:defRPr>
            </a:lvl6pPr>
            <a:lvl7pPr marL="2971800" indent="-228600" defTabSz="927100" eaLnBrk="0" fontAlgn="base" hangingPunct="0">
              <a:spcBef>
                <a:spcPct val="0"/>
              </a:spcBef>
              <a:spcAft>
                <a:spcPct val="0"/>
              </a:spcAft>
              <a:defRPr sz="2400">
                <a:solidFill>
                  <a:schemeClr val="tx1"/>
                </a:solidFill>
                <a:latin typeface="Verdana" pitchFamily="34" charset="0"/>
              </a:defRPr>
            </a:lvl7pPr>
            <a:lvl8pPr marL="3429000" indent="-228600" defTabSz="927100" eaLnBrk="0" fontAlgn="base" hangingPunct="0">
              <a:spcBef>
                <a:spcPct val="0"/>
              </a:spcBef>
              <a:spcAft>
                <a:spcPct val="0"/>
              </a:spcAft>
              <a:defRPr sz="2400">
                <a:solidFill>
                  <a:schemeClr val="tx1"/>
                </a:solidFill>
                <a:latin typeface="Verdana" pitchFamily="34" charset="0"/>
              </a:defRPr>
            </a:lvl8pPr>
            <a:lvl9pPr marL="3886200" indent="-228600" defTabSz="927100" eaLnBrk="0" fontAlgn="base" hangingPunct="0">
              <a:spcBef>
                <a:spcPct val="0"/>
              </a:spcBef>
              <a:spcAft>
                <a:spcPct val="0"/>
              </a:spcAft>
              <a:defRPr sz="2400">
                <a:solidFill>
                  <a:schemeClr val="tx1"/>
                </a:solidFill>
                <a:latin typeface="Verdana" pitchFamily="34" charset="0"/>
              </a:defRPr>
            </a:lvl9pPr>
          </a:lstStyle>
          <a:p>
            <a:pPr algn="ctr">
              <a:lnSpc>
                <a:spcPct val="90000"/>
              </a:lnSpc>
              <a:defRPr/>
            </a:pPr>
            <a:r>
              <a:rPr lang="en-US" altLang="en-US" sz="1200" smtClean="0">
                <a:latin typeface="Arial" charset="0"/>
              </a:rPr>
              <a:t>Page </a:t>
            </a:r>
            <a:fld id="{3816CE7F-68EB-442C-8BCD-33D9EEC3E94D}" type="slidenum">
              <a:rPr lang="en-US" altLang="en-US" sz="1200" smtClean="0">
                <a:latin typeface="Arial" charset="0"/>
              </a:rPr>
              <a:pPr algn="ctr">
                <a:lnSpc>
                  <a:spcPct val="90000"/>
                </a:lnSpc>
                <a:defRPr/>
              </a:pPr>
              <a:t>‹#›</a:t>
            </a:fld>
            <a:endParaRPr lang="en-US" altLang="en-US" sz="1200" smtClean="0">
              <a:latin typeface="Arial" charset="0"/>
            </a:endParaRPr>
          </a:p>
        </p:txBody>
      </p:sp>
    </p:spTree>
    <p:extLst>
      <p:ext uri="{BB962C8B-B14F-4D97-AF65-F5344CB8AC3E}">
        <p14:creationId xmlns:p14="http://schemas.microsoft.com/office/powerpoint/2010/main" val="3628367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3167063" cy="481013"/>
          </a:xfrm>
          <a:prstGeom prst="rect">
            <a:avLst/>
          </a:prstGeom>
          <a:noFill/>
          <a:ln w="12700">
            <a:noFill/>
            <a:miter lim="800000"/>
            <a:headEnd type="none" w="sm" len="sm"/>
            <a:tailEnd type="none" w="sm" len="sm"/>
          </a:ln>
          <a:effectLst/>
        </p:spPr>
        <p:txBody>
          <a:bodyPr vert="horz" wrap="square" lIns="96577" tIns="48288" rIns="96577" bIns="48288" numCol="1" anchor="t" anchorCtr="0" compatLnSpc="1">
            <a:prstTxWarp prst="textNoShape">
              <a:avLst/>
            </a:prstTxWarp>
          </a:bodyPr>
          <a:lstStyle>
            <a:lvl1pPr defTabSz="965200">
              <a:defRPr sz="1200">
                <a:latin typeface="Arial" charset="0"/>
              </a:defRPr>
            </a:lvl1pPr>
          </a:lstStyle>
          <a:p>
            <a:pPr>
              <a:defRPr/>
            </a:pPr>
            <a:endParaRPr lang="en-US"/>
          </a:p>
        </p:txBody>
      </p:sp>
      <p:sp>
        <p:nvSpPr>
          <p:cNvPr id="15363" name="Rectangle 1027"/>
          <p:cNvSpPr>
            <a:spLocks noGrp="1" noChangeArrowheads="1"/>
          </p:cNvSpPr>
          <p:nvPr>
            <p:ph type="dt" idx="1"/>
          </p:nvPr>
        </p:nvSpPr>
        <p:spPr bwMode="auto">
          <a:xfrm>
            <a:off x="4141788" y="0"/>
            <a:ext cx="3167062" cy="481013"/>
          </a:xfrm>
          <a:prstGeom prst="rect">
            <a:avLst/>
          </a:prstGeom>
          <a:noFill/>
          <a:ln w="12700">
            <a:noFill/>
            <a:miter lim="800000"/>
            <a:headEnd type="none" w="sm" len="sm"/>
            <a:tailEnd type="none" w="sm" len="sm"/>
          </a:ln>
          <a:effectLst/>
        </p:spPr>
        <p:txBody>
          <a:bodyPr vert="horz" wrap="square" lIns="96577" tIns="48288" rIns="96577" bIns="48288" numCol="1" anchor="t" anchorCtr="0" compatLnSpc="1">
            <a:prstTxWarp prst="textNoShape">
              <a:avLst/>
            </a:prstTxWarp>
          </a:bodyPr>
          <a:lstStyle>
            <a:lvl1pPr algn="r" defTabSz="965200">
              <a:defRPr sz="1200">
                <a:latin typeface="Arial" charset="0"/>
              </a:defRPr>
            </a:lvl1pPr>
          </a:lstStyle>
          <a:p>
            <a:pPr>
              <a:defRPr/>
            </a:pPr>
            <a:endParaRPr lang="en-US"/>
          </a:p>
        </p:txBody>
      </p:sp>
      <p:sp>
        <p:nvSpPr>
          <p:cNvPr id="25604" name="Rectangle 1028"/>
          <p:cNvSpPr>
            <a:spLocks noGrp="1" noRot="1" noChangeAspect="1" noChangeArrowheads="1" noTextEdit="1"/>
          </p:cNvSpPr>
          <p:nvPr>
            <p:ph type="sldImg" idx="2"/>
          </p:nvPr>
        </p:nvSpPr>
        <p:spPr bwMode="auto">
          <a:xfrm>
            <a:off x="457200" y="719138"/>
            <a:ext cx="6394450" cy="3597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1029"/>
          <p:cNvSpPr>
            <a:spLocks noGrp="1" noChangeArrowheads="1"/>
          </p:cNvSpPr>
          <p:nvPr>
            <p:ph type="body" sz="quarter" idx="3"/>
          </p:nvPr>
        </p:nvSpPr>
        <p:spPr bwMode="auto">
          <a:xfrm>
            <a:off x="974725" y="4557713"/>
            <a:ext cx="5359400" cy="4316412"/>
          </a:xfrm>
          <a:prstGeom prst="rect">
            <a:avLst/>
          </a:prstGeom>
          <a:noFill/>
          <a:ln w="12700">
            <a:noFill/>
            <a:miter lim="800000"/>
            <a:headEnd type="none" w="sm" len="sm"/>
            <a:tailEnd type="none" w="sm" len="sm"/>
          </a:ln>
          <a:effectLst/>
        </p:spPr>
        <p:txBody>
          <a:bodyPr vert="horz" wrap="square" lIns="96577" tIns="48288" rIns="96577" bIns="4828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1030"/>
          <p:cNvSpPr>
            <a:spLocks noGrp="1" noChangeArrowheads="1"/>
          </p:cNvSpPr>
          <p:nvPr>
            <p:ph type="ftr" sz="quarter" idx="4"/>
          </p:nvPr>
        </p:nvSpPr>
        <p:spPr bwMode="auto">
          <a:xfrm>
            <a:off x="0" y="9113838"/>
            <a:ext cx="3167063" cy="481012"/>
          </a:xfrm>
          <a:prstGeom prst="rect">
            <a:avLst/>
          </a:prstGeom>
          <a:noFill/>
          <a:ln w="12700">
            <a:noFill/>
            <a:miter lim="800000"/>
            <a:headEnd type="none" w="sm" len="sm"/>
            <a:tailEnd type="none" w="sm" len="sm"/>
          </a:ln>
          <a:effectLst/>
        </p:spPr>
        <p:txBody>
          <a:bodyPr vert="horz" wrap="square" lIns="96577" tIns="48288" rIns="96577" bIns="48288" numCol="1" anchor="b" anchorCtr="0" compatLnSpc="1">
            <a:prstTxWarp prst="textNoShape">
              <a:avLst/>
            </a:prstTxWarp>
          </a:bodyPr>
          <a:lstStyle>
            <a:lvl1pPr defTabSz="965200">
              <a:defRPr sz="1200">
                <a:latin typeface="Arial" charset="0"/>
              </a:defRPr>
            </a:lvl1pPr>
          </a:lstStyle>
          <a:p>
            <a:pPr>
              <a:defRPr/>
            </a:pPr>
            <a:endParaRPr lang="en-US"/>
          </a:p>
        </p:txBody>
      </p:sp>
      <p:sp>
        <p:nvSpPr>
          <p:cNvPr id="15367" name="Rectangle 1031"/>
          <p:cNvSpPr>
            <a:spLocks noGrp="1" noChangeArrowheads="1"/>
          </p:cNvSpPr>
          <p:nvPr>
            <p:ph type="sldNum" sz="quarter" idx="5"/>
          </p:nvPr>
        </p:nvSpPr>
        <p:spPr bwMode="auto">
          <a:xfrm>
            <a:off x="4141788" y="9113838"/>
            <a:ext cx="3167062" cy="481012"/>
          </a:xfrm>
          <a:prstGeom prst="rect">
            <a:avLst/>
          </a:prstGeom>
          <a:noFill/>
          <a:ln w="12700">
            <a:noFill/>
            <a:miter lim="800000"/>
            <a:headEnd type="none" w="sm" len="sm"/>
            <a:tailEnd type="none" w="sm" len="sm"/>
          </a:ln>
          <a:effectLst/>
        </p:spPr>
        <p:txBody>
          <a:bodyPr vert="horz" wrap="square" lIns="96577" tIns="48288" rIns="96577" bIns="48288" numCol="1" anchor="b" anchorCtr="0" compatLnSpc="1">
            <a:prstTxWarp prst="textNoShape">
              <a:avLst/>
            </a:prstTxWarp>
          </a:bodyPr>
          <a:lstStyle>
            <a:lvl1pPr algn="r" defTabSz="965200">
              <a:defRPr sz="1200">
                <a:latin typeface="Arial" charset="0"/>
              </a:defRPr>
            </a:lvl1pPr>
          </a:lstStyle>
          <a:p>
            <a:pPr>
              <a:defRPr/>
            </a:pPr>
            <a:fld id="{C651AB62-E353-489C-943A-A7362A51CAA0}" type="slidenum">
              <a:rPr lang="en-US"/>
              <a:pPr>
                <a:defRPr/>
              </a:pPr>
              <a:t>‹#›</a:t>
            </a:fld>
            <a:endParaRPr lang="en-US"/>
          </a:p>
        </p:txBody>
      </p:sp>
    </p:spTree>
    <p:extLst>
      <p:ext uri="{BB962C8B-B14F-4D97-AF65-F5344CB8AC3E}">
        <p14:creationId xmlns:p14="http://schemas.microsoft.com/office/powerpoint/2010/main" val="1918839650"/>
      </p:ext>
    </p:extLst>
  </p:cSld>
  <p:clrMap bg1="lt1" tx1="dk1" bg2="lt2" tx2="dk2" accent1="accent1" accent2="accent2" accent3="accent3" accent4="accent4" accent5="accent5" accent6="accent6" hlink="hlink" folHlink="folHlink"/>
  <p:notesStyle>
    <a:lvl1pPr algn="l" defTabSz="938213" rtl="0" eaLnBrk="0" fontAlgn="base" hangingPunct="0">
      <a:lnSpc>
        <a:spcPct val="89000"/>
      </a:lnSpc>
      <a:spcBef>
        <a:spcPct val="40000"/>
      </a:spcBef>
      <a:spcAft>
        <a:spcPct val="0"/>
      </a:spcAft>
      <a:defRPr sz="1200" kern="1200">
        <a:solidFill>
          <a:schemeClr val="tx1"/>
        </a:solidFill>
        <a:latin typeface="Arial" charset="0"/>
        <a:ea typeface="+mn-ea"/>
        <a:cs typeface="+mn-cs"/>
      </a:defRPr>
    </a:lvl1pPr>
    <a:lvl2pPr marL="463550" algn="l" defTabSz="938213" rtl="0" eaLnBrk="0" fontAlgn="base" hangingPunct="0">
      <a:lnSpc>
        <a:spcPct val="89000"/>
      </a:lnSpc>
      <a:spcBef>
        <a:spcPct val="40000"/>
      </a:spcBef>
      <a:spcAft>
        <a:spcPct val="0"/>
      </a:spcAft>
      <a:defRPr sz="1200" kern="1200">
        <a:solidFill>
          <a:schemeClr val="tx1"/>
        </a:solidFill>
        <a:latin typeface="Arial" charset="0"/>
        <a:ea typeface="+mn-ea"/>
        <a:cs typeface="+mn-cs"/>
      </a:defRPr>
    </a:lvl2pPr>
    <a:lvl3pPr marL="925513" algn="l" defTabSz="938213" rtl="0" eaLnBrk="0" fontAlgn="base" hangingPunct="0">
      <a:lnSpc>
        <a:spcPct val="89000"/>
      </a:lnSpc>
      <a:spcBef>
        <a:spcPct val="40000"/>
      </a:spcBef>
      <a:spcAft>
        <a:spcPct val="0"/>
      </a:spcAft>
      <a:defRPr sz="1200" kern="1200">
        <a:solidFill>
          <a:schemeClr val="tx1"/>
        </a:solidFill>
        <a:latin typeface="Arial" charset="0"/>
        <a:ea typeface="+mn-ea"/>
        <a:cs typeface="+mn-cs"/>
      </a:defRPr>
    </a:lvl3pPr>
    <a:lvl4pPr marL="1389063" algn="l" defTabSz="938213" rtl="0" eaLnBrk="0" fontAlgn="base" hangingPunct="0">
      <a:lnSpc>
        <a:spcPct val="89000"/>
      </a:lnSpc>
      <a:spcBef>
        <a:spcPct val="40000"/>
      </a:spcBef>
      <a:spcAft>
        <a:spcPct val="0"/>
      </a:spcAft>
      <a:defRPr sz="1200" kern="1200">
        <a:solidFill>
          <a:schemeClr val="tx1"/>
        </a:solidFill>
        <a:latin typeface="Arial" charset="0"/>
        <a:ea typeface="+mn-ea"/>
        <a:cs typeface="+mn-cs"/>
      </a:defRPr>
    </a:lvl4pPr>
    <a:lvl5pPr marL="1852613" algn="l" defTabSz="938213" rtl="0" eaLnBrk="0" fontAlgn="base" hangingPunct="0">
      <a:lnSpc>
        <a:spcPct val="89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65200" eaLnBrk="0" hangingPunct="0">
              <a:lnSpc>
                <a:spcPct val="89000"/>
              </a:lnSpc>
              <a:spcBef>
                <a:spcPct val="40000"/>
              </a:spcBef>
              <a:defRPr sz="1200">
                <a:solidFill>
                  <a:schemeClr val="tx1"/>
                </a:solidFill>
                <a:latin typeface="Arial" charset="0"/>
              </a:defRPr>
            </a:lvl1pPr>
            <a:lvl2pPr marL="742950" indent="-285750" defTabSz="965200" eaLnBrk="0" hangingPunct="0">
              <a:lnSpc>
                <a:spcPct val="89000"/>
              </a:lnSpc>
              <a:spcBef>
                <a:spcPct val="40000"/>
              </a:spcBef>
              <a:defRPr sz="1200">
                <a:solidFill>
                  <a:schemeClr val="tx1"/>
                </a:solidFill>
                <a:latin typeface="Arial" charset="0"/>
              </a:defRPr>
            </a:lvl2pPr>
            <a:lvl3pPr marL="1143000" indent="-228600" defTabSz="965200" eaLnBrk="0" hangingPunct="0">
              <a:lnSpc>
                <a:spcPct val="89000"/>
              </a:lnSpc>
              <a:spcBef>
                <a:spcPct val="40000"/>
              </a:spcBef>
              <a:defRPr sz="1200">
                <a:solidFill>
                  <a:schemeClr val="tx1"/>
                </a:solidFill>
                <a:latin typeface="Arial" charset="0"/>
              </a:defRPr>
            </a:lvl3pPr>
            <a:lvl4pPr marL="1600200" indent="-228600" defTabSz="965200" eaLnBrk="0" hangingPunct="0">
              <a:lnSpc>
                <a:spcPct val="89000"/>
              </a:lnSpc>
              <a:spcBef>
                <a:spcPct val="40000"/>
              </a:spcBef>
              <a:defRPr sz="1200">
                <a:solidFill>
                  <a:schemeClr val="tx1"/>
                </a:solidFill>
                <a:latin typeface="Arial" charset="0"/>
              </a:defRPr>
            </a:lvl4pPr>
            <a:lvl5pPr marL="2057400" indent="-228600" defTabSz="965200" eaLnBrk="0" hangingPunct="0">
              <a:lnSpc>
                <a:spcPct val="89000"/>
              </a:lnSpc>
              <a:spcBef>
                <a:spcPct val="40000"/>
              </a:spcBef>
              <a:defRPr sz="1200">
                <a:solidFill>
                  <a:schemeClr val="tx1"/>
                </a:solidFill>
                <a:latin typeface="Arial" charset="0"/>
              </a:defRPr>
            </a:lvl5pPr>
            <a:lvl6pPr marL="2514600" indent="-228600" defTabSz="965200" eaLnBrk="0" fontAlgn="base" hangingPunct="0">
              <a:lnSpc>
                <a:spcPct val="89000"/>
              </a:lnSpc>
              <a:spcBef>
                <a:spcPct val="40000"/>
              </a:spcBef>
              <a:spcAft>
                <a:spcPct val="0"/>
              </a:spcAft>
              <a:defRPr sz="1200">
                <a:solidFill>
                  <a:schemeClr val="tx1"/>
                </a:solidFill>
                <a:latin typeface="Arial" charset="0"/>
              </a:defRPr>
            </a:lvl6pPr>
            <a:lvl7pPr marL="2971800" indent="-228600" defTabSz="965200" eaLnBrk="0" fontAlgn="base" hangingPunct="0">
              <a:lnSpc>
                <a:spcPct val="89000"/>
              </a:lnSpc>
              <a:spcBef>
                <a:spcPct val="40000"/>
              </a:spcBef>
              <a:spcAft>
                <a:spcPct val="0"/>
              </a:spcAft>
              <a:defRPr sz="1200">
                <a:solidFill>
                  <a:schemeClr val="tx1"/>
                </a:solidFill>
                <a:latin typeface="Arial" charset="0"/>
              </a:defRPr>
            </a:lvl7pPr>
            <a:lvl8pPr marL="3429000" indent="-228600" defTabSz="965200" eaLnBrk="0" fontAlgn="base" hangingPunct="0">
              <a:lnSpc>
                <a:spcPct val="89000"/>
              </a:lnSpc>
              <a:spcBef>
                <a:spcPct val="40000"/>
              </a:spcBef>
              <a:spcAft>
                <a:spcPct val="0"/>
              </a:spcAft>
              <a:defRPr sz="1200">
                <a:solidFill>
                  <a:schemeClr val="tx1"/>
                </a:solidFill>
                <a:latin typeface="Arial" charset="0"/>
              </a:defRPr>
            </a:lvl8pPr>
            <a:lvl9pPr marL="3886200" indent="-228600" defTabSz="965200" eaLnBrk="0" fontAlgn="base" hangingPunct="0">
              <a:lnSpc>
                <a:spcPct val="89000"/>
              </a:lnSpc>
              <a:spcBef>
                <a:spcPct val="40000"/>
              </a:spcBef>
              <a:spcAft>
                <a:spcPct val="0"/>
              </a:spcAft>
              <a:defRPr sz="1200">
                <a:solidFill>
                  <a:schemeClr val="tx1"/>
                </a:solidFill>
                <a:latin typeface="Arial" charset="0"/>
              </a:defRPr>
            </a:lvl9pPr>
          </a:lstStyle>
          <a:p>
            <a:pPr eaLnBrk="1" hangingPunct="1">
              <a:lnSpc>
                <a:spcPct val="100000"/>
              </a:lnSpc>
              <a:spcBef>
                <a:spcPct val="0"/>
              </a:spcBef>
            </a:pPr>
            <a:fld id="{6C233291-71A5-4372-9C92-58560C0418E0}" type="slidenum">
              <a:rPr lang="en-US" altLang="en-US" smtClean="0"/>
              <a:pPr eaLnBrk="1" hangingPunct="1">
                <a:lnSpc>
                  <a:spcPct val="100000"/>
                </a:lnSpc>
                <a:spcBef>
                  <a:spcPct val="0"/>
                </a:spcBef>
              </a:pPr>
              <a:t>1</a:t>
            </a:fld>
            <a:endParaRPr lang="en-US" alt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r>
              <a:rPr lang="en-US" altLang="en-US" dirty="0" smtClean="0"/>
              <a:t>Thank you for the introduction</a:t>
            </a:r>
            <a:r>
              <a:rPr lang="en-US" altLang="en-US" baseline="0" dirty="0" smtClean="0"/>
              <a:t>.  </a:t>
            </a:r>
            <a:r>
              <a:rPr lang="en-US" altLang="en-US" dirty="0" smtClean="0"/>
              <a:t>Good morning. </a:t>
            </a:r>
            <a:r>
              <a:rPr lang="en-US" altLang="en-US" baseline="0" dirty="0" smtClean="0"/>
              <a:t>This work was done while I was at the VSSAD research group at Intel.    </a:t>
            </a:r>
          </a:p>
          <a:p>
            <a:pPr eaLnBrk="1" hangingPunct="1"/>
            <a:endParaRPr lang="en-US" altLang="en-US" baseline="0" dirty="0" smtClean="0"/>
          </a:p>
          <a:p>
            <a:pPr eaLnBrk="1" hangingPunct="1"/>
            <a:endParaRPr lang="en-US" altLang="en-US" baseline="0" dirty="0" smtClean="0"/>
          </a:p>
          <a:p>
            <a:pPr eaLnBrk="1" hangingPunct="1"/>
            <a:r>
              <a:rPr lang="en-US" altLang="en-US" baseline="0" dirty="0" smtClean="0"/>
              <a:t>In this talk I will show that the existing strategy of using the same core for client and server processors results in the same type of cache hierarchies for client and server workloads.  However, such a strategy leaves performance on the table for commercial server workloads.  This talk presents an overview of a high performing cache hierarchy that performs well for both client and server workloads.</a:t>
            </a:r>
          </a:p>
          <a:p>
            <a:pPr eaLnBrk="1" hangingPunct="1"/>
            <a:endParaRPr lang="en-US" altLang="en-US" baseline="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w="9525"/>
        </p:spPr>
        <p:txBody>
          <a:bodyPr/>
          <a:lstStyle/>
          <a:p>
            <a:r>
              <a:rPr lang="en-US" dirty="0" smtClean="0"/>
              <a:t>A mature field such as caching still has significant importance today!  This is because the memory speeds continue to lag behind processor speeds.  Additionally, the multi-core </a:t>
            </a:r>
            <a:r>
              <a:rPr lang="en-US" dirty="0" smtClean="0"/>
              <a:t>era coupled by the wide variety of workload segments poses </a:t>
            </a:r>
            <a:r>
              <a:rPr lang="en-US" dirty="0" smtClean="0"/>
              <a:t>significant challenges on </a:t>
            </a:r>
            <a:r>
              <a:rPr lang="en-US" dirty="0" smtClean="0"/>
              <a:t>designing better cache</a:t>
            </a:r>
            <a:r>
              <a:rPr lang="en-US" baseline="0" dirty="0" smtClean="0"/>
              <a:t> hierarchies</a:t>
            </a:r>
            <a:r>
              <a:rPr lang="en-US" dirty="0" smtClean="0"/>
              <a:t>.</a:t>
            </a:r>
          </a:p>
          <a:p>
            <a:endParaRPr lang="en-US" dirty="0" smtClean="0"/>
          </a:p>
          <a:p>
            <a:r>
              <a:rPr lang="en-US" dirty="0" smtClean="0"/>
              <a:t>In general,</a:t>
            </a:r>
            <a:r>
              <a:rPr lang="en-US" baseline="0" dirty="0" smtClean="0"/>
              <a:t> a high performing cache hierarchy has two properties.  First, it reduces accesses to main memory.  Our group has done on designing high performing low overhead replacement policies such as RRIP that are implemented in Intel processors today.</a:t>
            </a:r>
          </a:p>
          <a:p>
            <a:endParaRPr lang="en-US" baseline="0" dirty="0" smtClean="0"/>
          </a:p>
          <a:p>
            <a:r>
              <a:rPr lang="en-US" baseline="0" dirty="0" smtClean="0"/>
              <a:t>Second, a high performing cache hierarchy must service on-chip cache hits with low latency.  Unfortunately, while our existing strategy does a good job at reducing accesses to memory, it is unable to provide low on-chip hit latency, especially for commercial workloads.</a:t>
            </a:r>
          </a:p>
          <a:p>
            <a:endParaRPr lang="en-US" baseline="0" dirty="0" smtClean="0"/>
          </a:p>
          <a:p>
            <a:endParaRPr lang="en-US" dirty="0" smtClean="0"/>
          </a:p>
          <a:p>
            <a:endParaRPr lang="en-US" dirty="0" smtClean="0"/>
          </a:p>
          <a:p>
            <a:endParaRPr lang="en-US" dirty="0" smtClean="0"/>
          </a:p>
        </p:txBody>
      </p:sp>
      <p:sp>
        <p:nvSpPr>
          <p:cNvPr id="58372" name="Slide Number Placeholder 3"/>
          <p:cNvSpPr>
            <a:spLocks noGrp="1"/>
          </p:cNvSpPr>
          <p:nvPr>
            <p:ph type="sldNum" sz="quarter" idx="5"/>
          </p:nvPr>
        </p:nvSpPr>
        <p:spPr>
          <a:noFill/>
        </p:spPr>
        <p:txBody>
          <a:bodyPr/>
          <a:lstStyle/>
          <a:p>
            <a:fld id="{1DDA7247-9C82-472B-84B7-F246EC648590}"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illustrate this problem, let me first</a:t>
            </a:r>
            <a:r>
              <a:rPr lang="en-US" baseline="0" dirty="0" smtClean="0"/>
              <a:t> provide with you a background on the existing Xeon multi-core three-level cache hierarchy.  A typical Xeon core consists of 32KB L1 I/D caches and a 256KB L2 cache and a 2MB L3 bank attached to it.  A CMP consists of many cores and L3 banks.  The L3 cache is typically shared by all cores on-chip.  This enables a gigantic LLC that allows more of the application working set to reside on chip.</a:t>
            </a:r>
          </a:p>
          <a:p>
            <a:endParaRPr lang="en-US" baseline="0" dirty="0" smtClean="0"/>
          </a:p>
          <a:p>
            <a:r>
              <a:rPr lang="en-US" baseline="0" dirty="0" smtClean="0"/>
              <a:t>Since the LLC is shared, an interconnect path is needed to access the appropriate slice.  The consequence however is that the LLC access latency increases, and LLC hits become slow.</a:t>
            </a:r>
          </a:p>
          <a:p>
            <a:endParaRPr lang="en-US" baseline="0" dirty="0" smtClean="0"/>
          </a:p>
          <a:p>
            <a:r>
              <a:rPr lang="en-US" baseline="0" dirty="0" smtClean="0"/>
              <a:t>To give you an idea, the individual latencies are provided on the right.  As can be seen, the interconnect and LLC bank access latency amounts to more than 50% of the LLC hit latency</a:t>
            </a:r>
          </a:p>
          <a:p>
            <a:endParaRPr lang="en-US" baseline="0" dirty="0" smtClean="0"/>
          </a:p>
        </p:txBody>
      </p:sp>
      <p:sp>
        <p:nvSpPr>
          <p:cNvPr id="4" name="Slide Number Placeholder 3"/>
          <p:cNvSpPr>
            <a:spLocks noGrp="1"/>
          </p:cNvSpPr>
          <p:nvPr>
            <p:ph type="sldNum" sz="quarter" idx="10"/>
          </p:nvPr>
        </p:nvSpPr>
        <p:spPr/>
        <p:txBody>
          <a:bodyPr/>
          <a:lstStyle/>
          <a:p>
            <a:pPr>
              <a:defRPr/>
            </a:pPr>
            <a:fld id="{C651AB62-E353-489C-943A-A7362A51CAA0}" type="slidenum">
              <a:rPr lang="en-US" smtClean="0"/>
              <a:pPr>
                <a:defRPr/>
              </a:pPr>
              <a:t>3</a:t>
            </a:fld>
            <a:endParaRPr lang="en-US"/>
          </a:p>
        </p:txBody>
      </p:sp>
    </p:spTree>
    <p:extLst>
      <p:ext uri="{BB962C8B-B14F-4D97-AF65-F5344CB8AC3E}">
        <p14:creationId xmlns:p14="http://schemas.microsoft.com/office/powerpoint/2010/main" val="3027003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51AB62-E353-489C-943A-A7362A51CAA0}" type="slidenum">
              <a:rPr lang="en-US" smtClean="0"/>
              <a:pPr>
                <a:defRPr/>
              </a:pPr>
              <a:t>4</a:t>
            </a:fld>
            <a:endParaRPr lang="en-US"/>
          </a:p>
        </p:txBody>
      </p:sp>
    </p:spTree>
    <p:extLst>
      <p:ext uri="{BB962C8B-B14F-4D97-AF65-F5344CB8AC3E}">
        <p14:creationId xmlns:p14="http://schemas.microsoft.com/office/powerpoint/2010/main" val="2679713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38213" rtl="0" eaLnBrk="0" fontAlgn="base" latinLnBrk="0" hangingPunct="0">
              <a:lnSpc>
                <a:spcPct val="89000"/>
              </a:lnSpc>
              <a:spcBef>
                <a:spcPct val="40000"/>
              </a:spcBef>
              <a:spcAft>
                <a:spcPct val="0"/>
              </a:spcAft>
              <a:buClrTx/>
              <a:buSzTx/>
              <a:buFontTx/>
              <a:buNone/>
              <a:tabLst/>
              <a:defRPr/>
            </a:pPr>
            <a:r>
              <a:rPr lang="en-US" altLang="en-US" sz="2400" dirty="0" smtClean="0"/>
              <a:t>This study still fills code and data into the L2.  The sensitivity study also takes into account latency due to misses to memory. The study measures latency sensitivity for only those requests that hit in the L3.</a:t>
            </a:r>
          </a:p>
          <a:p>
            <a:endParaRPr lang="en-US" dirty="0"/>
          </a:p>
        </p:txBody>
      </p:sp>
      <p:sp>
        <p:nvSpPr>
          <p:cNvPr id="4" name="Slide Number Placeholder 3"/>
          <p:cNvSpPr>
            <a:spLocks noGrp="1"/>
          </p:cNvSpPr>
          <p:nvPr>
            <p:ph type="sldNum" sz="quarter" idx="10"/>
          </p:nvPr>
        </p:nvSpPr>
        <p:spPr/>
        <p:txBody>
          <a:bodyPr/>
          <a:lstStyle/>
          <a:p>
            <a:pPr>
              <a:defRPr/>
            </a:pPr>
            <a:fld id="{C651AB62-E353-489C-943A-A7362A51CAA0}" type="slidenum">
              <a:rPr lang="en-US" smtClean="0"/>
              <a:pPr>
                <a:defRPr/>
              </a:pPr>
              <a:t>9</a:t>
            </a:fld>
            <a:endParaRPr lang="en-US"/>
          </a:p>
        </p:txBody>
      </p:sp>
    </p:spTree>
    <p:extLst>
      <p:ext uri="{BB962C8B-B14F-4D97-AF65-F5344CB8AC3E}">
        <p14:creationId xmlns:p14="http://schemas.microsoft.com/office/powerpoint/2010/main" val="3174064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65200" eaLnBrk="0" hangingPunct="0">
              <a:lnSpc>
                <a:spcPct val="89000"/>
              </a:lnSpc>
              <a:spcBef>
                <a:spcPct val="40000"/>
              </a:spcBef>
              <a:defRPr sz="1200">
                <a:solidFill>
                  <a:schemeClr val="tx1"/>
                </a:solidFill>
                <a:latin typeface="Arial" charset="0"/>
              </a:defRPr>
            </a:lvl1pPr>
            <a:lvl2pPr marL="742950" indent="-285750" defTabSz="965200" eaLnBrk="0" hangingPunct="0">
              <a:lnSpc>
                <a:spcPct val="89000"/>
              </a:lnSpc>
              <a:spcBef>
                <a:spcPct val="40000"/>
              </a:spcBef>
              <a:defRPr sz="1200">
                <a:solidFill>
                  <a:schemeClr val="tx1"/>
                </a:solidFill>
                <a:latin typeface="Arial" charset="0"/>
              </a:defRPr>
            </a:lvl2pPr>
            <a:lvl3pPr marL="1143000" indent="-228600" defTabSz="965200" eaLnBrk="0" hangingPunct="0">
              <a:lnSpc>
                <a:spcPct val="89000"/>
              </a:lnSpc>
              <a:spcBef>
                <a:spcPct val="40000"/>
              </a:spcBef>
              <a:defRPr sz="1200">
                <a:solidFill>
                  <a:schemeClr val="tx1"/>
                </a:solidFill>
                <a:latin typeface="Arial" charset="0"/>
              </a:defRPr>
            </a:lvl3pPr>
            <a:lvl4pPr marL="1600200" indent="-228600" defTabSz="965200" eaLnBrk="0" hangingPunct="0">
              <a:lnSpc>
                <a:spcPct val="89000"/>
              </a:lnSpc>
              <a:spcBef>
                <a:spcPct val="40000"/>
              </a:spcBef>
              <a:defRPr sz="1200">
                <a:solidFill>
                  <a:schemeClr val="tx1"/>
                </a:solidFill>
                <a:latin typeface="Arial" charset="0"/>
              </a:defRPr>
            </a:lvl4pPr>
            <a:lvl5pPr marL="2057400" indent="-228600" defTabSz="965200" eaLnBrk="0" hangingPunct="0">
              <a:lnSpc>
                <a:spcPct val="89000"/>
              </a:lnSpc>
              <a:spcBef>
                <a:spcPct val="40000"/>
              </a:spcBef>
              <a:defRPr sz="1200">
                <a:solidFill>
                  <a:schemeClr val="tx1"/>
                </a:solidFill>
                <a:latin typeface="Arial" charset="0"/>
              </a:defRPr>
            </a:lvl5pPr>
            <a:lvl6pPr marL="2514600" indent="-228600" defTabSz="965200" eaLnBrk="0" fontAlgn="base" hangingPunct="0">
              <a:lnSpc>
                <a:spcPct val="89000"/>
              </a:lnSpc>
              <a:spcBef>
                <a:spcPct val="40000"/>
              </a:spcBef>
              <a:spcAft>
                <a:spcPct val="0"/>
              </a:spcAft>
              <a:defRPr sz="1200">
                <a:solidFill>
                  <a:schemeClr val="tx1"/>
                </a:solidFill>
                <a:latin typeface="Arial" charset="0"/>
              </a:defRPr>
            </a:lvl6pPr>
            <a:lvl7pPr marL="2971800" indent="-228600" defTabSz="965200" eaLnBrk="0" fontAlgn="base" hangingPunct="0">
              <a:lnSpc>
                <a:spcPct val="89000"/>
              </a:lnSpc>
              <a:spcBef>
                <a:spcPct val="40000"/>
              </a:spcBef>
              <a:spcAft>
                <a:spcPct val="0"/>
              </a:spcAft>
              <a:defRPr sz="1200">
                <a:solidFill>
                  <a:schemeClr val="tx1"/>
                </a:solidFill>
                <a:latin typeface="Arial" charset="0"/>
              </a:defRPr>
            </a:lvl7pPr>
            <a:lvl8pPr marL="3429000" indent="-228600" defTabSz="965200" eaLnBrk="0" fontAlgn="base" hangingPunct="0">
              <a:lnSpc>
                <a:spcPct val="89000"/>
              </a:lnSpc>
              <a:spcBef>
                <a:spcPct val="40000"/>
              </a:spcBef>
              <a:spcAft>
                <a:spcPct val="0"/>
              </a:spcAft>
              <a:defRPr sz="1200">
                <a:solidFill>
                  <a:schemeClr val="tx1"/>
                </a:solidFill>
                <a:latin typeface="Arial" charset="0"/>
              </a:defRPr>
            </a:lvl8pPr>
            <a:lvl9pPr marL="3886200" indent="-228600" defTabSz="965200" eaLnBrk="0" fontAlgn="base" hangingPunct="0">
              <a:lnSpc>
                <a:spcPct val="89000"/>
              </a:lnSpc>
              <a:spcBef>
                <a:spcPct val="40000"/>
              </a:spcBef>
              <a:spcAft>
                <a:spcPct val="0"/>
              </a:spcAft>
              <a:defRPr sz="1200">
                <a:solidFill>
                  <a:schemeClr val="tx1"/>
                </a:solidFill>
                <a:latin typeface="Arial" charset="0"/>
              </a:defRPr>
            </a:lvl9pPr>
          </a:lstStyle>
          <a:p>
            <a:pPr eaLnBrk="1" hangingPunct="1">
              <a:lnSpc>
                <a:spcPct val="100000"/>
              </a:lnSpc>
              <a:spcBef>
                <a:spcPct val="0"/>
              </a:spcBef>
            </a:pPr>
            <a:fld id="{B4A37146-A786-4E94-A8DF-C052F690A928}" type="slidenum">
              <a:rPr lang="en-US" altLang="en-US" smtClean="0"/>
              <a:pPr eaLnBrk="1" hangingPunct="1">
                <a:lnSpc>
                  <a:spcPct val="100000"/>
                </a:lnSpc>
                <a:spcBef>
                  <a:spcPct val="0"/>
                </a:spcBef>
              </a:pPr>
              <a:t>22</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Transition from MEM-CPI to LLC-CPI</a:t>
            </a:r>
            <a:r>
              <a:rPr lang="en-US" baseline="0" dirty="0" smtClean="0"/>
              <a:t> is missing</a:t>
            </a:r>
            <a:endParaRPr lang="en-US" dirty="0"/>
          </a:p>
        </p:txBody>
      </p:sp>
      <p:sp>
        <p:nvSpPr>
          <p:cNvPr id="4" name="Slide Number Placeholder 3"/>
          <p:cNvSpPr>
            <a:spLocks noGrp="1"/>
          </p:cNvSpPr>
          <p:nvPr>
            <p:ph type="sldNum" sz="quarter" idx="10"/>
          </p:nvPr>
        </p:nvSpPr>
        <p:spPr/>
        <p:txBody>
          <a:bodyPr/>
          <a:lstStyle/>
          <a:p>
            <a:pPr>
              <a:defRPr/>
            </a:pPr>
            <a:fld id="{C651AB62-E353-489C-943A-A7362A51CAA0}" type="slidenum">
              <a:rPr lang="en-US" smtClean="0"/>
              <a:pPr>
                <a:defRPr/>
              </a:pPr>
              <a:t>28</a:t>
            </a:fld>
            <a:endParaRPr lang="en-US"/>
          </a:p>
        </p:txBody>
      </p:sp>
    </p:spTree>
    <p:extLst>
      <p:ext uri="{BB962C8B-B14F-4D97-AF65-F5344CB8AC3E}">
        <p14:creationId xmlns:p14="http://schemas.microsoft.com/office/powerpoint/2010/main" val="30270037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Intel_whi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12625" y="530225"/>
            <a:ext cx="1582738"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34" name="Rectangle 2"/>
          <p:cNvSpPr>
            <a:spLocks noGrp="1" noChangeArrowheads="1"/>
          </p:cNvSpPr>
          <p:nvPr>
            <p:ph type="ctrTitle"/>
          </p:nvPr>
        </p:nvSpPr>
        <p:spPr>
          <a:xfrm>
            <a:off x="5060950" y="4229100"/>
            <a:ext cx="8837613" cy="701675"/>
          </a:xfrm>
        </p:spPr>
        <p:txBody>
          <a:bodyPr wrap="none" anchor="b">
            <a:spAutoFit/>
          </a:bodyPr>
          <a:lstStyle>
            <a:lvl1pPr algn="r">
              <a:defRPr sz="4600">
                <a:solidFill>
                  <a:srgbClr val="FFFFFF"/>
                </a:solidFill>
              </a:defRPr>
            </a:lvl1pPr>
          </a:lstStyle>
          <a:p>
            <a:r>
              <a:rPr lang="en-US"/>
              <a:t>Click to edit Master title style</a:t>
            </a:r>
          </a:p>
        </p:txBody>
      </p:sp>
      <p:sp>
        <p:nvSpPr>
          <p:cNvPr id="95235" name="Rectangle 3"/>
          <p:cNvSpPr>
            <a:spLocks noGrp="1" noChangeArrowheads="1"/>
          </p:cNvSpPr>
          <p:nvPr>
            <p:ph type="subTitle" idx="1"/>
          </p:nvPr>
        </p:nvSpPr>
        <p:spPr>
          <a:xfrm>
            <a:off x="5006975" y="5373688"/>
            <a:ext cx="8891588" cy="669925"/>
          </a:xfrm>
        </p:spPr>
        <p:txBody>
          <a:bodyPr wrap="none">
            <a:spAutoFit/>
          </a:bodyPr>
          <a:lstStyle>
            <a:lvl1pPr algn="r">
              <a:defRPr sz="4400">
                <a:solidFill>
                  <a:srgbClr val="FFFFFF"/>
                </a:solidFill>
              </a:defRPr>
            </a:lvl1pPr>
          </a:lstStyle>
          <a:p>
            <a:r>
              <a:rPr lang="en-US"/>
              <a:t>Click to edit Master subtitle style</a:t>
            </a:r>
          </a:p>
        </p:txBody>
      </p:sp>
    </p:spTree>
    <p:extLst>
      <p:ext uri="{BB962C8B-B14F-4D97-AF65-F5344CB8AC3E}">
        <p14:creationId xmlns:p14="http://schemas.microsoft.com/office/powerpoint/2010/main" val="1489963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4763877-FA32-4153-A806-076C5A55EA5C}" type="slidenum">
              <a:rPr lang="en-US"/>
              <a:pPr>
                <a:defRPr/>
              </a:pPr>
              <a:t>‹#›</a:t>
            </a:fld>
            <a:endParaRPr lang="en-US"/>
          </a:p>
        </p:txBody>
      </p:sp>
    </p:spTree>
    <p:extLst>
      <p:ext uri="{BB962C8B-B14F-4D97-AF65-F5344CB8AC3E}">
        <p14:creationId xmlns:p14="http://schemas.microsoft.com/office/powerpoint/2010/main" val="2480491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15613" y="327025"/>
            <a:ext cx="3294062" cy="653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8663" y="327025"/>
            <a:ext cx="9734550" cy="653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26F79E8-F10C-480D-82C0-59C7FA8B177E}" type="slidenum">
              <a:rPr lang="en-US"/>
              <a:pPr>
                <a:defRPr/>
              </a:pPr>
              <a:t>‹#›</a:t>
            </a:fld>
            <a:endParaRPr lang="en-US"/>
          </a:p>
        </p:txBody>
      </p:sp>
    </p:spTree>
    <p:extLst>
      <p:ext uri="{BB962C8B-B14F-4D97-AF65-F5344CB8AC3E}">
        <p14:creationId xmlns:p14="http://schemas.microsoft.com/office/powerpoint/2010/main" val="1642825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28663" y="327025"/>
            <a:ext cx="13181012"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28663" y="1646238"/>
            <a:ext cx="13181012" cy="5211762"/>
          </a:xfrm>
        </p:spPr>
        <p:txBody>
          <a:bodyPr/>
          <a:lstStyle/>
          <a:p>
            <a:pPr lvl="0"/>
            <a:endParaRPr lang="en-US" noProof="0" smtClean="0"/>
          </a:p>
        </p:txBody>
      </p:sp>
      <p:sp>
        <p:nvSpPr>
          <p:cNvPr id="4" name="Rectangle 6"/>
          <p:cNvSpPr>
            <a:spLocks noGrp="1" noChangeArrowheads="1"/>
          </p:cNvSpPr>
          <p:nvPr>
            <p:ph type="sldNum" sz="quarter" idx="10"/>
          </p:nvPr>
        </p:nvSpPr>
        <p:spPr>
          <a:ln/>
        </p:spPr>
        <p:txBody>
          <a:bodyPr/>
          <a:lstStyle>
            <a:lvl1pPr>
              <a:defRPr/>
            </a:lvl1pPr>
          </a:lstStyle>
          <a:p>
            <a:pPr>
              <a:defRPr/>
            </a:pPr>
            <a:fld id="{DD7DBDD9-DD6A-4BD0-A48F-4964CC73BFB7}" type="slidenum">
              <a:rPr lang="en-US"/>
              <a:pPr>
                <a:defRPr/>
              </a:pPr>
              <a:t>‹#›</a:t>
            </a:fld>
            <a:endParaRPr lang="en-US"/>
          </a:p>
        </p:txBody>
      </p:sp>
    </p:spTree>
    <p:extLst>
      <p:ext uri="{BB962C8B-B14F-4D97-AF65-F5344CB8AC3E}">
        <p14:creationId xmlns:p14="http://schemas.microsoft.com/office/powerpoint/2010/main" val="3338691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728663" y="327025"/>
            <a:ext cx="13181012" cy="1066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28663" y="1646238"/>
            <a:ext cx="6513512" cy="5211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394575" y="1646238"/>
            <a:ext cx="6515100" cy="5211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C8BBC361-1020-46DC-AC69-263D141880C0}" type="slidenum">
              <a:rPr lang="en-US"/>
              <a:pPr>
                <a:defRPr/>
              </a:pPr>
              <a:t>‹#›</a:t>
            </a:fld>
            <a:endParaRPr lang="en-US"/>
          </a:p>
        </p:txBody>
      </p:sp>
    </p:spTree>
    <p:extLst>
      <p:ext uri="{BB962C8B-B14F-4D97-AF65-F5344CB8AC3E}">
        <p14:creationId xmlns:p14="http://schemas.microsoft.com/office/powerpoint/2010/main" val="1995184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4EEC5A6-19FE-4C05-B295-F56EF486125E}" type="slidenum">
              <a:rPr lang="en-US"/>
              <a:pPr>
                <a:defRPr/>
              </a:pPr>
              <a:t>‹#›</a:t>
            </a:fld>
            <a:endParaRPr lang="en-US"/>
          </a:p>
        </p:txBody>
      </p:sp>
    </p:spTree>
    <p:extLst>
      <p:ext uri="{BB962C8B-B14F-4D97-AF65-F5344CB8AC3E}">
        <p14:creationId xmlns:p14="http://schemas.microsoft.com/office/powerpoint/2010/main" val="60858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700" y="5287963"/>
            <a:ext cx="12436475" cy="163512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155700" y="3487738"/>
            <a:ext cx="12436475" cy="18002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0FBF61D9-8D1A-495A-B79D-EA99A33631CF}" type="slidenum">
              <a:rPr lang="en-US"/>
              <a:pPr>
                <a:defRPr/>
              </a:pPr>
              <a:t>‹#›</a:t>
            </a:fld>
            <a:endParaRPr lang="en-US"/>
          </a:p>
        </p:txBody>
      </p:sp>
    </p:spTree>
    <p:extLst>
      <p:ext uri="{BB962C8B-B14F-4D97-AF65-F5344CB8AC3E}">
        <p14:creationId xmlns:p14="http://schemas.microsoft.com/office/powerpoint/2010/main" val="1493556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28663" y="1646238"/>
            <a:ext cx="6513512" cy="5211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394575" y="1646238"/>
            <a:ext cx="6515100" cy="5211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6DCB1F5-110E-4E64-971D-20C201BCCCAC}" type="slidenum">
              <a:rPr lang="en-US"/>
              <a:pPr>
                <a:defRPr/>
              </a:pPr>
              <a:t>‹#›</a:t>
            </a:fld>
            <a:endParaRPr lang="en-US"/>
          </a:p>
        </p:txBody>
      </p:sp>
    </p:spTree>
    <p:extLst>
      <p:ext uri="{BB962C8B-B14F-4D97-AF65-F5344CB8AC3E}">
        <p14:creationId xmlns:p14="http://schemas.microsoft.com/office/powerpoint/2010/main" val="3110237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1838" y="330200"/>
            <a:ext cx="13166725" cy="1371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31838" y="1841500"/>
            <a:ext cx="6464300" cy="768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31838" y="2609850"/>
            <a:ext cx="6464300" cy="4741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432675" y="1841500"/>
            <a:ext cx="6465888" cy="768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432675" y="2609850"/>
            <a:ext cx="6465888" cy="4741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E0353C5C-63BF-45A0-B523-97430E380EBD}" type="slidenum">
              <a:rPr lang="en-US"/>
              <a:pPr>
                <a:defRPr/>
              </a:pPr>
              <a:t>‹#›</a:t>
            </a:fld>
            <a:endParaRPr lang="en-US"/>
          </a:p>
        </p:txBody>
      </p:sp>
    </p:spTree>
    <p:extLst>
      <p:ext uri="{BB962C8B-B14F-4D97-AF65-F5344CB8AC3E}">
        <p14:creationId xmlns:p14="http://schemas.microsoft.com/office/powerpoint/2010/main" val="930362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E23397EA-A3C4-4E14-B96C-5BEBC3D435C9}" type="slidenum">
              <a:rPr lang="en-US"/>
              <a:pPr>
                <a:defRPr/>
              </a:pPr>
              <a:t>‹#›</a:t>
            </a:fld>
            <a:endParaRPr lang="en-US"/>
          </a:p>
        </p:txBody>
      </p:sp>
    </p:spTree>
    <p:extLst>
      <p:ext uri="{BB962C8B-B14F-4D97-AF65-F5344CB8AC3E}">
        <p14:creationId xmlns:p14="http://schemas.microsoft.com/office/powerpoint/2010/main" val="41456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80B1043-565E-4B22-BAFE-FB593A07694E}" type="slidenum">
              <a:rPr lang="en-US"/>
              <a:pPr>
                <a:defRPr/>
              </a:pPr>
              <a:t>‹#›</a:t>
            </a:fld>
            <a:endParaRPr lang="en-US"/>
          </a:p>
        </p:txBody>
      </p:sp>
    </p:spTree>
    <p:extLst>
      <p:ext uri="{BB962C8B-B14F-4D97-AF65-F5344CB8AC3E}">
        <p14:creationId xmlns:p14="http://schemas.microsoft.com/office/powerpoint/2010/main" val="1984914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838" y="327025"/>
            <a:ext cx="4813300" cy="13954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719763" y="327025"/>
            <a:ext cx="8178800" cy="70246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31838" y="1722438"/>
            <a:ext cx="4813300" cy="56292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0D65384-25A7-4B16-B1F7-EFE40020E8FC}" type="slidenum">
              <a:rPr lang="en-US"/>
              <a:pPr>
                <a:defRPr/>
              </a:pPr>
              <a:t>‹#›</a:t>
            </a:fld>
            <a:endParaRPr lang="en-US"/>
          </a:p>
        </p:txBody>
      </p:sp>
    </p:spTree>
    <p:extLst>
      <p:ext uri="{BB962C8B-B14F-4D97-AF65-F5344CB8AC3E}">
        <p14:creationId xmlns:p14="http://schemas.microsoft.com/office/powerpoint/2010/main" val="1328347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67025" y="5761038"/>
            <a:ext cx="8778875" cy="679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867025" y="735013"/>
            <a:ext cx="8778875" cy="49387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867025" y="6440488"/>
            <a:ext cx="8778875" cy="9667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F7D3DCC-D59B-4786-AB47-7C7FDF462F32}" type="slidenum">
              <a:rPr lang="en-US"/>
              <a:pPr>
                <a:defRPr/>
              </a:pPr>
              <a:t>‹#›</a:t>
            </a:fld>
            <a:endParaRPr lang="en-US"/>
          </a:p>
        </p:txBody>
      </p:sp>
    </p:spTree>
    <p:extLst>
      <p:ext uri="{BB962C8B-B14F-4D97-AF65-F5344CB8AC3E}">
        <p14:creationId xmlns:p14="http://schemas.microsoft.com/office/powerpoint/2010/main" val="49747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860A8"/>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728663" y="327025"/>
            <a:ext cx="1318101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title style</a:t>
            </a:r>
          </a:p>
        </p:txBody>
      </p:sp>
      <p:sp>
        <p:nvSpPr>
          <p:cNvPr id="1027" name="Rectangle 4"/>
          <p:cNvSpPr>
            <a:spLocks noGrp="1" noChangeArrowheads="1"/>
          </p:cNvSpPr>
          <p:nvPr>
            <p:ph type="body" idx="1"/>
          </p:nvPr>
        </p:nvSpPr>
        <p:spPr bwMode="auto">
          <a:xfrm>
            <a:off x="728663" y="1646238"/>
            <a:ext cx="13181012" cy="521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4214" name="Rectangle 6"/>
          <p:cNvSpPr>
            <a:spLocks noGrp="1" noChangeArrowheads="1"/>
          </p:cNvSpPr>
          <p:nvPr>
            <p:ph type="sldNum" sz="quarter" idx="4"/>
          </p:nvPr>
        </p:nvSpPr>
        <p:spPr bwMode="auto">
          <a:xfrm>
            <a:off x="14270038" y="7864475"/>
            <a:ext cx="360362"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eaLnBrk="0" hangingPunct="0">
              <a:defRPr sz="1200" b="1">
                <a:solidFill>
                  <a:srgbClr val="FFFFFF"/>
                </a:solidFill>
                <a:effectLst>
                  <a:outerShdw blurRad="38100" dist="38100" dir="2700000" algn="tl">
                    <a:srgbClr val="000000"/>
                  </a:outerShdw>
                </a:effectLst>
              </a:defRPr>
            </a:lvl1pPr>
          </a:lstStyle>
          <a:p>
            <a:pPr>
              <a:defRPr/>
            </a:pPr>
            <a:fld id="{253E8DE7-FDC4-44AE-B39B-06D893A983F3}" type="slidenum">
              <a:rPr lang="en-US"/>
              <a:pPr>
                <a:defRPr/>
              </a:pPr>
              <a:t>‹#›</a:t>
            </a:fld>
            <a:endParaRPr lang="en-US"/>
          </a:p>
        </p:txBody>
      </p:sp>
      <p:pic>
        <p:nvPicPr>
          <p:cNvPr id="1029" name="Picture 7" descr="Intel_whit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3639800" y="220663"/>
            <a:ext cx="809625"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909"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 id="2147483908" r:id="rId13"/>
  </p:sldLayoutIdLst>
  <p:hf hdr="0" ftr="0" dt="0"/>
  <p:txStyles>
    <p:titleStyle>
      <a:lvl1pPr algn="l" defTabSz="1306513" rtl="0" eaLnBrk="0" fontAlgn="base" hangingPunct="0">
        <a:spcBef>
          <a:spcPct val="0"/>
        </a:spcBef>
        <a:spcAft>
          <a:spcPct val="0"/>
        </a:spcAft>
        <a:defRPr sz="4000" b="1">
          <a:solidFill>
            <a:schemeClr val="tx1"/>
          </a:solidFill>
          <a:latin typeface="+mj-lt"/>
          <a:ea typeface="+mj-ea"/>
          <a:cs typeface="+mj-cs"/>
        </a:defRPr>
      </a:lvl1pPr>
      <a:lvl2pPr algn="l" defTabSz="1306513" rtl="0" eaLnBrk="0" fontAlgn="base" hangingPunct="0">
        <a:spcBef>
          <a:spcPct val="0"/>
        </a:spcBef>
        <a:spcAft>
          <a:spcPct val="0"/>
        </a:spcAft>
        <a:defRPr sz="4000" b="1">
          <a:solidFill>
            <a:schemeClr val="tx1"/>
          </a:solidFill>
          <a:latin typeface="Comic Sans MS" pitchFamily="66" charset="0"/>
        </a:defRPr>
      </a:lvl2pPr>
      <a:lvl3pPr algn="l" defTabSz="1306513" rtl="0" eaLnBrk="0" fontAlgn="base" hangingPunct="0">
        <a:spcBef>
          <a:spcPct val="0"/>
        </a:spcBef>
        <a:spcAft>
          <a:spcPct val="0"/>
        </a:spcAft>
        <a:defRPr sz="4000" b="1">
          <a:solidFill>
            <a:schemeClr val="tx1"/>
          </a:solidFill>
          <a:latin typeface="Comic Sans MS" pitchFamily="66" charset="0"/>
        </a:defRPr>
      </a:lvl3pPr>
      <a:lvl4pPr algn="l" defTabSz="1306513" rtl="0" eaLnBrk="0" fontAlgn="base" hangingPunct="0">
        <a:spcBef>
          <a:spcPct val="0"/>
        </a:spcBef>
        <a:spcAft>
          <a:spcPct val="0"/>
        </a:spcAft>
        <a:defRPr sz="4000" b="1">
          <a:solidFill>
            <a:schemeClr val="tx1"/>
          </a:solidFill>
          <a:latin typeface="Comic Sans MS" pitchFamily="66" charset="0"/>
        </a:defRPr>
      </a:lvl4pPr>
      <a:lvl5pPr algn="l" defTabSz="1306513" rtl="0" eaLnBrk="0" fontAlgn="base" hangingPunct="0">
        <a:spcBef>
          <a:spcPct val="0"/>
        </a:spcBef>
        <a:spcAft>
          <a:spcPct val="0"/>
        </a:spcAft>
        <a:defRPr sz="4000" b="1">
          <a:solidFill>
            <a:schemeClr val="tx1"/>
          </a:solidFill>
          <a:latin typeface="Comic Sans MS" pitchFamily="66" charset="0"/>
        </a:defRPr>
      </a:lvl5pPr>
      <a:lvl6pPr marL="457200" algn="l" defTabSz="1306513" rtl="0" fontAlgn="base">
        <a:spcBef>
          <a:spcPct val="0"/>
        </a:spcBef>
        <a:spcAft>
          <a:spcPct val="0"/>
        </a:spcAft>
        <a:defRPr sz="4000" b="1">
          <a:solidFill>
            <a:schemeClr val="tx1"/>
          </a:solidFill>
          <a:latin typeface="Comic Sans MS" pitchFamily="66" charset="0"/>
        </a:defRPr>
      </a:lvl6pPr>
      <a:lvl7pPr marL="914400" algn="l" defTabSz="1306513" rtl="0" fontAlgn="base">
        <a:spcBef>
          <a:spcPct val="0"/>
        </a:spcBef>
        <a:spcAft>
          <a:spcPct val="0"/>
        </a:spcAft>
        <a:defRPr sz="4000" b="1">
          <a:solidFill>
            <a:schemeClr val="tx1"/>
          </a:solidFill>
          <a:latin typeface="Comic Sans MS" pitchFamily="66" charset="0"/>
        </a:defRPr>
      </a:lvl7pPr>
      <a:lvl8pPr marL="1371600" algn="l" defTabSz="1306513" rtl="0" fontAlgn="base">
        <a:spcBef>
          <a:spcPct val="0"/>
        </a:spcBef>
        <a:spcAft>
          <a:spcPct val="0"/>
        </a:spcAft>
        <a:defRPr sz="4000" b="1">
          <a:solidFill>
            <a:schemeClr val="tx1"/>
          </a:solidFill>
          <a:latin typeface="Comic Sans MS" pitchFamily="66" charset="0"/>
        </a:defRPr>
      </a:lvl8pPr>
      <a:lvl9pPr marL="1828800" algn="l" defTabSz="1306513" rtl="0" fontAlgn="base">
        <a:spcBef>
          <a:spcPct val="0"/>
        </a:spcBef>
        <a:spcAft>
          <a:spcPct val="0"/>
        </a:spcAft>
        <a:defRPr sz="4000" b="1">
          <a:solidFill>
            <a:schemeClr val="tx1"/>
          </a:solidFill>
          <a:latin typeface="Comic Sans MS" pitchFamily="66" charset="0"/>
        </a:defRPr>
      </a:lvl9pPr>
    </p:titleStyle>
    <p:bodyStyle>
      <a:lvl1pPr marL="342900" indent="-342900" algn="l" defTabSz="1306513" rtl="0" eaLnBrk="0" fontAlgn="base" hangingPunct="0">
        <a:spcBef>
          <a:spcPct val="60000"/>
        </a:spcBef>
        <a:spcAft>
          <a:spcPct val="0"/>
        </a:spcAft>
        <a:defRPr sz="2800">
          <a:solidFill>
            <a:schemeClr val="tx1"/>
          </a:solidFill>
          <a:latin typeface="+mn-lt"/>
          <a:ea typeface="+mn-ea"/>
          <a:cs typeface="+mn-cs"/>
        </a:defRPr>
      </a:lvl1pPr>
      <a:lvl2pPr marL="350838" indent="-349250" algn="l" defTabSz="1306513" rtl="0" eaLnBrk="0" fontAlgn="base" hangingPunct="0">
        <a:spcBef>
          <a:spcPct val="40000"/>
        </a:spcBef>
        <a:spcAft>
          <a:spcPct val="0"/>
        </a:spcAft>
        <a:buSzPct val="125000"/>
        <a:buFont typeface="Times" pitchFamily="18" charset="0"/>
        <a:buChar char="•"/>
        <a:defRPr sz="3600">
          <a:solidFill>
            <a:schemeClr val="tx1"/>
          </a:solidFill>
          <a:latin typeface="+mn-lt"/>
        </a:defRPr>
      </a:lvl2pPr>
      <a:lvl3pPr marL="815975" indent="-461963" algn="l" defTabSz="1306513" rtl="0" eaLnBrk="0" fontAlgn="base" hangingPunct="0">
        <a:spcBef>
          <a:spcPct val="20000"/>
        </a:spcBef>
        <a:spcAft>
          <a:spcPct val="0"/>
        </a:spcAft>
        <a:buChar char="–"/>
        <a:defRPr sz="3200">
          <a:solidFill>
            <a:schemeClr val="tx1"/>
          </a:solidFill>
          <a:latin typeface="+mn-lt"/>
        </a:defRPr>
      </a:lvl3pPr>
      <a:lvl4pPr marL="1036638" indent="-217488" algn="l" defTabSz="1306513" rtl="0" eaLnBrk="0" fontAlgn="base" hangingPunct="0">
        <a:spcBef>
          <a:spcPct val="20000"/>
        </a:spcBef>
        <a:spcAft>
          <a:spcPct val="0"/>
        </a:spcAft>
        <a:buFont typeface="Times" pitchFamily="18" charset="0"/>
        <a:buChar char="•"/>
        <a:defRPr sz="2300">
          <a:solidFill>
            <a:schemeClr val="tx1"/>
          </a:solidFill>
          <a:latin typeface="+mn-lt"/>
        </a:defRPr>
      </a:lvl4pPr>
      <a:lvl5pPr marL="1624013" indent="-585788" algn="l" defTabSz="1306513" rtl="0" eaLnBrk="0" fontAlgn="base" hangingPunct="0">
        <a:spcBef>
          <a:spcPct val="20000"/>
        </a:spcBef>
        <a:spcAft>
          <a:spcPct val="0"/>
        </a:spcAft>
        <a:buChar char="–"/>
        <a:defRPr sz="2000">
          <a:solidFill>
            <a:schemeClr val="tx1"/>
          </a:solidFill>
          <a:latin typeface="+mn-lt"/>
        </a:defRPr>
      </a:lvl5pPr>
      <a:lvl6pPr marL="2081213" indent="-585788" algn="l" defTabSz="1306513" rtl="0" fontAlgn="base">
        <a:spcBef>
          <a:spcPct val="20000"/>
        </a:spcBef>
        <a:spcAft>
          <a:spcPct val="0"/>
        </a:spcAft>
        <a:buChar char="–"/>
        <a:defRPr sz="2000">
          <a:solidFill>
            <a:schemeClr val="tx1"/>
          </a:solidFill>
          <a:latin typeface="+mn-lt"/>
        </a:defRPr>
      </a:lvl6pPr>
      <a:lvl7pPr marL="2538413" indent="-585788" algn="l" defTabSz="1306513" rtl="0" fontAlgn="base">
        <a:spcBef>
          <a:spcPct val="20000"/>
        </a:spcBef>
        <a:spcAft>
          <a:spcPct val="0"/>
        </a:spcAft>
        <a:buChar char="–"/>
        <a:defRPr sz="2000">
          <a:solidFill>
            <a:schemeClr val="tx1"/>
          </a:solidFill>
          <a:latin typeface="+mn-lt"/>
        </a:defRPr>
      </a:lvl7pPr>
      <a:lvl8pPr marL="2995613" indent="-585788" algn="l" defTabSz="1306513" rtl="0" fontAlgn="base">
        <a:spcBef>
          <a:spcPct val="20000"/>
        </a:spcBef>
        <a:spcAft>
          <a:spcPct val="0"/>
        </a:spcAft>
        <a:buChar char="–"/>
        <a:defRPr sz="2000">
          <a:solidFill>
            <a:schemeClr val="tx1"/>
          </a:solidFill>
          <a:latin typeface="+mn-lt"/>
        </a:defRPr>
      </a:lvl8pPr>
      <a:lvl9pPr marL="3452813" indent="-585788" algn="l" defTabSz="1306513"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4999038" y="7497763"/>
            <a:ext cx="46323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60000"/>
              </a:spcBef>
              <a:defRPr sz="2800">
                <a:solidFill>
                  <a:schemeClr val="tx1"/>
                </a:solidFill>
                <a:latin typeface="Comic Sans MS" pitchFamily="66" charset="0"/>
              </a:defRPr>
            </a:lvl1pPr>
            <a:lvl2pPr marL="742950" indent="-285750"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eaLnBrk="0" hangingPunct="0">
              <a:spcBef>
                <a:spcPct val="20000"/>
              </a:spcBef>
              <a:buChar char="–"/>
              <a:defRPr sz="3200">
                <a:solidFill>
                  <a:schemeClr val="tx1"/>
                </a:solidFill>
                <a:latin typeface="Comic Sans MS" pitchFamily="66" charset="0"/>
              </a:defRPr>
            </a:lvl3pPr>
            <a:lvl4pPr marL="1600200" indent="-228600" eaLnBrk="0" hangingPunct="0">
              <a:spcBef>
                <a:spcPct val="20000"/>
              </a:spcBef>
              <a:buFont typeface="Times" pitchFamily="18" charset="0"/>
              <a:buChar char="•"/>
              <a:defRPr sz="23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400" dirty="0"/>
          </a:p>
        </p:txBody>
      </p:sp>
      <p:sp>
        <p:nvSpPr>
          <p:cNvPr id="3075" name="Rectangle 21"/>
          <p:cNvSpPr>
            <a:spLocks noGrp="1" noChangeArrowheads="1"/>
          </p:cNvSpPr>
          <p:nvPr>
            <p:ph type="ctrTitle"/>
          </p:nvPr>
        </p:nvSpPr>
        <p:spPr>
          <a:xfrm>
            <a:off x="338138" y="2241550"/>
            <a:ext cx="13954125" cy="1169988"/>
          </a:xfrm>
        </p:spPr>
        <p:txBody>
          <a:bodyPr wrap="square"/>
          <a:lstStyle/>
          <a:p>
            <a:pPr algn="ctr" eaLnBrk="1" hangingPunct="1"/>
            <a:r>
              <a:rPr lang="en-US" altLang="en-US" sz="3800" dirty="0" smtClean="0">
                <a:solidFill>
                  <a:srgbClr val="FFFF00"/>
                </a:solidFill>
              </a:rPr>
              <a:t>High Performing Cache Hierarchies for Server Workloads </a:t>
            </a:r>
            <a:br>
              <a:rPr lang="en-US" altLang="en-US" sz="3800" dirty="0" smtClean="0">
                <a:solidFill>
                  <a:srgbClr val="FFFF00"/>
                </a:solidFill>
              </a:rPr>
            </a:br>
            <a:endParaRPr lang="en-US" altLang="en-US" sz="3800" i="1" dirty="0" smtClean="0">
              <a:solidFill>
                <a:srgbClr val="FFFF00"/>
              </a:solidFill>
            </a:endParaRPr>
          </a:p>
        </p:txBody>
      </p:sp>
      <p:sp>
        <p:nvSpPr>
          <p:cNvPr id="3076" name="Rectangle 22"/>
          <p:cNvSpPr>
            <a:spLocks noGrp="1" noChangeArrowheads="1"/>
          </p:cNvSpPr>
          <p:nvPr>
            <p:ph type="subTitle" idx="1"/>
          </p:nvPr>
        </p:nvSpPr>
        <p:spPr>
          <a:xfrm>
            <a:off x="2898858" y="3392488"/>
            <a:ext cx="8846974" cy="3676391"/>
          </a:xfrm>
        </p:spPr>
        <p:txBody>
          <a:bodyPr/>
          <a:lstStyle/>
          <a:p>
            <a:pPr marL="0" indent="0" algn="ctr" eaLnBrk="1" hangingPunct="1">
              <a:lnSpc>
                <a:spcPct val="85000"/>
              </a:lnSpc>
              <a:defRPr/>
            </a:pPr>
            <a:endParaRPr lang="en-US" altLang="en-US" sz="3200" dirty="0" smtClean="0"/>
          </a:p>
          <a:p>
            <a:pPr marL="0" indent="0" algn="ctr" eaLnBrk="1" hangingPunct="1">
              <a:lnSpc>
                <a:spcPct val="85000"/>
              </a:lnSpc>
              <a:defRPr/>
            </a:pPr>
            <a:r>
              <a:rPr lang="en-US" altLang="en-US" sz="3200" b="1" dirty="0" smtClean="0">
                <a:solidFill>
                  <a:srgbClr val="FFFF00"/>
                </a:solidFill>
              </a:rPr>
              <a:t>Aamer </a:t>
            </a:r>
            <a:r>
              <a:rPr lang="en-US" altLang="en-US" sz="3200" b="1" dirty="0" smtClean="0">
                <a:solidFill>
                  <a:srgbClr val="FFFF00"/>
                </a:solidFill>
              </a:rPr>
              <a:t>Jaleel*</a:t>
            </a:r>
            <a:r>
              <a:rPr lang="en-US" altLang="en-US" sz="3200" dirty="0" smtClean="0"/>
              <a:t>, </a:t>
            </a:r>
            <a:r>
              <a:rPr lang="en-US" altLang="en-US" sz="3200" dirty="0" smtClean="0"/>
              <a:t>Joseph </a:t>
            </a:r>
            <a:r>
              <a:rPr lang="en-US" altLang="en-US" sz="3200" dirty="0" err="1" smtClean="0"/>
              <a:t>Nuzman</a:t>
            </a:r>
            <a:r>
              <a:rPr lang="en-US" altLang="en-US" sz="3200" dirty="0" smtClean="0"/>
              <a:t>, Adrian </a:t>
            </a:r>
            <a:r>
              <a:rPr lang="en-US" altLang="en-US" sz="3200" dirty="0" err="1" smtClean="0"/>
              <a:t>Moga</a:t>
            </a:r>
            <a:r>
              <a:rPr lang="en-US" altLang="en-US" sz="3200" dirty="0" smtClean="0"/>
              <a:t>,</a:t>
            </a:r>
          </a:p>
          <a:p>
            <a:pPr marL="0" indent="0" algn="ctr" eaLnBrk="1" hangingPunct="1">
              <a:lnSpc>
                <a:spcPct val="85000"/>
              </a:lnSpc>
              <a:defRPr/>
            </a:pPr>
            <a:r>
              <a:rPr lang="en-US" altLang="en-US" sz="3200" dirty="0" smtClean="0"/>
              <a:t>Simon Steely Jr., Joel </a:t>
            </a:r>
            <a:r>
              <a:rPr lang="en-US" altLang="en-US" sz="3200" dirty="0" smtClean="0"/>
              <a:t>Emer</a:t>
            </a:r>
            <a:r>
              <a:rPr lang="en-US" altLang="en-US" sz="3200" b="1" dirty="0">
                <a:solidFill>
                  <a:srgbClr val="FFFF00"/>
                </a:solidFill>
              </a:rPr>
              <a:t>*</a:t>
            </a:r>
            <a:endParaRPr lang="en-US" altLang="en-US" sz="3200" dirty="0" smtClean="0"/>
          </a:p>
          <a:p>
            <a:pPr marL="0" indent="0" algn="ctr" eaLnBrk="1" hangingPunct="1">
              <a:lnSpc>
                <a:spcPct val="85000"/>
              </a:lnSpc>
              <a:defRPr/>
            </a:pPr>
            <a:endParaRPr lang="en-US" altLang="en-US" sz="1800" dirty="0" smtClean="0"/>
          </a:p>
          <a:p>
            <a:pPr marL="0" indent="0" algn="ctr" eaLnBrk="1" hangingPunct="1">
              <a:lnSpc>
                <a:spcPct val="85000"/>
              </a:lnSpc>
              <a:defRPr/>
            </a:pPr>
            <a:r>
              <a:rPr lang="en-US" altLang="en-US" sz="3200" dirty="0" smtClean="0"/>
              <a:t>Intel Corporation, </a:t>
            </a:r>
            <a:r>
              <a:rPr lang="en-US" altLang="en-US" sz="3200" dirty="0" smtClean="0"/>
              <a:t>VSSAD</a:t>
            </a:r>
          </a:p>
          <a:p>
            <a:pPr marL="0" indent="0" algn="ctr" eaLnBrk="1" hangingPunct="1">
              <a:lnSpc>
                <a:spcPct val="85000"/>
              </a:lnSpc>
              <a:defRPr/>
            </a:pPr>
            <a:r>
              <a:rPr lang="en-US" altLang="en-US" sz="3200" dirty="0" smtClean="0"/>
              <a:t>( </a:t>
            </a:r>
            <a:r>
              <a:rPr lang="en-US" altLang="en-US" sz="3200" b="1" dirty="0" smtClean="0">
                <a:solidFill>
                  <a:srgbClr val="FFFF00"/>
                </a:solidFill>
              </a:rPr>
              <a:t>*</a:t>
            </a:r>
            <a:r>
              <a:rPr lang="en-US" altLang="en-US" sz="3200" dirty="0" smtClean="0"/>
              <a:t>Now at  NVIDIA )</a:t>
            </a:r>
            <a:endParaRPr lang="en-US" altLang="en-US" sz="3200" dirty="0" smtClean="0"/>
          </a:p>
        </p:txBody>
      </p:sp>
      <p:sp>
        <p:nvSpPr>
          <p:cNvPr id="3077" name="Text Box 26"/>
          <p:cNvSpPr txBox="1">
            <a:spLocks noChangeArrowheads="1"/>
          </p:cNvSpPr>
          <p:nvPr/>
        </p:nvSpPr>
        <p:spPr bwMode="auto">
          <a:xfrm>
            <a:off x="957263" y="7315200"/>
            <a:ext cx="127269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lgn="ctr">
                <a:solidFill>
                  <a:srgbClr val="000000"/>
                </a:solidFill>
                <a:miter lim="800000"/>
                <a:headEnd/>
                <a:tailEnd/>
              </a14:hiddenLine>
            </a:ext>
          </a:extLst>
        </p:spPr>
        <p:txBody>
          <a:bodyPr wrap="none">
            <a:spAutoFit/>
          </a:bodyPr>
          <a:lstStyle>
            <a:lvl1pPr defTabSz="1306513" eaLnBrk="0" hangingPunct="0">
              <a:spcBef>
                <a:spcPct val="60000"/>
              </a:spcBef>
              <a:defRPr sz="2800">
                <a:solidFill>
                  <a:schemeClr val="tx1"/>
                </a:solidFill>
                <a:latin typeface="Comic Sans MS" pitchFamily="66" charset="0"/>
              </a:defRPr>
            </a:lvl1pPr>
            <a:lvl2pPr marL="742950" indent="-285750" defTabSz="1306513"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defTabSz="1306513" eaLnBrk="0" hangingPunct="0">
              <a:spcBef>
                <a:spcPct val="20000"/>
              </a:spcBef>
              <a:buChar char="–"/>
              <a:defRPr sz="3200">
                <a:solidFill>
                  <a:schemeClr val="tx1"/>
                </a:solidFill>
                <a:latin typeface="Comic Sans MS" pitchFamily="66" charset="0"/>
              </a:defRPr>
            </a:lvl3pPr>
            <a:lvl4pPr marL="1600200" indent="-228600" defTabSz="1306513" eaLnBrk="0" hangingPunct="0">
              <a:spcBef>
                <a:spcPct val="20000"/>
              </a:spcBef>
              <a:buFont typeface="Times" pitchFamily="18" charset="0"/>
              <a:buChar char="•"/>
              <a:defRPr sz="2300">
                <a:solidFill>
                  <a:schemeClr val="tx1"/>
                </a:solidFill>
                <a:latin typeface="Comic Sans MS" pitchFamily="66" charset="0"/>
              </a:defRPr>
            </a:lvl4pPr>
            <a:lvl5pPr marL="2057400" indent="-228600" defTabSz="1306513" eaLnBrk="0" hangingPunct="0">
              <a:spcBef>
                <a:spcPct val="20000"/>
              </a:spcBef>
              <a:buChar char="–"/>
              <a:defRPr sz="2000">
                <a:solidFill>
                  <a:schemeClr val="tx1"/>
                </a:solidFill>
                <a:latin typeface="Comic Sans MS" pitchFamily="66" charset="0"/>
              </a:defRPr>
            </a:lvl5pPr>
            <a:lvl6pPr marL="2514600" indent="-228600" defTabSz="1306513" eaLnBrk="0" fontAlgn="base" hangingPunct="0">
              <a:spcBef>
                <a:spcPct val="20000"/>
              </a:spcBef>
              <a:spcAft>
                <a:spcPct val="0"/>
              </a:spcAft>
              <a:buChar char="–"/>
              <a:defRPr sz="2000">
                <a:solidFill>
                  <a:schemeClr val="tx1"/>
                </a:solidFill>
                <a:latin typeface="Comic Sans MS" pitchFamily="66" charset="0"/>
              </a:defRPr>
            </a:lvl6pPr>
            <a:lvl7pPr marL="2971800" indent="-228600" defTabSz="1306513" eaLnBrk="0" fontAlgn="base" hangingPunct="0">
              <a:spcBef>
                <a:spcPct val="20000"/>
              </a:spcBef>
              <a:spcAft>
                <a:spcPct val="0"/>
              </a:spcAft>
              <a:buChar char="–"/>
              <a:defRPr sz="2000">
                <a:solidFill>
                  <a:schemeClr val="tx1"/>
                </a:solidFill>
                <a:latin typeface="Comic Sans MS" pitchFamily="66" charset="0"/>
              </a:defRPr>
            </a:lvl7pPr>
            <a:lvl8pPr marL="3429000" indent="-228600" defTabSz="1306513" eaLnBrk="0" fontAlgn="base" hangingPunct="0">
              <a:spcBef>
                <a:spcPct val="20000"/>
              </a:spcBef>
              <a:spcAft>
                <a:spcPct val="0"/>
              </a:spcAft>
              <a:buChar char="–"/>
              <a:defRPr sz="2000">
                <a:solidFill>
                  <a:schemeClr val="tx1"/>
                </a:solidFill>
                <a:latin typeface="Comic Sans MS" pitchFamily="66" charset="0"/>
              </a:defRPr>
            </a:lvl8pPr>
            <a:lvl9pPr marL="3886200" indent="-228600" defTabSz="1306513"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pPr>
            <a:r>
              <a:rPr lang="en-US" altLang="en-US" sz="2400" b="1"/>
              <a:t>International Symposium on High Performance Computer Architecture (HPCA-2015)</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z="3600" dirty="0" smtClean="0"/>
              <a:t>Code/Data Request Sensitivity to Latency</a:t>
            </a:r>
          </a:p>
        </p:txBody>
      </p:sp>
      <p:sp>
        <p:nvSpPr>
          <p:cNvPr id="4" name="Slide Number Placeholder 3"/>
          <p:cNvSpPr>
            <a:spLocks noGrp="1"/>
          </p:cNvSpPr>
          <p:nvPr>
            <p:ph type="sldNum" sz="quarter" idx="10"/>
          </p:nvPr>
        </p:nvSpPr>
        <p:spPr/>
        <p:txBody>
          <a:bodyPr/>
          <a:lstStyle/>
          <a:p>
            <a:pPr>
              <a:defRPr/>
            </a:pPr>
            <a:fld id="{4ADC2008-7E36-45F1-8347-1BED5A6EC444}" type="slidenum">
              <a:rPr lang="en-US" smtClean="0"/>
              <a:pPr>
                <a:defRPr/>
              </a:pPr>
              <a:t>10</a:t>
            </a:fld>
            <a:endParaRPr lang="en-US"/>
          </a:p>
        </p:txBody>
      </p:sp>
      <p:sp>
        <p:nvSpPr>
          <p:cNvPr id="32772" name="Text Box 4"/>
          <p:cNvSpPr txBox="1">
            <a:spLocks noChangeArrowheads="1"/>
          </p:cNvSpPr>
          <p:nvPr/>
        </p:nvSpPr>
        <p:spPr bwMode="auto">
          <a:xfrm>
            <a:off x="114300" y="6743700"/>
            <a:ext cx="14401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60000"/>
              </a:spcBef>
              <a:defRPr sz="2800">
                <a:solidFill>
                  <a:schemeClr val="tx1"/>
                </a:solidFill>
                <a:latin typeface="Comic Sans MS" pitchFamily="66" charset="0"/>
              </a:defRPr>
            </a:lvl1pPr>
            <a:lvl2pPr marL="742950" indent="-285750"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eaLnBrk="0" hangingPunct="0">
              <a:spcBef>
                <a:spcPct val="20000"/>
              </a:spcBef>
              <a:buChar char="–"/>
              <a:defRPr sz="3200">
                <a:solidFill>
                  <a:schemeClr val="tx1"/>
                </a:solidFill>
                <a:latin typeface="Comic Sans MS" pitchFamily="66" charset="0"/>
              </a:defRPr>
            </a:lvl3pPr>
            <a:lvl4pPr marL="1600200" indent="-228600" eaLnBrk="0" hangingPunct="0">
              <a:spcBef>
                <a:spcPct val="20000"/>
              </a:spcBef>
              <a:buFont typeface="Times" pitchFamily="18" charset="0"/>
              <a:buChar char="•"/>
              <a:defRPr sz="23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20000"/>
              </a:spcBef>
            </a:pPr>
            <a:r>
              <a:rPr lang="en-US" altLang="en-US" sz="2400" b="1">
                <a:solidFill>
                  <a:srgbClr val="FFFF00"/>
                </a:solidFill>
                <a:cs typeface="Arial" charset="0"/>
              </a:rPr>
              <a:t>Performance of Larger L2 Primarily From Servicing Code Requests at L2 Hit Latency</a:t>
            </a:r>
            <a:endParaRPr lang="en-US" altLang="en-US" b="1">
              <a:solidFill>
                <a:srgbClr val="FFFF00"/>
              </a:solidFill>
              <a:cs typeface="Arial" charset="0"/>
            </a:endParaRPr>
          </a:p>
          <a:p>
            <a:pPr algn="ctr" eaLnBrk="1" hangingPunct="1">
              <a:spcBef>
                <a:spcPct val="20000"/>
              </a:spcBef>
            </a:pPr>
            <a:r>
              <a:rPr lang="en-US" altLang="en-US" sz="2000" b="1" u="sng">
                <a:cs typeface="Arial" charset="0"/>
              </a:rPr>
              <a:t>(Shouldn’t Be Surprising – Server Workloads Generally Have Large Code Footprints)</a:t>
            </a:r>
          </a:p>
        </p:txBody>
      </p:sp>
      <p:graphicFrame>
        <p:nvGraphicFramePr>
          <p:cNvPr id="9" name="Chart 8"/>
          <p:cNvGraphicFramePr>
            <a:graphicFrameLocks/>
          </p:cNvGraphicFramePr>
          <p:nvPr/>
        </p:nvGraphicFramePr>
        <p:xfrm>
          <a:off x="381000" y="1295400"/>
          <a:ext cx="14046635"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13318" name="Rectangle 11"/>
          <p:cNvSpPr>
            <a:spLocks noChangeArrowheads="1"/>
          </p:cNvSpPr>
          <p:nvPr/>
        </p:nvSpPr>
        <p:spPr bwMode="auto">
          <a:xfrm>
            <a:off x="5129213" y="1600200"/>
            <a:ext cx="4778375" cy="434975"/>
          </a:xfrm>
          <a:prstGeom prst="rect">
            <a:avLst/>
          </a:prstGeom>
          <a:noFill/>
          <a:ln w="50800" algn="ctr">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defTabSz="1306513" eaLnBrk="0" hangingPunct="0">
              <a:spcBef>
                <a:spcPct val="60000"/>
              </a:spcBef>
              <a:defRPr sz="2800">
                <a:solidFill>
                  <a:schemeClr val="tx1"/>
                </a:solidFill>
                <a:latin typeface="Comic Sans MS" pitchFamily="66" charset="0"/>
              </a:defRPr>
            </a:lvl1pPr>
            <a:lvl2pPr marL="742950" indent="-285750" defTabSz="1306513"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defTabSz="1306513" eaLnBrk="0" hangingPunct="0">
              <a:spcBef>
                <a:spcPct val="20000"/>
              </a:spcBef>
              <a:buChar char="–"/>
              <a:defRPr sz="3200">
                <a:solidFill>
                  <a:schemeClr val="tx1"/>
                </a:solidFill>
                <a:latin typeface="Comic Sans MS" pitchFamily="66" charset="0"/>
              </a:defRPr>
            </a:lvl3pPr>
            <a:lvl4pPr marL="1600200" indent="-228600" defTabSz="1306513" eaLnBrk="0" hangingPunct="0">
              <a:spcBef>
                <a:spcPct val="20000"/>
              </a:spcBef>
              <a:buFont typeface="Times" pitchFamily="18" charset="0"/>
              <a:buChar char="•"/>
              <a:defRPr sz="2300">
                <a:solidFill>
                  <a:schemeClr val="tx1"/>
                </a:solidFill>
                <a:latin typeface="Comic Sans MS" pitchFamily="66" charset="0"/>
              </a:defRPr>
            </a:lvl4pPr>
            <a:lvl5pPr marL="2057400" indent="-228600" defTabSz="1306513" eaLnBrk="0" hangingPunct="0">
              <a:spcBef>
                <a:spcPct val="20000"/>
              </a:spcBef>
              <a:buChar char="–"/>
              <a:defRPr sz="2000">
                <a:solidFill>
                  <a:schemeClr val="tx1"/>
                </a:solidFill>
                <a:latin typeface="Comic Sans MS" pitchFamily="66" charset="0"/>
              </a:defRPr>
            </a:lvl5pPr>
            <a:lvl6pPr marL="2514600" indent="-228600" defTabSz="1306513" eaLnBrk="0" fontAlgn="base" hangingPunct="0">
              <a:spcBef>
                <a:spcPct val="20000"/>
              </a:spcBef>
              <a:spcAft>
                <a:spcPct val="0"/>
              </a:spcAft>
              <a:buChar char="–"/>
              <a:defRPr sz="2000">
                <a:solidFill>
                  <a:schemeClr val="tx1"/>
                </a:solidFill>
                <a:latin typeface="Comic Sans MS" pitchFamily="66" charset="0"/>
              </a:defRPr>
            </a:lvl6pPr>
            <a:lvl7pPr marL="2971800" indent="-228600" defTabSz="1306513" eaLnBrk="0" fontAlgn="base" hangingPunct="0">
              <a:spcBef>
                <a:spcPct val="20000"/>
              </a:spcBef>
              <a:spcAft>
                <a:spcPct val="0"/>
              </a:spcAft>
              <a:buChar char="–"/>
              <a:defRPr sz="2000">
                <a:solidFill>
                  <a:schemeClr val="tx1"/>
                </a:solidFill>
                <a:latin typeface="Comic Sans MS" pitchFamily="66" charset="0"/>
              </a:defRPr>
            </a:lvl7pPr>
            <a:lvl8pPr marL="3429000" indent="-228600" defTabSz="1306513" eaLnBrk="0" fontAlgn="base" hangingPunct="0">
              <a:spcBef>
                <a:spcPct val="20000"/>
              </a:spcBef>
              <a:spcAft>
                <a:spcPct val="0"/>
              </a:spcAft>
              <a:buChar char="–"/>
              <a:defRPr sz="2000">
                <a:solidFill>
                  <a:schemeClr val="tx1"/>
                </a:solidFill>
                <a:latin typeface="Comic Sans MS" pitchFamily="66" charset="0"/>
              </a:defRPr>
            </a:lvl8pPr>
            <a:lvl9pPr marL="3886200" indent="-228600" defTabSz="1306513"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400">
              <a:latin typeface="Verdana" pitchFamily="34" charset="0"/>
              <a:cs typeface="Arial" charset="0"/>
            </a:endParaRPr>
          </a:p>
        </p:txBody>
      </p:sp>
      <p:sp>
        <p:nvSpPr>
          <p:cNvPr id="11" name="TextBox 12"/>
          <p:cNvSpPr txBox="1">
            <a:spLocks noChangeArrowheads="1"/>
          </p:cNvSpPr>
          <p:nvPr/>
        </p:nvSpPr>
        <p:spPr bwMode="auto">
          <a:xfrm>
            <a:off x="5556250" y="1256348"/>
            <a:ext cx="3816350" cy="44005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sz="2000" dirty="0" smtClean="0">
                <a:solidFill>
                  <a:schemeClr val="bg2"/>
                </a:solidFill>
                <a:latin typeface="+mj-lt"/>
              </a:rPr>
              <a:t>256KB L2 /2MB L3 (Inclusive)</a:t>
            </a:r>
          </a:p>
        </p:txBody>
      </p:sp>
      <p:grpSp>
        <p:nvGrpSpPr>
          <p:cNvPr id="18" name="Group 17"/>
          <p:cNvGrpSpPr/>
          <p:nvPr/>
        </p:nvGrpSpPr>
        <p:grpSpPr>
          <a:xfrm>
            <a:off x="4724400" y="2514600"/>
            <a:ext cx="7543800" cy="990600"/>
            <a:chOff x="4724400" y="2514600"/>
            <a:chExt cx="7543800" cy="990600"/>
          </a:xfrm>
        </p:grpSpPr>
        <p:sp>
          <p:nvSpPr>
            <p:cNvPr id="2" name="TextBox 1"/>
            <p:cNvSpPr txBox="1"/>
            <p:nvPr/>
          </p:nvSpPr>
          <p:spPr>
            <a:xfrm>
              <a:off x="5410200" y="2514600"/>
              <a:ext cx="2670924" cy="461665"/>
            </a:xfrm>
            <a:prstGeom prst="rect">
              <a:avLst/>
            </a:prstGeom>
            <a:noFill/>
            <a:ln w="38100">
              <a:solidFill>
                <a:schemeClr val="bg1"/>
              </a:solidFill>
            </a:ln>
          </p:spPr>
          <p:txBody>
            <a:bodyPr wrap="none" rtlCol="0">
              <a:spAutoFit/>
            </a:bodyPr>
            <a:lstStyle/>
            <a:p>
              <a:r>
                <a:rPr lang="en-US" dirty="0" smtClean="0">
                  <a:solidFill>
                    <a:schemeClr val="bg1"/>
                  </a:solidFill>
                  <a:latin typeface="+mj-lt"/>
                </a:rPr>
                <a:t>sensitive to code</a:t>
              </a:r>
              <a:endParaRPr lang="en-US" dirty="0">
                <a:solidFill>
                  <a:schemeClr val="bg1"/>
                </a:solidFill>
                <a:latin typeface="+mj-lt"/>
              </a:endParaRPr>
            </a:p>
          </p:txBody>
        </p:sp>
        <p:cxnSp>
          <p:nvCxnSpPr>
            <p:cNvPr id="5" name="Straight Arrow Connector 4"/>
            <p:cNvCxnSpPr>
              <a:stCxn id="2" idx="1"/>
            </p:cNvCxnSpPr>
            <p:nvPr/>
          </p:nvCxnSpPr>
          <p:spPr bwMode="auto">
            <a:xfrm flipH="1">
              <a:off x="4724400" y="2745433"/>
              <a:ext cx="685800" cy="230832"/>
            </a:xfrm>
            <a:prstGeom prst="straightConnector1">
              <a:avLst/>
            </a:prstGeom>
            <a:solidFill>
              <a:srgbClr val="AA014C"/>
            </a:solidFill>
            <a:ln w="50800" cap="flat" cmpd="sng" algn="ctr">
              <a:solidFill>
                <a:schemeClr val="bg1"/>
              </a:solidFill>
              <a:prstDash val="solid"/>
              <a:round/>
              <a:headEnd type="none" w="med" len="med"/>
              <a:tailEnd type="arrow"/>
            </a:ln>
            <a:effectLst/>
          </p:spPr>
        </p:cxnSp>
        <p:cxnSp>
          <p:nvCxnSpPr>
            <p:cNvPr id="7" name="Straight Arrow Connector 6"/>
            <p:cNvCxnSpPr>
              <a:stCxn id="2" idx="2"/>
            </p:cNvCxnSpPr>
            <p:nvPr/>
          </p:nvCxnSpPr>
          <p:spPr bwMode="auto">
            <a:xfrm>
              <a:off x="6745662" y="2976265"/>
              <a:ext cx="718763" cy="528935"/>
            </a:xfrm>
            <a:prstGeom prst="straightConnector1">
              <a:avLst/>
            </a:prstGeom>
            <a:solidFill>
              <a:srgbClr val="AA014C"/>
            </a:solidFill>
            <a:ln w="50800" cap="flat" cmpd="sng" algn="ctr">
              <a:solidFill>
                <a:schemeClr val="bg1"/>
              </a:solidFill>
              <a:prstDash val="solid"/>
              <a:round/>
              <a:headEnd type="none" w="med" len="med"/>
              <a:tailEnd type="arrow"/>
            </a:ln>
            <a:effectLst/>
          </p:spPr>
        </p:cxnSp>
        <p:cxnSp>
          <p:nvCxnSpPr>
            <p:cNvPr id="10" name="Straight Arrow Connector 9"/>
            <p:cNvCxnSpPr/>
            <p:nvPr/>
          </p:nvCxnSpPr>
          <p:spPr bwMode="auto">
            <a:xfrm>
              <a:off x="8081124" y="2745432"/>
              <a:ext cx="1367676" cy="378768"/>
            </a:xfrm>
            <a:prstGeom prst="straightConnector1">
              <a:avLst/>
            </a:prstGeom>
            <a:solidFill>
              <a:srgbClr val="AA014C"/>
            </a:solidFill>
            <a:ln w="50800" cap="flat" cmpd="sng" algn="ctr">
              <a:solidFill>
                <a:schemeClr val="bg1"/>
              </a:solidFill>
              <a:prstDash val="solid"/>
              <a:round/>
              <a:headEnd type="none" w="med" len="med"/>
              <a:tailEnd type="arrow"/>
            </a:ln>
            <a:effectLst/>
          </p:spPr>
        </p:cxnSp>
        <p:cxnSp>
          <p:nvCxnSpPr>
            <p:cNvPr id="13" name="Straight Arrow Connector 12"/>
            <p:cNvCxnSpPr/>
            <p:nvPr/>
          </p:nvCxnSpPr>
          <p:spPr bwMode="auto">
            <a:xfrm>
              <a:off x="8081124" y="2745432"/>
              <a:ext cx="4187076" cy="230833"/>
            </a:xfrm>
            <a:prstGeom prst="straightConnector1">
              <a:avLst/>
            </a:prstGeom>
            <a:solidFill>
              <a:srgbClr val="AA014C"/>
            </a:solidFill>
            <a:ln w="50800" cap="flat" cmpd="sng" algn="ctr">
              <a:solidFill>
                <a:schemeClr val="bg1"/>
              </a:solidFill>
              <a:prstDash val="solid"/>
              <a:round/>
              <a:headEnd type="none" w="med" len="med"/>
              <a:tailEnd type="arrow"/>
            </a:ln>
            <a:effectLst/>
          </p:spPr>
        </p:cxnSp>
      </p:grpSp>
      <p:grpSp>
        <p:nvGrpSpPr>
          <p:cNvPr id="20" name="Group 19"/>
          <p:cNvGrpSpPr/>
          <p:nvPr/>
        </p:nvGrpSpPr>
        <p:grpSpPr>
          <a:xfrm>
            <a:off x="10093711" y="2052935"/>
            <a:ext cx="2576346" cy="1452265"/>
            <a:chOff x="10093711" y="2052935"/>
            <a:chExt cx="2576346" cy="1452265"/>
          </a:xfrm>
        </p:grpSpPr>
        <p:sp>
          <p:nvSpPr>
            <p:cNvPr id="22" name="TextBox 21"/>
            <p:cNvSpPr txBox="1"/>
            <p:nvPr/>
          </p:nvSpPr>
          <p:spPr>
            <a:xfrm>
              <a:off x="10093711" y="2052935"/>
              <a:ext cx="2576346" cy="461665"/>
            </a:xfrm>
            <a:prstGeom prst="rect">
              <a:avLst/>
            </a:prstGeom>
            <a:noFill/>
            <a:ln w="38100">
              <a:solidFill>
                <a:srgbClr val="FF0000"/>
              </a:solidFill>
            </a:ln>
          </p:spPr>
          <p:txBody>
            <a:bodyPr wrap="none" rtlCol="0">
              <a:spAutoFit/>
            </a:bodyPr>
            <a:lstStyle/>
            <a:p>
              <a:r>
                <a:rPr lang="en-US" dirty="0" smtClean="0">
                  <a:solidFill>
                    <a:schemeClr val="bg2"/>
                  </a:solidFill>
                  <a:latin typeface="+mj-lt"/>
                </a:rPr>
                <a:t>sensitive to data</a:t>
              </a:r>
              <a:endParaRPr lang="en-US" dirty="0">
                <a:solidFill>
                  <a:schemeClr val="bg2"/>
                </a:solidFill>
                <a:latin typeface="+mj-lt"/>
              </a:endParaRPr>
            </a:p>
          </p:txBody>
        </p:sp>
        <p:cxnSp>
          <p:nvCxnSpPr>
            <p:cNvPr id="23" name="Straight Arrow Connector 22"/>
            <p:cNvCxnSpPr/>
            <p:nvPr/>
          </p:nvCxnSpPr>
          <p:spPr bwMode="auto">
            <a:xfrm flipH="1">
              <a:off x="10744200" y="2527532"/>
              <a:ext cx="670492" cy="977668"/>
            </a:xfrm>
            <a:prstGeom prst="straightConnector1">
              <a:avLst/>
            </a:prstGeom>
            <a:solidFill>
              <a:srgbClr val="AA014C"/>
            </a:solidFill>
            <a:ln w="50800" cap="flat" cmpd="sng" algn="ctr">
              <a:solidFill>
                <a:srgbClr val="FF0000"/>
              </a:solidFill>
              <a:prstDash val="solid"/>
              <a:round/>
              <a:headEnd type="none" w="med" len="med"/>
              <a:tailEnd type="arrow"/>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chart seriesIdx="0" categoryIdx="-4" bldStep="series"/>
                                            </p:graphic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graphicEl>
                                              <a:chart seriesIdx="1" categoryIdx="-4" bldStep="series"/>
                                            </p:graphic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subTnLst>
                                    <p:set>
                                      <p:cBhvr override="childStyle">
                                        <p:cTn dur="1" fill="hold" display="0" masterRel="nextClick" afterEffect="1"/>
                                        <p:tgtEl>
                                          <p:spTgt spid="20"/>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chart seriesIdx="2" categoryIdx="-4" bldStep="series"/>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graphicEl>
                                              <a:chart seriesIdx="3" categoryIdx="-4" bldStep="series"/>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7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Graphic spid="9" grpId="0" uiExpand="1">
        <p:bldSub>
          <a:bldChart bld="series"/>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11FF316-FC01-4BC1-954F-3EAA6A9E7D05}" type="slidenum">
              <a:rPr lang="en-US" smtClean="0"/>
              <a:pPr>
                <a:defRPr/>
              </a:pPr>
              <a:t>11</a:t>
            </a:fld>
            <a:endParaRPr lang="en-US"/>
          </a:p>
        </p:txBody>
      </p:sp>
      <p:pic>
        <p:nvPicPr>
          <p:cNvPr id="14339"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60375" y="0"/>
            <a:ext cx="5102225" cy="3746500"/>
          </a:xfrm>
          <a:noFill/>
          <a:extLst>
            <a:ext uri="{909E8E84-426E-40DD-AFC4-6F175D3DCCD1}">
              <a14:hiddenFill xmlns:a14="http://schemas.microsoft.com/office/drawing/2010/main">
                <a:solidFill>
                  <a:srgbClr val="AA014C"/>
                </a:solidFill>
              </a14:hiddenFill>
            </a:ext>
            <a:ext uri="{91240B29-F687-4F45-9708-019B960494DF}">
              <a14:hiddenLine xmlns:a14="http://schemas.microsoft.com/office/drawing/2010/main" w="50800" cap="flat" cmpd="sng" algn="ctr">
                <a:solidFill>
                  <a:schemeClr val="tx1"/>
                </a:solidFill>
                <a:prstDash val="solid"/>
                <a:miter lim="800000"/>
                <a:headEnd/>
                <a:tailEnd/>
              </a14:hiddenLine>
            </a:ext>
          </a:extLst>
        </p:spPr>
      </p:pic>
      <p:pic>
        <p:nvPicPr>
          <p:cNvPr id="1434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8175" y="4068763"/>
            <a:ext cx="5102225" cy="3816350"/>
          </a:xfrm>
          <a:prstGeom prst="rect">
            <a:avLst/>
          </a:prstGeom>
          <a:noFill/>
          <a:ln>
            <a:noFill/>
          </a:ln>
          <a:extLst>
            <a:ext uri="{909E8E84-426E-40DD-AFC4-6F175D3DCCD1}">
              <a14:hiddenFill xmlns:a14="http://schemas.microsoft.com/office/drawing/2010/main">
                <a:solidFill>
                  <a:srgbClr val="AA014C"/>
                </a:solidFill>
              </a14:hiddenFill>
            </a:ext>
            <a:ext uri="{91240B29-F687-4F45-9708-019B960494DF}">
              <a14:hiddenLine xmlns:a14="http://schemas.microsoft.com/office/drawing/2010/main" w="50800" algn="ctr">
                <a:solidFill>
                  <a:schemeClr val="tx1"/>
                </a:solidFill>
                <a:miter lim="800000"/>
                <a:headEnd/>
                <a:tailEnd/>
              </a14:hiddenLine>
            </a:ext>
          </a:extLst>
        </p:spPr>
      </p:pic>
      <p:pic>
        <p:nvPicPr>
          <p:cNvPr id="14341"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37700" y="9525"/>
            <a:ext cx="5102225" cy="3790950"/>
          </a:xfrm>
          <a:prstGeom prst="rect">
            <a:avLst/>
          </a:prstGeom>
          <a:noFill/>
          <a:ln>
            <a:noFill/>
          </a:ln>
          <a:extLst>
            <a:ext uri="{909E8E84-426E-40DD-AFC4-6F175D3DCCD1}">
              <a14:hiddenFill xmlns:a14="http://schemas.microsoft.com/office/drawing/2010/main">
                <a:solidFill>
                  <a:srgbClr val="AA014C"/>
                </a:solidFill>
              </a14:hiddenFill>
            </a:ext>
            <a:ext uri="{91240B29-F687-4F45-9708-019B960494DF}">
              <a14:hiddenLine xmlns:a14="http://schemas.microsoft.com/office/drawing/2010/main" w="50800" algn="ctr">
                <a:solidFill>
                  <a:schemeClr val="tx1"/>
                </a:solidFill>
                <a:miter lim="800000"/>
                <a:headEnd/>
                <a:tailEnd/>
              </a14:hiddenLine>
            </a:ext>
          </a:extLst>
        </p:spPr>
      </p:pic>
      <p:pic>
        <p:nvPicPr>
          <p:cNvPr id="14342"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5450" y="4114800"/>
            <a:ext cx="5102225" cy="3765550"/>
          </a:xfrm>
          <a:prstGeom prst="rect">
            <a:avLst/>
          </a:prstGeom>
          <a:noFill/>
          <a:ln>
            <a:noFill/>
          </a:ln>
          <a:extLst>
            <a:ext uri="{909E8E84-426E-40DD-AFC4-6F175D3DCCD1}">
              <a14:hiddenFill xmlns:a14="http://schemas.microsoft.com/office/drawing/2010/main">
                <a:solidFill>
                  <a:srgbClr val="AA014C"/>
                </a:solidFill>
              </a14:hiddenFill>
            </a:ext>
            <a:ext uri="{91240B29-F687-4F45-9708-019B960494DF}">
              <a14:hiddenLine xmlns:a14="http://schemas.microsoft.com/office/drawing/2010/main" w="50800" algn="ctr">
                <a:solidFill>
                  <a:schemeClr val="tx1"/>
                </a:solidFill>
                <a:miter lim="800000"/>
                <a:headEnd/>
                <a:tailEnd/>
              </a14:hiddenLine>
            </a:ext>
          </a:extLst>
        </p:spPr>
      </p:pic>
      <p:sp>
        <p:nvSpPr>
          <p:cNvPr id="5" name="TextBox 4"/>
          <p:cNvSpPr txBox="1"/>
          <p:nvPr/>
        </p:nvSpPr>
        <p:spPr>
          <a:xfrm rot="16200000">
            <a:off x="-260350" y="1550987"/>
            <a:ext cx="973138" cy="461963"/>
          </a:xfrm>
          <a:prstGeom prst="rect">
            <a:avLst/>
          </a:prstGeom>
          <a:noFill/>
        </p:spPr>
        <p:txBody>
          <a:bodyPr wrap="none">
            <a:spAutoFit/>
          </a:bodyPr>
          <a:lstStyle/>
          <a:p>
            <a:pPr>
              <a:defRPr/>
            </a:pPr>
            <a:r>
              <a:rPr lang="en-US" dirty="0">
                <a:latin typeface="+mj-lt"/>
              </a:rPr>
              <a:t>MPKI</a:t>
            </a:r>
          </a:p>
        </p:txBody>
      </p:sp>
      <p:sp>
        <p:nvSpPr>
          <p:cNvPr id="10" name="TextBox 9"/>
          <p:cNvSpPr txBox="1"/>
          <p:nvPr/>
        </p:nvSpPr>
        <p:spPr>
          <a:xfrm rot="16200000">
            <a:off x="-260350" y="5589587"/>
            <a:ext cx="973138" cy="461963"/>
          </a:xfrm>
          <a:prstGeom prst="rect">
            <a:avLst/>
          </a:prstGeom>
          <a:noFill/>
        </p:spPr>
        <p:txBody>
          <a:bodyPr wrap="none">
            <a:spAutoFit/>
          </a:bodyPr>
          <a:lstStyle/>
          <a:p>
            <a:pPr>
              <a:defRPr/>
            </a:pPr>
            <a:r>
              <a:rPr lang="en-US" dirty="0">
                <a:latin typeface="+mj-lt"/>
              </a:rPr>
              <a:t>MPKI</a:t>
            </a:r>
          </a:p>
        </p:txBody>
      </p:sp>
      <p:sp>
        <p:nvSpPr>
          <p:cNvPr id="11" name="TextBox 10"/>
          <p:cNvSpPr txBox="1"/>
          <p:nvPr/>
        </p:nvSpPr>
        <p:spPr>
          <a:xfrm>
            <a:off x="1965325" y="7843838"/>
            <a:ext cx="2149475" cy="400050"/>
          </a:xfrm>
          <a:prstGeom prst="rect">
            <a:avLst/>
          </a:prstGeom>
          <a:noFill/>
        </p:spPr>
        <p:txBody>
          <a:bodyPr wrap="none">
            <a:spAutoFit/>
          </a:bodyPr>
          <a:lstStyle/>
          <a:p>
            <a:pPr>
              <a:defRPr/>
            </a:pPr>
            <a:r>
              <a:rPr lang="en-US" sz="2000" dirty="0">
                <a:latin typeface="+mj-lt"/>
              </a:rPr>
              <a:t>Cache Size (MB)</a:t>
            </a:r>
          </a:p>
        </p:txBody>
      </p:sp>
      <p:sp>
        <p:nvSpPr>
          <p:cNvPr id="12" name="TextBox 11"/>
          <p:cNvSpPr txBox="1"/>
          <p:nvPr/>
        </p:nvSpPr>
        <p:spPr>
          <a:xfrm>
            <a:off x="1889125" y="3733800"/>
            <a:ext cx="2149475" cy="400050"/>
          </a:xfrm>
          <a:prstGeom prst="rect">
            <a:avLst/>
          </a:prstGeom>
          <a:noFill/>
        </p:spPr>
        <p:txBody>
          <a:bodyPr wrap="none">
            <a:spAutoFit/>
          </a:bodyPr>
          <a:lstStyle/>
          <a:p>
            <a:pPr>
              <a:defRPr/>
            </a:pPr>
            <a:r>
              <a:rPr lang="en-US" sz="2000" dirty="0">
                <a:latin typeface="+mj-lt"/>
              </a:rPr>
              <a:t>Cache Size (MB)</a:t>
            </a:r>
          </a:p>
        </p:txBody>
      </p:sp>
      <p:sp>
        <p:nvSpPr>
          <p:cNvPr id="13" name="TextBox 12"/>
          <p:cNvSpPr txBox="1"/>
          <p:nvPr/>
        </p:nvSpPr>
        <p:spPr>
          <a:xfrm rot="16200000">
            <a:off x="8883650" y="1550988"/>
            <a:ext cx="973138" cy="461962"/>
          </a:xfrm>
          <a:prstGeom prst="rect">
            <a:avLst/>
          </a:prstGeom>
          <a:noFill/>
        </p:spPr>
        <p:txBody>
          <a:bodyPr wrap="none">
            <a:spAutoFit/>
          </a:bodyPr>
          <a:lstStyle/>
          <a:p>
            <a:pPr>
              <a:defRPr/>
            </a:pPr>
            <a:r>
              <a:rPr lang="en-US" dirty="0">
                <a:latin typeface="+mj-lt"/>
              </a:rPr>
              <a:t>MPKI</a:t>
            </a:r>
          </a:p>
        </p:txBody>
      </p:sp>
      <p:sp>
        <p:nvSpPr>
          <p:cNvPr id="14" name="TextBox 13"/>
          <p:cNvSpPr txBox="1"/>
          <p:nvPr/>
        </p:nvSpPr>
        <p:spPr>
          <a:xfrm rot="16200000">
            <a:off x="8883650" y="5589588"/>
            <a:ext cx="973138" cy="461962"/>
          </a:xfrm>
          <a:prstGeom prst="rect">
            <a:avLst/>
          </a:prstGeom>
          <a:noFill/>
        </p:spPr>
        <p:txBody>
          <a:bodyPr wrap="none">
            <a:spAutoFit/>
          </a:bodyPr>
          <a:lstStyle/>
          <a:p>
            <a:pPr>
              <a:defRPr/>
            </a:pPr>
            <a:r>
              <a:rPr lang="en-US" dirty="0">
                <a:latin typeface="+mj-lt"/>
              </a:rPr>
              <a:t>MPKI</a:t>
            </a:r>
          </a:p>
        </p:txBody>
      </p:sp>
      <p:sp>
        <p:nvSpPr>
          <p:cNvPr id="15" name="TextBox 14"/>
          <p:cNvSpPr txBox="1"/>
          <p:nvPr/>
        </p:nvSpPr>
        <p:spPr>
          <a:xfrm>
            <a:off x="11109325" y="7843838"/>
            <a:ext cx="2149475" cy="400050"/>
          </a:xfrm>
          <a:prstGeom prst="rect">
            <a:avLst/>
          </a:prstGeom>
          <a:noFill/>
        </p:spPr>
        <p:txBody>
          <a:bodyPr wrap="none">
            <a:spAutoFit/>
          </a:bodyPr>
          <a:lstStyle/>
          <a:p>
            <a:pPr>
              <a:defRPr/>
            </a:pPr>
            <a:r>
              <a:rPr lang="en-US" sz="2000" dirty="0">
                <a:latin typeface="+mj-lt"/>
              </a:rPr>
              <a:t>Cache Size (MB)</a:t>
            </a:r>
          </a:p>
        </p:txBody>
      </p:sp>
      <p:sp>
        <p:nvSpPr>
          <p:cNvPr id="16" name="TextBox 15"/>
          <p:cNvSpPr txBox="1"/>
          <p:nvPr/>
        </p:nvSpPr>
        <p:spPr>
          <a:xfrm>
            <a:off x="11033125" y="3733800"/>
            <a:ext cx="2149475" cy="400050"/>
          </a:xfrm>
          <a:prstGeom prst="rect">
            <a:avLst/>
          </a:prstGeom>
          <a:noFill/>
        </p:spPr>
        <p:txBody>
          <a:bodyPr wrap="none">
            <a:spAutoFit/>
          </a:bodyPr>
          <a:lstStyle/>
          <a:p>
            <a:pPr>
              <a:defRPr/>
            </a:pPr>
            <a:r>
              <a:rPr lang="en-US" sz="2000" dirty="0">
                <a:latin typeface="+mj-lt"/>
              </a:rPr>
              <a:t>Cache Size (MB)</a:t>
            </a:r>
          </a:p>
        </p:txBody>
      </p:sp>
      <p:sp>
        <p:nvSpPr>
          <p:cNvPr id="6" name="Rounded Rectangle 5"/>
          <p:cNvSpPr/>
          <p:nvPr/>
        </p:nvSpPr>
        <p:spPr bwMode="auto">
          <a:xfrm>
            <a:off x="5745163" y="533400"/>
            <a:ext cx="3322637" cy="7310438"/>
          </a:xfrm>
          <a:prstGeom prst="roundRect">
            <a:avLst/>
          </a:prstGeom>
          <a:solidFill>
            <a:srgbClr val="FFFF00"/>
          </a:solidFill>
          <a:ln w="50800" cap="flat" cmpd="sng" algn="ctr">
            <a:solidFill>
              <a:schemeClr val="tx1"/>
            </a:solidFill>
            <a:prstDash val="solid"/>
            <a:round/>
            <a:headEnd type="none" w="med" len="med"/>
            <a:tailEnd type="none" w="med" len="med"/>
          </a:ln>
          <a:effectLst/>
        </p:spPr>
        <p:txBody>
          <a:bodyPr wrap="none" anchor="ctr"/>
          <a:lstStyle/>
          <a:p>
            <a:pPr algn="ctr" defTabSz="1306513">
              <a:defRPr/>
            </a:pPr>
            <a:r>
              <a:rPr lang="en-US" sz="4800" b="1" u="sng" dirty="0">
                <a:solidFill>
                  <a:srgbClr val="FF0000"/>
                </a:solidFill>
                <a:latin typeface="+mj-lt"/>
              </a:rPr>
              <a:t>SERVER</a:t>
            </a:r>
          </a:p>
          <a:p>
            <a:pPr algn="ctr" defTabSz="1306513">
              <a:defRPr/>
            </a:pPr>
            <a:endParaRPr lang="en-US" sz="4800" dirty="0">
              <a:solidFill>
                <a:srgbClr val="FF0000"/>
              </a:solidFill>
              <a:latin typeface="+mj-lt"/>
            </a:endParaRPr>
          </a:p>
          <a:p>
            <a:pPr algn="ctr" defTabSz="1306513">
              <a:defRPr/>
            </a:pPr>
            <a:r>
              <a:rPr lang="en-US" sz="4800" dirty="0">
                <a:solidFill>
                  <a:srgbClr val="FF0000"/>
                </a:solidFill>
                <a:latin typeface="+mj-lt"/>
              </a:rPr>
              <a:t>LARGE</a:t>
            </a:r>
          </a:p>
          <a:p>
            <a:pPr algn="ctr" defTabSz="1306513">
              <a:defRPr/>
            </a:pPr>
            <a:r>
              <a:rPr lang="en-US" sz="4800" dirty="0">
                <a:solidFill>
                  <a:srgbClr val="FF0000"/>
                </a:solidFill>
                <a:latin typeface="+mj-lt"/>
              </a:rPr>
              <a:t>CODE</a:t>
            </a:r>
          </a:p>
          <a:p>
            <a:pPr algn="ctr" defTabSz="1306513">
              <a:defRPr/>
            </a:pPr>
            <a:r>
              <a:rPr lang="en-US" sz="4800" dirty="0">
                <a:solidFill>
                  <a:srgbClr val="FF0000"/>
                </a:solidFill>
                <a:latin typeface="+mj-lt"/>
              </a:rPr>
              <a:t>WORKING</a:t>
            </a:r>
          </a:p>
          <a:p>
            <a:pPr algn="ctr" defTabSz="1306513">
              <a:defRPr/>
            </a:pPr>
            <a:r>
              <a:rPr lang="en-US" sz="4800" dirty="0">
                <a:solidFill>
                  <a:srgbClr val="FF0000"/>
                </a:solidFill>
                <a:latin typeface="+mj-lt"/>
              </a:rPr>
              <a:t>SET</a:t>
            </a:r>
          </a:p>
          <a:p>
            <a:pPr algn="ctr" defTabSz="1306513">
              <a:defRPr/>
            </a:pPr>
            <a:endParaRPr lang="en-US" sz="4800" dirty="0">
              <a:solidFill>
                <a:srgbClr val="FF0000"/>
              </a:solidFill>
              <a:latin typeface="+mj-lt"/>
            </a:endParaRPr>
          </a:p>
          <a:p>
            <a:pPr algn="ctr" defTabSz="1306513">
              <a:defRPr/>
            </a:pPr>
            <a:r>
              <a:rPr lang="en-US" sz="3600" dirty="0">
                <a:solidFill>
                  <a:srgbClr val="FF0000"/>
                </a:solidFill>
                <a:latin typeface="+mj-lt"/>
              </a:rPr>
              <a:t>(0.5MB – 1MB)</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z="3600" dirty="0" smtClean="0"/>
              <a:t>Enhancing L2 Cache Performance for Server Workloads</a:t>
            </a:r>
          </a:p>
        </p:txBody>
      </p:sp>
      <p:sp>
        <p:nvSpPr>
          <p:cNvPr id="34819" name="Content Placeholder 2"/>
          <p:cNvSpPr>
            <a:spLocks noGrp="1"/>
          </p:cNvSpPr>
          <p:nvPr>
            <p:ph idx="1"/>
          </p:nvPr>
        </p:nvSpPr>
        <p:spPr>
          <a:xfrm>
            <a:off x="728663" y="1646238"/>
            <a:ext cx="13673137" cy="3001962"/>
          </a:xfrm>
        </p:spPr>
        <p:txBody>
          <a:bodyPr/>
          <a:lstStyle/>
          <a:p>
            <a:pPr lvl="1" eaLnBrk="1" hangingPunct="1"/>
            <a:r>
              <a:rPr lang="en-US" altLang="en-US" sz="2800" b="1" u="sng" dirty="0" smtClean="0">
                <a:solidFill>
                  <a:srgbClr val="FFFF00"/>
                </a:solidFill>
              </a:rPr>
              <a:t>Observation:</a:t>
            </a:r>
            <a:r>
              <a:rPr lang="en-US" altLang="en-US" sz="2800" dirty="0" smtClean="0"/>
              <a:t>  Server workloads require servicing code requests at low latency</a:t>
            </a:r>
            <a:endParaRPr lang="en-US" altLang="en-US" sz="2800" b="1" u="sng" dirty="0" smtClean="0"/>
          </a:p>
          <a:p>
            <a:pPr lvl="2" eaLnBrk="1" hangingPunct="1"/>
            <a:r>
              <a:rPr lang="en-US" altLang="en-US" sz="2400" dirty="0" smtClean="0"/>
              <a:t>Avoid processor front-end from frequent “hiccups” to feed the processor back-end</a:t>
            </a:r>
          </a:p>
          <a:p>
            <a:pPr lvl="2" eaLnBrk="1" hangingPunct="1"/>
            <a:r>
              <a:rPr lang="en-US" altLang="en-US" sz="2400" dirty="0" smtClean="0"/>
              <a:t>How about prioritize code lines in the L2 cache using </a:t>
            </a:r>
            <a:r>
              <a:rPr lang="en-US" altLang="en-US" sz="2400" dirty="0" smtClean="0"/>
              <a:t>the RRIP replacement policy</a:t>
            </a:r>
            <a:endParaRPr lang="en-US" altLang="en-US" sz="2400" dirty="0" smtClean="0"/>
          </a:p>
          <a:p>
            <a:pPr lvl="2" eaLnBrk="1" hangingPunct="1"/>
            <a:endParaRPr lang="en-US" altLang="en-US" sz="700" dirty="0" smtClean="0"/>
          </a:p>
          <a:p>
            <a:pPr lvl="1" eaLnBrk="1" hangingPunct="1"/>
            <a:r>
              <a:rPr lang="en-US" altLang="en-US" sz="2800" b="1" u="sng" dirty="0" smtClean="0">
                <a:solidFill>
                  <a:srgbClr val="FFFF00"/>
                </a:solidFill>
              </a:rPr>
              <a:t>Proposal:</a:t>
            </a:r>
            <a:r>
              <a:rPr lang="en-US" altLang="en-US" sz="2800" dirty="0" smtClean="0"/>
              <a:t>  Code Line Preservation (CLIP) in L2 Caches</a:t>
            </a:r>
          </a:p>
          <a:p>
            <a:pPr lvl="2" eaLnBrk="1" hangingPunct="1"/>
            <a:r>
              <a:rPr lang="en-US" altLang="en-US" sz="2400" dirty="0" smtClean="0"/>
              <a:t>Modify L2 cache replacement policy to preserve more code lines over data lines</a:t>
            </a:r>
          </a:p>
          <a:p>
            <a:pPr lvl="2" eaLnBrk="1" hangingPunct="1"/>
            <a:endParaRPr lang="en-US" altLang="en-US" sz="2200" dirty="0" smtClean="0"/>
          </a:p>
          <a:p>
            <a:pPr lvl="2" eaLnBrk="1" hangingPunct="1"/>
            <a:endParaRPr lang="en-US" altLang="en-US" sz="2400" dirty="0" smtClean="0"/>
          </a:p>
          <a:p>
            <a:pPr lvl="2" eaLnBrk="1" hangingPunct="1"/>
            <a:endParaRPr lang="en-US" altLang="en-US" sz="2400" dirty="0" smtClean="0"/>
          </a:p>
          <a:p>
            <a:pPr lvl="2" eaLnBrk="1" hangingPunct="1"/>
            <a:endParaRPr lang="en-US" altLang="en-US" sz="2400" dirty="0" smtClean="0"/>
          </a:p>
          <a:p>
            <a:pPr lvl="2" eaLnBrk="1" hangingPunct="1"/>
            <a:endParaRPr lang="en-US" altLang="en-US" sz="2400" dirty="0" smtClean="0"/>
          </a:p>
          <a:p>
            <a:pPr lvl="2" eaLnBrk="1" hangingPunct="1"/>
            <a:endParaRPr lang="en-US" altLang="en-US" sz="2400" dirty="0" smtClean="0"/>
          </a:p>
        </p:txBody>
      </p:sp>
      <p:sp>
        <p:nvSpPr>
          <p:cNvPr id="4" name="Slide Number Placeholder 3"/>
          <p:cNvSpPr>
            <a:spLocks noGrp="1"/>
          </p:cNvSpPr>
          <p:nvPr>
            <p:ph type="sldNum" sz="quarter" idx="10"/>
          </p:nvPr>
        </p:nvSpPr>
        <p:spPr/>
        <p:txBody>
          <a:bodyPr/>
          <a:lstStyle/>
          <a:p>
            <a:pPr>
              <a:defRPr/>
            </a:pPr>
            <a:fld id="{846D56B0-99B1-4749-BF73-27DAE048F8E9}" type="slidenum">
              <a:rPr lang="en-US" smtClean="0"/>
              <a:pPr>
                <a:defRPr/>
              </a:pPr>
              <a:t>12</a:t>
            </a:fld>
            <a:endParaRPr lang="en-US"/>
          </a:p>
        </p:txBody>
      </p:sp>
      <p:grpSp>
        <p:nvGrpSpPr>
          <p:cNvPr id="34830" name="Group 34829"/>
          <p:cNvGrpSpPr>
            <a:grpSpLocks/>
          </p:cNvGrpSpPr>
          <p:nvPr/>
        </p:nvGrpSpPr>
        <p:grpSpPr bwMode="auto">
          <a:xfrm>
            <a:off x="2509838" y="5254625"/>
            <a:ext cx="9236075" cy="1166813"/>
            <a:chOff x="2509631" y="5632540"/>
            <a:chExt cx="9236496" cy="1165993"/>
          </a:xfrm>
        </p:grpSpPr>
        <p:sp>
          <p:nvSpPr>
            <p:cNvPr id="8" name="Oval 7"/>
            <p:cNvSpPr/>
            <p:nvPr/>
          </p:nvSpPr>
          <p:spPr>
            <a:xfrm>
              <a:off x="2509631" y="5632540"/>
              <a:ext cx="1554233" cy="1165993"/>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130622" tIns="65311" rIns="130622" bIns="65311" anchor="ctr"/>
            <a:lstStyle/>
            <a:p>
              <a:pPr algn="ctr">
                <a:defRPr/>
              </a:pPr>
              <a:r>
                <a:rPr lang="en-US" sz="2000" b="1" dirty="0">
                  <a:solidFill>
                    <a:srgbClr val="FFFF00"/>
                  </a:solidFill>
                </a:rPr>
                <a:t>0</a:t>
              </a:r>
            </a:p>
            <a:p>
              <a:pPr algn="ctr">
                <a:defRPr/>
              </a:pPr>
              <a:r>
                <a:rPr lang="en-US" sz="1600" b="1" dirty="0" err="1">
                  <a:solidFill>
                    <a:srgbClr val="FFFF00"/>
                  </a:solidFill>
                </a:rPr>
                <a:t>Imme</a:t>
              </a:r>
              <a:r>
                <a:rPr lang="en-US" sz="1600" b="1" dirty="0">
                  <a:solidFill>
                    <a:srgbClr val="FFFF00"/>
                  </a:solidFill>
                </a:rPr>
                <a:t>-</a:t>
              </a:r>
            </a:p>
            <a:p>
              <a:pPr algn="ctr">
                <a:defRPr/>
              </a:pPr>
              <a:r>
                <a:rPr lang="en-US" sz="1600" b="1" dirty="0" err="1">
                  <a:solidFill>
                    <a:srgbClr val="FFFF00"/>
                  </a:solidFill>
                </a:rPr>
                <a:t>diate</a:t>
              </a:r>
              <a:endParaRPr lang="en-US" sz="1600" b="1" dirty="0">
                <a:solidFill>
                  <a:srgbClr val="FFFF00"/>
                </a:solidFill>
              </a:endParaRPr>
            </a:p>
          </p:txBody>
        </p:sp>
        <p:sp>
          <p:nvSpPr>
            <p:cNvPr id="9" name="Oval 8"/>
            <p:cNvSpPr/>
            <p:nvPr/>
          </p:nvSpPr>
          <p:spPr>
            <a:xfrm>
              <a:off x="5070385" y="5632540"/>
              <a:ext cx="1554234" cy="1165993"/>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130622" tIns="65311" rIns="130622" bIns="65311" anchor="ctr"/>
            <a:lstStyle/>
            <a:p>
              <a:pPr algn="ctr">
                <a:defRPr/>
              </a:pPr>
              <a:r>
                <a:rPr lang="en-US" sz="2000" b="1" dirty="0">
                  <a:solidFill>
                    <a:srgbClr val="FFFF00"/>
                  </a:solidFill>
                </a:rPr>
                <a:t>1</a:t>
              </a:r>
            </a:p>
            <a:p>
              <a:pPr algn="ctr">
                <a:defRPr/>
              </a:pPr>
              <a:r>
                <a:rPr lang="en-US" sz="1600" b="1" dirty="0">
                  <a:solidFill>
                    <a:srgbClr val="FFFF00"/>
                  </a:solidFill>
                </a:rPr>
                <a:t>Inter-</a:t>
              </a:r>
            </a:p>
            <a:p>
              <a:pPr algn="ctr">
                <a:defRPr/>
              </a:pPr>
              <a:r>
                <a:rPr lang="en-US" sz="1600" b="1" dirty="0">
                  <a:solidFill>
                    <a:srgbClr val="FFFF00"/>
                  </a:solidFill>
                </a:rPr>
                <a:t>mediate</a:t>
              </a:r>
            </a:p>
          </p:txBody>
        </p:sp>
        <p:sp>
          <p:nvSpPr>
            <p:cNvPr id="10" name="Oval 9"/>
            <p:cNvSpPr/>
            <p:nvPr/>
          </p:nvSpPr>
          <p:spPr>
            <a:xfrm>
              <a:off x="7631139" y="5632540"/>
              <a:ext cx="1554233" cy="1165993"/>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130622" tIns="65311" rIns="130622" bIns="65311" anchor="ctr"/>
            <a:lstStyle/>
            <a:p>
              <a:pPr algn="ctr">
                <a:defRPr/>
              </a:pPr>
              <a:r>
                <a:rPr lang="en-US" sz="2000" b="1" dirty="0">
                  <a:solidFill>
                    <a:srgbClr val="FFFF00"/>
                  </a:solidFill>
                </a:rPr>
                <a:t>2</a:t>
              </a:r>
            </a:p>
            <a:p>
              <a:pPr algn="ctr">
                <a:defRPr/>
              </a:pPr>
              <a:r>
                <a:rPr lang="en-US" sz="1600" b="1" dirty="0">
                  <a:solidFill>
                    <a:srgbClr val="FFFF00"/>
                  </a:solidFill>
                </a:rPr>
                <a:t>far</a:t>
              </a:r>
              <a:endParaRPr lang="en-US" sz="2000" b="1" dirty="0">
                <a:solidFill>
                  <a:srgbClr val="FFFF00"/>
                </a:solidFill>
              </a:endParaRPr>
            </a:p>
          </p:txBody>
        </p:sp>
        <p:sp>
          <p:nvSpPr>
            <p:cNvPr id="11" name="Oval 10"/>
            <p:cNvSpPr/>
            <p:nvPr/>
          </p:nvSpPr>
          <p:spPr>
            <a:xfrm>
              <a:off x="10191893" y="5632540"/>
              <a:ext cx="1554234" cy="1165993"/>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130622" tIns="65311" rIns="130622" bIns="65311" anchor="ctr"/>
            <a:lstStyle/>
            <a:p>
              <a:pPr algn="ctr">
                <a:defRPr/>
              </a:pPr>
              <a:r>
                <a:rPr lang="en-US" sz="2000" b="1" dirty="0">
                  <a:solidFill>
                    <a:srgbClr val="FFFF00"/>
                  </a:solidFill>
                </a:rPr>
                <a:t>3</a:t>
              </a:r>
            </a:p>
            <a:p>
              <a:pPr algn="ctr">
                <a:defRPr/>
              </a:pPr>
              <a:r>
                <a:rPr lang="en-US" sz="1600" b="1" dirty="0">
                  <a:solidFill>
                    <a:srgbClr val="FFFF00"/>
                  </a:solidFill>
                </a:rPr>
                <a:t>distant</a:t>
              </a:r>
              <a:endParaRPr lang="en-US" sz="2000" b="1" dirty="0">
                <a:solidFill>
                  <a:srgbClr val="FFFF00"/>
                </a:solidFill>
              </a:endParaRPr>
            </a:p>
          </p:txBody>
        </p:sp>
      </p:grpSp>
      <p:grpSp>
        <p:nvGrpSpPr>
          <p:cNvPr id="34828" name="Group 34827"/>
          <p:cNvGrpSpPr>
            <a:grpSpLocks/>
          </p:cNvGrpSpPr>
          <p:nvPr/>
        </p:nvGrpSpPr>
        <p:grpSpPr bwMode="auto">
          <a:xfrm>
            <a:off x="11620500" y="4883150"/>
            <a:ext cx="1354138" cy="695325"/>
            <a:chOff x="11620382" y="5260248"/>
            <a:chExt cx="1353813" cy="696516"/>
          </a:xfrm>
        </p:grpSpPr>
        <p:cxnSp>
          <p:nvCxnSpPr>
            <p:cNvPr id="17" name="Straight Arrow Connector 16"/>
            <p:cNvCxnSpPr/>
            <p:nvPr/>
          </p:nvCxnSpPr>
          <p:spPr>
            <a:xfrm flipV="1">
              <a:off x="11620382" y="5260248"/>
              <a:ext cx="1028453" cy="623366"/>
            </a:xfrm>
            <a:prstGeom prst="straightConnector1">
              <a:avLst/>
            </a:prstGeom>
            <a:ln w="101600">
              <a:solidFill>
                <a:srgbClr val="FF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1963200" y="5578292"/>
              <a:ext cx="1010995" cy="378472"/>
            </a:xfrm>
            <a:prstGeom prst="rect">
              <a:avLst/>
            </a:prstGeom>
            <a:noFill/>
          </p:spPr>
          <p:txBody>
            <a:bodyPr wrap="none" lIns="130622" tIns="65311" rIns="130622" bIns="65311">
              <a:spAutoFit/>
            </a:bodyPr>
            <a:lstStyle/>
            <a:p>
              <a:pPr algn="ctr">
                <a:defRPr/>
              </a:pPr>
              <a:r>
                <a:rPr lang="en-US" sz="1600" b="1" dirty="0">
                  <a:latin typeface="+mn-lt"/>
                </a:rPr>
                <a:t>eviction</a:t>
              </a:r>
              <a:endParaRPr lang="en-US" sz="1600" b="1" i="1" dirty="0">
                <a:latin typeface="+mn-lt"/>
              </a:endParaRPr>
            </a:p>
          </p:txBody>
        </p:sp>
      </p:grpSp>
      <p:grpSp>
        <p:nvGrpSpPr>
          <p:cNvPr id="34825" name="Group 34824"/>
          <p:cNvGrpSpPr>
            <a:grpSpLocks/>
          </p:cNvGrpSpPr>
          <p:nvPr/>
        </p:nvGrpSpPr>
        <p:grpSpPr bwMode="auto">
          <a:xfrm>
            <a:off x="3332164" y="6343654"/>
            <a:ext cx="7681912" cy="1581146"/>
            <a:chOff x="3332686" y="6721645"/>
            <a:chExt cx="7681838" cy="1580967"/>
          </a:xfrm>
        </p:grpSpPr>
        <p:cxnSp>
          <p:nvCxnSpPr>
            <p:cNvPr id="5" name="Curved Connector 4"/>
            <p:cNvCxnSpPr/>
            <p:nvPr/>
          </p:nvCxnSpPr>
          <p:spPr>
            <a:xfrm rot="5400000">
              <a:off x="4664586" y="5511974"/>
              <a:ext cx="11111" cy="2560612"/>
            </a:xfrm>
            <a:prstGeom prst="curvedConnector3">
              <a:avLst>
                <a:gd name="adj1" fmla="val 3265716"/>
              </a:avLst>
            </a:prstGeom>
            <a:ln w="57150">
              <a:solidFill>
                <a:srgbClr val="66FF3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 name="Curved Connector 5"/>
            <p:cNvCxnSpPr/>
            <p:nvPr/>
          </p:nvCxnSpPr>
          <p:spPr>
            <a:xfrm rot="5400000">
              <a:off x="5886949" y="4243572"/>
              <a:ext cx="12699" cy="5121226"/>
            </a:xfrm>
            <a:prstGeom prst="curvedConnector3">
              <a:avLst>
                <a:gd name="adj1" fmla="val 6120002"/>
              </a:avLst>
            </a:prstGeom>
            <a:ln w="57150">
              <a:solidFill>
                <a:srgbClr val="66FF3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Curved Connector 6"/>
            <p:cNvCxnSpPr/>
            <p:nvPr/>
          </p:nvCxnSpPr>
          <p:spPr>
            <a:xfrm rot="5400000">
              <a:off x="7167255" y="2963267"/>
              <a:ext cx="12699" cy="7681838"/>
            </a:xfrm>
            <a:prstGeom prst="curvedConnector3">
              <a:avLst>
                <a:gd name="adj1" fmla="val 10080003"/>
              </a:avLst>
            </a:prstGeom>
            <a:ln w="57150">
              <a:solidFill>
                <a:srgbClr val="66FF3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850205" y="6721645"/>
              <a:ext cx="1582722" cy="377782"/>
            </a:xfrm>
            <a:prstGeom prst="rect">
              <a:avLst/>
            </a:prstGeom>
            <a:noFill/>
          </p:spPr>
          <p:txBody>
            <a:bodyPr wrap="none" lIns="130622" tIns="65311" rIns="130622" bIns="65311">
              <a:spAutoFit/>
            </a:bodyPr>
            <a:lstStyle/>
            <a:p>
              <a:pPr algn="ctr">
                <a:defRPr/>
              </a:pPr>
              <a:r>
                <a:rPr lang="en-US" sz="1600" b="1" i="1" dirty="0">
                  <a:latin typeface="+mn-lt"/>
                </a:rPr>
                <a:t>re-reference</a:t>
              </a:r>
            </a:p>
          </p:txBody>
        </p:sp>
        <p:sp>
          <p:nvSpPr>
            <p:cNvPr id="16" name="TextBox 15"/>
            <p:cNvSpPr txBox="1"/>
            <p:nvPr/>
          </p:nvSpPr>
          <p:spPr>
            <a:xfrm>
              <a:off x="8172925" y="7924830"/>
              <a:ext cx="1581135" cy="377782"/>
            </a:xfrm>
            <a:prstGeom prst="rect">
              <a:avLst/>
            </a:prstGeom>
            <a:noFill/>
          </p:spPr>
          <p:txBody>
            <a:bodyPr wrap="none" lIns="130622" tIns="65311" rIns="130622" bIns="65311">
              <a:spAutoFit/>
            </a:bodyPr>
            <a:lstStyle/>
            <a:p>
              <a:pPr algn="ctr">
                <a:defRPr/>
              </a:pPr>
              <a:r>
                <a:rPr lang="en-US" sz="1600" b="1" i="1" dirty="0">
                  <a:latin typeface="+mn-lt"/>
                </a:rPr>
                <a:t>re-reference</a:t>
              </a:r>
            </a:p>
          </p:txBody>
        </p:sp>
        <p:sp>
          <p:nvSpPr>
            <p:cNvPr id="20" name="TextBox 19"/>
            <p:cNvSpPr txBox="1"/>
            <p:nvPr/>
          </p:nvSpPr>
          <p:spPr>
            <a:xfrm>
              <a:off x="5804398" y="7547048"/>
              <a:ext cx="1582723" cy="377782"/>
            </a:xfrm>
            <a:prstGeom prst="rect">
              <a:avLst/>
            </a:prstGeom>
            <a:noFill/>
          </p:spPr>
          <p:txBody>
            <a:bodyPr wrap="none" lIns="130622" tIns="65311" rIns="130622" bIns="65311">
              <a:spAutoFit/>
            </a:bodyPr>
            <a:lstStyle/>
            <a:p>
              <a:pPr algn="ctr">
                <a:defRPr/>
              </a:pPr>
              <a:r>
                <a:rPr lang="en-US" sz="1600" b="1" i="1" dirty="0">
                  <a:latin typeface="+mn-lt"/>
                </a:rPr>
                <a:t>re-reference</a:t>
              </a:r>
            </a:p>
          </p:txBody>
        </p:sp>
      </p:grpSp>
      <p:grpSp>
        <p:nvGrpSpPr>
          <p:cNvPr id="34827" name="Group 34826"/>
          <p:cNvGrpSpPr>
            <a:grpSpLocks/>
          </p:cNvGrpSpPr>
          <p:nvPr/>
        </p:nvGrpSpPr>
        <p:grpSpPr bwMode="auto">
          <a:xfrm>
            <a:off x="4014788" y="5505450"/>
            <a:ext cx="6196012" cy="376238"/>
            <a:chOff x="4015506" y="5884029"/>
            <a:chExt cx="6194800" cy="375728"/>
          </a:xfrm>
        </p:grpSpPr>
        <p:sp>
          <p:nvSpPr>
            <p:cNvPr id="13" name="TextBox 12"/>
            <p:cNvSpPr txBox="1"/>
            <p:nvPr/>
          </p:nvSpPr>
          <p:spPr>
            <a:xfrm>
              <a:off x="4015506" y="5896712"/>
              <a:ext cx="1087224" cy="347192"/>
            </a:xfrm>
            <a:prstGeom prst="rect">
              <a:avLst/>
            </a:prstGeom>
            <a:noFill/>
          </p:spPr>
          <p:txBody>
            <a:bodyPr wrap="none" lIns="130622" tIns="65311" rIns="130622" bIns="65311">
              <a:spAutoFit/>
            </a:bodyPr>
            <a:lstStyle/>
            <a:p>
              <a:pPr algn="ctr">
                <a:defRPr/>
              </a:pPr>
              <a:r>
                <a:rPr lang="en-US" sz="1400" dirty="0">
                  <a:latin typeface="+mn-lt"/>
                </a:rPr>
                <a:t>No Victim</a:t>
              </a:r>
            </a:p>
          </p:txBody>
        </p:sp>
        <p:cxnSp>
          <p:nvCxnSpPr>
            <p:cNvPr id="14" name="Straight Arrow Connector 13"/>
            <p:cNvCxnSpPr/>
            <p:nvPr/>
          </p:nvCxnSpPr>
          <p:spPr>
            <a:xfrm>
              <a:off x="6624845" y="6250245"/>
              <a:ext cx="1006278" cy="0"/>
            </a:xfrm>
            <a:prstGeom prst="straightConnector1">
              <a:avLst/>
            </a:prstGeom>
            <a:ln w="57150">
              <a:solidFill>
                <a:srgbClr val="66FF3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9184982" y="6250245"/>
              <a:ext cx="1006278" cy="0"/>
            </a:xfrm>
            <a:prstGeom prst="straightConnector1">
              <a:avLst/>
            </a:prstGeom>
            <a:ln w="57150">
              <a:solidFill>
                <a:srgbClr val="66FF3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064708" y="6250245"/>
              <a:ext cx="1006278" cy="0"/>
            </a:xfrm>
            <a:prstGeom prst="straightConnector1">
              <a:avLst/>
            </a:prstGeom>
            <a:ln w="57150">
              <a:solidFill>
                <a:srgbClr val="66FF3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569293" y="5912565"/>
              <a:ext cx="1087225" cy="347192"/>
            </a:xfrm>
            <a:prstGeom prst="rect">
              <a:avLst/>
            </a:prstGeom>
            <a:noFill/>
          </p:spPr>
          <p:txBody>
            <a:bodyPr wrap="none" lIns="130622" tIns="65311" rIns="130622" bIns="65311">
              <a:spAutoFit/>
            </a:bodyPr>
            <a:lstStyle/>
            <a:p>
              <a:pPr algn="ctr">
                <a:defRPr/>
              </a:pPr>
              <a:r>
                <a:rPr lang="en-US" sz="1400" dirty="0">
                  <a:latin typeface="+mn-lt"/>
                </a:rPr>
                <a:t>No Victim</a:t>
              </a:r>
            </a:p>
          </p:txBody>
        </p:sp>
        <p:sp>
          <p:nvSpPr>
            <p:cNvPr id="22" name="TextBox 21"/>
            <p:cNvSpPr txBox="1"/>
            <p:nvPr/>
          </p:nvSpPr>
          <p:spPr>
            <a:xfrm>
              <a:off x="9123082" y="5884029"/>
              <a:ext cx="1087224" cy="347192"/>
            </a:xfrm>
            <a:prstGeom prst="rect">
              <a:avLst/>
            </a:prstGeom>
            <a:noFill/>
          </p:spPr>
          <p:txBody>
            <a:bodyPr wrap="none" lIns="130622" tIns="65311" rIns="130622" bIns="65311">
              <a:spAutoFit/>
            </a:bodyPr>
            <a:lstStyle/>
            <a:p>
              <a:pPr algn="ctr">
                <a:defRPr/>
              </a:pPr>
              <a:r>
                <a:rPr lang="en-US" sz="1400" dirty="0">
                  <a:latin typeface="+mn-lt"/>
                </a:rPr>
                <a:t>No Victim</a:t>
              </a:r>
            </a:p>
          </p:txBody>
        </p:sp>
      </p:grpSp>
      <p:grpSp>
        <p:nvGrpSpPr>
          <p:cNvPr id="34822" name="Group 34821"/>
          <p:cNvGrpSpPr>
            <a:grpSpLocks/>
          </p:cNvGrpSpPr>
          <p:nvPr/>
        </p:nvGrpSpPr>
        <p:grpSpPr bwMode="auto">
          <a:xfrm>
            <a:off x="5581650" y="6115050"/>
            <a:ext cx="8174038" cy="838200"/>
            <a:chOff x="5580936" y="6493045"/>
            <a:chExt cx="8175272" cy="838200"/>
          </a:xfrm>
        </p:grpSpPr>
        <p:sp>
          <p:nvSpPr>
            <p:cNvPr id="23" name="Arc 22"/>
            <p:cNvSpPr/>
            <p:nvPr/>
          </p:nvSpPr>
          <p:spPr bwMode="auto">
            <a:xfrm>
              <a:off x="11353957" y="6493045"/>
              <a:ext cx="533481" cy="533400"/>
            </a:xfrm>
            <a:prstGeom prst="arc">
              <a:avLst>
                <a:gd name="adj1" fmla="val 16200000"/>
                <a:gd name="adj2" fmla="val 11734352"/>
              </a:avLst>
            </a:prstGeom>
            <a:noFill/>
            <a:ln w="50800" cap="flat" cmpd="sng" algn="ctr">
              <a:solidFill>
                <a:schemeClr val="tx2">
                  <a:lumMod val="75000"/>
                </a:schemeClr>
              </a:solidFill>
              <a:prstDash val="solid"/>
              <a:round/>
              <a:headEnd type="none" w="med" len="med"/>
              <a:tailEnd type="triangle" w="med" len="med"/>
            </a:ln>
            <a:effectLst/>
          </p:spPr>
          <p:txBody>
            <a:bodyPr wrap="none" anchor="ctr"/>
            <a:lstStyle/>
            <a:p>
              <a:pPr defTabSz="1306513">
                <a:defRPr/>
              </a:pPr>
              <a:endParaRPr lang="en-US"/>
            </a:p>
          </p:txBody>
        </p:sp>
        <p:sp>
          <p:nvSpPr>
            <p:cNvPr id="26" name="Arc 25"/>
            <p:cNvSpPr/>
            <p:nvPr/>
          </p:nvSpPr>
          <p:spPr bwMode="auto">
            <a:xfrm>
              <a:off x="8762766" y="6493045"/>
              <a:ext cx="533481" cy="533400"/>
            </a:xfrm>
            <a:prstGeom prst="arc">
              <a:avLst>
                <a:gd name="adj1" fmla="val 16200000"/>
                <a:gd name="adj2" fmla="val 11734352"/>
              </a:avLst>
            </a:prstGeom>
            <a:noFill/>
            <a:ln w="50800" cap="flat" cmpd="sng" algn="ctr">
              <a:solidFill>
                <a:schemeClr val="tx2">
                  <a:lumMod val="75000"/>
                </a:schemeClr>
              </a:solidFill>
              <a:prstDash val="solid"/>
              <a:round/>
              <a:headEnd type="none" w="med" len="med"/>
              <a:tailEnd type="triangle" w="med" len="med"/>
            </a:ln>
            <a:effectLst/>
          </p:spPr>
          <p:txBody>
            <a:bodyPr wrap="none" anchor="ctr"/>
            <a:lstStyle/>
            <a:p>
              <a:pPr defTabSz="1306513">
                <a:defRPr/>
              </a:pPr>
              <a:endParaRPr lang="en-US"/>
            </a:p>
          </p:txBody>
        </p:sp>
        <p:sp>
          <p:nvSpPr>
            <p:cNvPr id="27" name="Arc 26"/>
            <p:cNvSpPr/>
            <p:nvPr/>
          </p:nvSpPr>
          <p:spPr bwMode="auto">
            <a:xfrm>
              <a:off x="6247787" y="6493045"/>
              <a:ext cx="533481" cy="533400"/>
            </a:xfrm>
            <a:prstGeom prst="arc">
              <a:avLst>
                <a:gd name="adj1" fmla="val 16200000"/>
                <a:gd name="adj2" fmla="val 11734352"/>
              </a:avLst>
            </a:prstGeom>
            <a:noFill/>
            <a:ln w="50800" cap="flat" cmpd="sng" algn="ctr">
              <a:solidFill>
                <a:schemeClr val="tx2">
                  <a:lumMod val="75000"/>
                </a:schemeClr>
              </a:solidFill>
              <a:prstDash val="solid"/>
              <a:round/>
              <a:headEnd type="none" w="med" len="med"/>
              <a:tailEnd type="triangle" w="med" len="med"/>
            </a:ln>
            <a:effectLst/>
          </p:spPr>
          <p:txBody>
            <a:bodyPr wrap="none" anchor="ctr"/>
            <a:lstStyle/>
            <a:p>
              <a:pPr defTabSz="1306513">
                <a:defRPr/>
              </a:pPr>
              <a:endParaRPr lang="en-US"/>
            </a:p>
          </p:txBody>
        </p:sp>
        <p:sp>
          <p:nvSpPr>
            <p:cNvPr id="29" name="TextBox 28"/>
            <p:cNvSpPr txBox="1"/>
            <p:nvPr/>
          </p:nvSpPr>
          <p:spPr>
            <a:xfrm>
              <a:off x="11641339" y="6953420"/>
              <a:ext cx="2114869" cy="377825"/>
            </a:xfrm>
            <a:prstGeom prst="rect">
              <a:avLst/>
            </a:prstGeom>
            <a:noFill/>
          </p:spPr>
          <p:txBody>
            <a:bodyPr wrap="none" lIns="130622" tIns="65311" rIns="130622" bIns="65311">
              <a:spAutoFit/>
            </a:bodyPr>
            <a:lstStyle/>
            <a:p>
              <a:pPr algn="ctr">
                <a:defRPr/>
              </a:pPr>
              <a:r>
                <a:rPr lang="en-US" sz="1600" b="1" i="1" dirty="0">
                  <a:latin typeface="+mn-lt"/>
                </a:rPr>
                <a:t>data re-reference</a:t>
              </a:r>
            </a:p>
          </p:txBody>
        </p:sp>
        <p:sp>
          <p:nvSpPr>
            <p:cNvPr id="30" name="TextBox 29"/>
            <p:cNvSpPr txBox="1"/>
            <p:nvPr/>
          </p:nvSpPr>
          <p:spPr>
            <a:xfrm>
              <a:off x="8238812" y="6953420"/>
              <a:ext cx="2114869" cy="377825"/>
            </a:xfrm>
            <a:prstGeom prst="rect">
              <a:avLst/>
            </a:prstGeom>
            <a:noFill/>
          </p:spPr>
          <p:txBody>
            <a:bodyPr wrap="none" lIns="130622" tIns="65311" rIns="130622" bIns="65311">
              <a:spAutoFit/>
            </a:bodyPr>
            <a:lstStyle/>
            <a:p>
              <a:pPr algn="ctr">
                <a:defRPr/>
              </a:pPr>
              <a:r>
                <a:rPr lang="en-US" sz="1600" b="1" i="1" dirty="0">
                  <a:latin typeface="+mn-lt"/>
                </a:rPr>
                <a:t>data re-reference</a:t>
              </a:r>
            </a:p>
          </p:txBody>
        </p:sp>
        <p:sp>
          <p:nvSpPr>
            <p:cNvPr id="31" name="TextBox 30"/>
            <p:cNvSpPr txBox="1"/>
            <p:nvPr/>
          </p:nvSpPr>
          <p:spPr>
            <a:xfrm>
              <a:off x="5580936" y="6953420"/>
              <a:ext cx="2114869" cy="377825"/>
            </a:xfrm>
            <a:prstGeom prst="rect">
              <a:avLst/>
            </a:prstGeom>
            <a:noFill/>
          </p:spPr>
          <p:txBody>
            <a:bodyPr wrap="none" lIns="130622" tIns="65311" rIns="130622" bIns="65311">
              <a:spAutoFit/>
            </a:bodyPr>
            <a:lstStyle/>
            <a:p>
              <a:pPr algn="ctr">
                <a:defRPr/>
              </a:pPr>
              <a:r>
                <a:rPr lang="en-US" sz="1600" b="1" i="1" dirty="0">
                  <a:latin typeface="+mn-lt"/>
                </a:rPr>
                <a:t>data re-reference</a:t>
              </a:r>
            </a:p>
          </p:txBody>
        </p:sp>
      </p:grpSp>
      <p:grpSp>
        <p:nvGrpSpPr>
          <p:cNvPr id="34826" name="Group 34825"/>
          <p:cNvGrpSpPr>
            <a:grpSpLocks/>
          </p:cNvGrpSpPr>
          <p:nvPr/>
        </p:nvGrpSpPr>
        <p:grpSpPr bwMode="auto">
          <a:xfrm>
            <a:off x="10248900" y="4362450"/>
            <a:ext cx="1473200" cy="892175"/>
            <a:chOff x="10249516" y="4740445"/>
            <a:chExt cx="1472460" cy="892095"/>
          </a:xfrm>
        </p:grpSpPr>
        <p:cxnSp>
          <p:nvCxnSpPr>
            <p:cNvPr id="15375" name="Straight Arrow Connector 35"/>
            <p:cNvCxnSpPr>
              <a:cxnSpLocks noChangeShapeType="1"/>
            </p:cNvCxnSpPr>
            <p:nvPr/>
          </p:nvCxnSpPr>
          <p:spPr bwMode="auto">
            <a:xfrm>
              <a:off x="10972800" y="4740445"/>
              <a:ext cx="0" cy="892095"/>
            </a:xfrm>
            <a:prstGeom prst="straightConnector1">
              <a:avLst/>
            </a:prstGeom>
            <a:noFill/>
            <a:ln w="50800" algn="ctr">
              <a:solidFill>
                <a:schemeClr val="tx1"/>
              </a:solidFill>
              <a:round/>
              <a:headEnd/>
              <a:tailEnd type="triangle" w="med" len="med"/>
            </a:ln>
          </p:spPr>
        </p:cxnSp>
        <p:sp>
          <p:nvSpPr>
            <p:cNvPr id="39" name="TextBox 38"/>
            <p:cNvSpPr txBox="1"/>
            <p:nvPr/>
          </p:nvSpPr>
          <p:spPr>
            <a:xfrm>
              <a:off x="10249516" y="4969025"/>
              <a:ext cx="1472460" cy="377791"/>
            </a:xfrm>
            <a:prstGeom prst="rect">
              <a:avLst/>
            </a:prstGeom>
            <a:solidFill>
              <a:schemeClr val="bg2">
                <a:lumMod val="60000"/>
                <a:lumOff val="40000"/>
              </a:schemeClr>
            </a:solidFill>
            <a:ln>
              <a:noFill/>
            </a:ln>
          </p:spPr>
          <p:txBody>
            <a:bodyPr wrap="none" lIns="130622" tIns="65311" rIns="130622" bIns="65311">
              <a:spAutoFit/>
            </a:bodyPr>
            <a:lstStyle/>
            <a:p>
              <a:pPr algn="ctr">
                <a:defRPr/>
              </a:pPr>
              <a:r>
                <a:rPr lang="en-US" sz="1600" b="1" i="1" dirty="0">
                  <a:solidFill>
                    <a:schemeClr val="bg1"/>
                  </a:solidFill>
                  <a:latin typeface="+mn-lt"/>
                </a:rPr>
                <a:t>data inserts</a:t>
              </a:r>
            </a:p>
          </p:txBody>
        </p:sp>
      </p:grpSp>
      <p:grpSp>
        <p:nvGrpSpPr>
          <p:cNvPr id="34829" name="Group 34828"/>
          <p:cNvGrpSpPr>
            <a:grpSpLocks/>
          </p:cNvGrpSpPr>
          <p:nvPr/>
        </p:nvGrpSpPr>
        <p:grpSpPr bwMode="auto">
          <a:xfrm>
            <a:off x="7899400" y="4362450"/>
            <a:ext cx="938213" cy="892175"/>
            <a:chOff x="7899724" y="4740445"/>
            <a:chExt cx="938659" cy="892095"/>
          </a:xfrm>
        </p:grpSpPr>
        <p:cxnSp>
          <p:nvCxnSpPr>
            <p:cNvPr id="15373" name="Straight Arrow Connector 34816"/>
            <p:cNvCxnSpPr>
              <a:cxnSpLocks noChangeShapeType="1"/>
            </p:cNvCxnSpPr>
            <p:nvPr/>
          </p:nvCxnSpPr>
          <p:spPr bwMode="auto">
            <a:xfrm>
              <a:off x="8408185" y="4740445"/>
              <a:ext cx="0" cy="892095"/>
            </a:xfrm>
            <a:prstGeom prst="straightConnector1">
              <a:avLst/>
            </a:prstGeom>
            <a:noFill/>
            <a:ln w="50800" algn="ctr">
              <a:solidFill>
                <a:schemeClr val="tx1"/>
              </a:solidFill>
              <a:round/>
              <a:headEnd/>
              <a:tailEnd type="triangle" w="med" len="med"/>
            </a:ln>
          </p:spPr>
        </p:cxnSp>
        <p:sp>
          <p:nvSpPr>
            <p:cNvPr id="46" name="TextBox 45"/>
            <p:cNvSpPr txBox="1"/>
            <p:nvPr/>
          </p:nvSpPr>
          <p:spPr>
            <a:xfrm>
              <a:off x="7899724" y="4953151"/>
              <a:ext cx="938659" cy="377791"/>
            </a:xfrm>
            <a:prstGeom prst="rect">
              <a:avLst/>
            </a:prstGeom>
            <a:solidFill>
              <a:schemeClr val="tx1"/>
            </a:solidFill>
            <a:ln>
              <a:noFill/>
            </a:ln>
          </p:spPr>
          <p:txBody>
            <a:bodyPr wrap="none" lIns="130622" tIns="65311" rIns="130622" bIns="65311">
              <a:spAutoFit/>
            </a:bodyPr>
            <a:lstStyle/>
            <a:p>
              <a:pPr algn="ctr">
                <a:defRPr/>
              </a:pPr>
              <a:r>
                <a:rPr lang="en-US" sz="1600" b="1" i="1" dirty="0">
                  <a:solidFill>
                    <a:schemeClr val="bg1"/>
                  </a:solidFill>
                  <a:latin typeface="+mn-lt"/>
                </a:rPr>
                <a:t>inserts</a:t>
              </a:r>
            </a:p>
          </p:txBody>
        </p:sp>
      </p:grpSp>
      <p:sp>
        <p:nvSpPr>
          <p:cNvPr id="37" name="TextBox 36"/>
          <p:cNvSpPr txBox="1"/>
          <p:nvPr/>
        </p:nvSpPr>
        <p:spPr>
          <a:xfrm>
            <a:off x="7645400" y="4575175"/>
            <a:ext cx="1498600" cy="377825"/>
          </a:xfrm>
          <a:prstGeom prst="rect">
            <a:avLst/>
          </a:prstGeom>
          <a:solidFill>
            <a:srgbClr val="66FF33"/>
          </a:solidFill>
          <a:ln>
            <a:noFill/>
          </a:ln>
        </p:spPr>
        <p:txBody>
          <a:bodyPr wrap="none" lIns="130622" tIns="65311" rIns="130622" bIns="65311">
            <a:spAutoFit/>
          </a:bodyPr>
          <a:lstStyle/>
          <a:p>
            <a:pPr algn="ctr">
              <a:defRPr/>
            </a:pPr>
            <a:r>
              <a:rPr lang="en-US" sz="1600" b="1" i="1" dirty="0">
                <a:solidFill>
                  <a:schemeClr val="bg1"/>
                </a:solidFill>
                <a:latin typeface="+mn-lt"/>
              </a:rPr>
              <a:t>code inserts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8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483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482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482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482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482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819">
                                            <p:txEl>
                                              <p:pRg st="4" end="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34826"/>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348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p:bldP spid="3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3600" dirty="0" smtClean="0"/>
              <a:t>Performance of Code Line Preservation (CLIP)</a:t>
            </a:r>
          </a:p>
        </p:txBody>
      </p:sp>
      <p:sp>
        <p:nvSpPr>
          <p:cNvPr id="4" name="Slide Number Placeholder 3"/>
          <p:cNvSpPr>
            <a:spLocks noGrp="1"/>
          </p:cNvSpPr>
          <p:nvPr>
            <p:ph type="sldNum" sz="quarter" idx="10"/>
          </p:nvPr>
        </p:nvSpPr>
        <p:spPr/>
        <p:txBody>
          <a:bodyPr/>
          <a:lstStyle/>
          <a:p>
            <a:pPr>
              <a:defRPr/>
            </a:pPr>
            <a:fld id="{7F583C54-FA02-4F60-BB71-A4379B091C3C}" type="slidenum">
              <a:rPr lang="en-US" smtClean="0"/>
              <a:pPr>
                <a:defRPr/>
              </a:pPr>
              <a:t>13</a:t>
            </a:fld>
            <a:endParaRPr lang="en-US"/>
          </a:p>
        </p:txBody>
      </p:sp>
      <p:sp>
        <p:nvSpPr>
          <p:cNvPr id="32772" name="Text Box 4"/>
          <p:cNvSpPr txBox="1">
            <a:spLocks noChangeArrowheads="1"/>
          </p:cNvSpPr>
          <p:nvPr/>
        </p:nvSpPr>
        <p:spPr bwMode="auto">
          <a:xfrm>
            <a:off x="114300" y="7018338"/>
            <a:ext cx="14401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60000"/>
              </a:spcBef>
              <a:defRPr sz="2800">
                <a:solidFill>
                  <a:schemeClr val="tx1"/>
                </a:solidFill>
                <a:latin typeface="Comic Sans MS" pitchFamily="66" charset="0"/>
              </a:defRPr>
            </a:lvl1pPr>
            <a:lvl2pPr marL="742950" indent="-285750"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eaLnBrk="0" hangingPunct="0">
              <a:spcBef>
                <a:spcPct val="20000"/>
              </a:spcBef>
              <a:buChar char="–"/>
              <a:defRPr sz="3200">
                <a:solidFill>
                  <a:schemeClr val="tx1"/>
                </a:solidFill>
                <a:latin typeface="Comic Sans MS" pitchFamily="66" charset="0"/>
              </a:defRPr>
            </a:lvl3pPr>
            <a:lvl4pPr marL="1600200" indent="-228600" eaLnBrk="0" hangingPunct="0">
              <a:spcBef>
                <a:spcPct val="20000"/>
              </a:spcBef>
              <a:buFont typeface="Times" pitchFamily="18" charset="0"/>
              <a:buChar char="•"/>
              <a:defRPr sz="23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20000"/>
              </a:spcBef>
            </a:pPr>
            <a:r>
              <a:rPr lang="en-US" altLang="en-US" sz="2400" b="1" dirty="0" smtClean="0">
                <a:solidFill>
                  <a:srgbClr val="FFFF00"/>
                </a:solidFill>
                <a:cs typeface="Arial" charset="0"/>
              </a:rPr>
              <a:t>Still Recommend Larger </a:t>
            </a:r>
            <a:r>
              <a:rPr lang="en-US" altLang="en-US" sz="2400" b="1" dirty="0">
                <a:solidFill>
                  <a:srgbClr val="FFFF00"/>
                </a:solidFill>
                <a:cs typeface="Arial" charset="0"/>
              </a:rPr>
              <a:t>L2 Cache Size and </a:t>
            </a:r>
            <a:r>
              <a:rPr lang="en-US" altLang="en-US" sz="2400" b="1" dirty="0" smtClean="0">
                <a:solidFill>
                  <a:srgbClr val="FFFF00"/>
                </a:solidFill>
                <a:cs typeface="Arial" charset="0"/>
              </a:rPr>
              <a:t>Exclusive </a:t>
            </a:r>
            <a:r>
              <a:rPr lang="en-US" altLang="en-US" sz="2400" b="1" dirty="0">
                <a:solidFill>
                  <a:srgbClr val="FFFF00"/>
                </a:solidFill>
                <a:cs typeface="Arial" charset="0"/>
              </a:rPr>
              <a:t>Cache </a:t>
            </a:r>
            <a:r>
              <a:rPr lang="en-US" altLang="en-US" sz="2400" b="1" dirty="0" smtClean="0">
                <a:solidFill>
                  <a:srgbClr val="FFFF00"/>
                </a:solidFill>
                <a:cs typeface="Arial" charset="0"/>
              </a:rPr>
              <a:t>Hierarchy for Server Workloads</a:t>
            </a:r>
            <a:endParaRPr lang="en-US" altLang="en-US" sz="1800" b="1" u="sng" dirty="0">
              <a:solidFill>
                <a:srgbClr val="FFFF00"/>
              </a:solidFill>
              <a:cs typeface="Arial" charset="0"/>
            </a:endParaRPr>
          </a:p>
        </p:txBody>
      </p:sp>
      <p:graphicFrame>
        <p:nvGraphicFramePr>
          <p:cNvPr id="16" name="Content Placeholder 13"/>
          <p:cNvGraphicFramePr>
            <a:graphicFrameLocks noGrp="1"/>
          </p:cNvGraphicFramePr>
          <p:nvPr>
            <p:ph idx="1"/>
          </p:nvPr>
        </p:nvGraphicFramePr>
        <p:xfrm>
          <a:off x="329223" y="1219200"/>
          <a:ext cx="13971954" cy="5524500"/>
        </p:xfrm>
        <a:graphic>
          <a:graphicData uri="http://schemas.openxmlformats.org/drawingml/2006/chart">
            <c:chart xmlns:c="http://schemas.openxmlformats.org/drawingml/2006/chart" xmlns:r="http://schemas.openxmlformats.org/officeDocument/2006/relationships" r:id="rId2"/>
          </a:graphicData>
        </a:graphic>
      </p:graphicFrame>
      <p:grpSp>
        <p:nvGrpSpPr>
          <p:cNvPr id="6" name="Group 5"/>
          <p:cNvGrpSpPr/>
          <p:nvPr/>
        </p:nvGrpSpPr>
        <p:grpSpPr>
          <a:xfrm>
            <a:off x="5410200" y="2514600"/>
            <a:ext cx="4878777" cy="1600200"/>
            <a:chOff x="5257800" y="1752600"/>
            <a:chExt cx="4878777" cy="1600200"/>
          </a:xfrm>
        </p:grpSpPr>
        <p:sp>
          <p:nvSpPr>
            <p:cNvPr id="7" name="TextBox 6"/>
            <p:cNvSpPr txBox="1"/>
            <p:nvPr/>
          </p:nvSpPr>
          <p:spPr>
            <a:xfrm>
              <a:off x="5791200" y="1752600"/>
              <a:ext cx="3126177" cy="830997"/>
            </a:xfrm>
            <a:prstGeom prst="rect">
              <a:avLst/>
            </a:prstGeom>
            <a:noFill/>
            <a:ln w="38100">
              <a:solidFill>
                <a:schemeClr val="bg1"/>
              </a:solidFill>
            </a:ln>
          </p:spPr>
          <p:txBody>
            <a:bodyPr wrap="none" rtlCol="0">
              <a:spAutoFit/>
            </a:bodyPr>
            <a:lstStyle/>
            <a:p>
              <a:pPr algn="ctr"/>
              <a:r>
                <a:rPr lang="en-US" dirty="0" smtClean="0">
                  <a:solidFill>
                    <a:schemeClr val="bg1"/>
                  </a:solidFill>
                  <a:latin typeface="+mj-lt"/>
                </a:rPr>
                <a:t>CLIP similar</a:t>
              </a:r>
            </a:p>
            <a:p>
              <a:pPr algn="ctr"/>
              <a:r>
                <a:rPr lang="en-US" dirty="0" smtClean="0">
                  <a:solidFill>
                    <a:schemeClr val="bg1"/>
                  </a:solidFill>
                  <a:latin typeface="+mj-lt"/>
                </a:rPr>
                <a:t>to doubling L2 cache</a:t>
              </a:r>
              <a:endParaRPr lang="en-US" dirty="0">
                <a:solidFill>
                  <a:schemeClr val="bg1"/>
                </a:solidFill>
                <a:latin typeface="+mj-lt"/>
              </a:endParaRPr>
            </a:p>
          </p:txBody>
        </p:sp>
        <p:cxnSp>
          <p:nvCxnSpPr>
            <p:cNvPr id="8" name="Straight Arrow Connector 7"/>
            <p:cNvCxnSpPr>
              <a:stCxn id="7" idx="1"/>
            </p:cNvCxnSpPr>
            <p:nvPr/>
          </p:nvCxnSpPr>
          <p:spPr bwMode="auto">
            <a:xfrm flipH="1">
              <a:off x="5257800" y="2168099"/>
              <a:ext cx="533400" cy="879901"/>
            </a:xfrm>
            <a:prstGeom prst="straightConnector1">
              <a:avLst/>
            </a:prstGeom>
            <a:solidFill>
              <a:srgbClr val="AA014C"/>
            </a:solidFill>
            <a:ln w="50800" cap="flat" cmpd="sng" algn="ctr">
              <a:solidFill>
                <a:schemeClr val="bg1"/>
              </a:solidFill>
              <a:prstDash val="solid"/>
              <a:round/>
              <a:headEnd type="none" w="med" len="med"/>
              <a:tailEnd type="arrow"/>
            </a:ln>
            <a:effectLst/>
          </p:spPr>
        </p:cxnSp>
        <p:cxnSp>
          <p:nvCxnSpPr>
            <p:cNvPr id="9" name="Straight Arrow Connector 8"/>
            <p:cNvCxnSpPr>
              <a:stCxn id="7" idx="2"/>
            </p:cNvCxnSpPr>
            <p:nvPr/>
          </p:nvCxnSpPr>
          <p:spPr bwMode="auto">
            <a:xfrm>
              <a:off x="7354289" y="2583597"/>
              <a:ext cx="183161" cy="769203"/>
            </a:xfrm>
            <a:prstGeom prst="straightConnector1">
              <a:avLst/>
            </a:prstGeom>
            <a:solidFill>
              <a:srgbClr val="AA014C"/>
            </a:solidFill>
            <a:ln w="50800" cap="flat" cmpd="sng" algn="ctr">
              <a:solidFill>
                <a:schemeClr val="bg1"/>
              </a:solidFill>
              <a:prstDash val="solid"/>
              <a:round/>
              <a:headEnd type="none" w="med" len="med"/>
              <a:tailEnd type="arrow"/>
            </a:ln>
            <a:effectLst/>
          </p:spPr>
        </p:cxnSp>
        <p:cxnSp>
          <p:nvCxnSpPr>
            <p:cNvPr id="10" name="Straight Arrow Connector 9"/>
            <p:cNvCxnSpPr/>
            <p:nvPr/>
          </p:nvCxnSpPr>
          <p:spPr bwMode="auto">
            <a:xfrm>
              <a:off x="8917377" y="2209800"/>
              <a:ext cx="1219200" cy="363751"/>
            </a:xfrm>
            <a:prstGeom prst="straightConnector1">
              <a:avLst/>
            </a:prstGeom>
            <a:solidFill>
              <a:srgbClr val="AA014C"/>
            </a:solidFill>
            <a:ln w="50800" cap="flat" cmpd="sng" algn="ctr">
              <a:solidFill>
                <a:schemeClr val="bg1"/>
              </a:solidFill>
              <a:prstDash val="solid"/>
              <a:round/>
              <a:headEnd type="none" w="med" len="med"/>
              <a:tailEnd type="arrow"/>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graphicEl>
                                              <a:chart seriesIdx="1" categoryIdx="-4" bldStep="series"/>
                                            </p:graphic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graphicEl>
                                              <a:chart seriesIdx="2" categoryIdx="-4" bldStep="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graphicEl>
                                              <a:chart seriesIdx="3" categoryIdx="-4" bldStep="series"/>
                                            </p:graphic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graphicEl>
                                              <a:chart seriesIdx="4" categoryIdx="-4" bldStep="series"/>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7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Graphic spid="16" grpId="0" uiExpand="1">
        <p:bldSub>
          <a:bldChart bld="series"/>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z="3600" smtClean="0"/>
              <a:t>Tradeoffs of Increasing L2 Size and Exclusive Hierarchy</a:t>
            </a:r>
          </a:p>
        </p:txBody>
      </p:sp>
      <p:sp>
        <p:nvSpPr>
          <p:cNvPr id="3" name="Content Placeholder 2"/>
          <p:cNvSpPr>
            <a:spLocks noGrp="1"/>
          </p:cNvSpPr>
          <p:nvPr>
            <p:ph idx="1"/>
          </p:nvPr>
        </p:nvSpPr>
        <p:spPr/>
        <p:txBody>
          <a:bodyPr/>
          <a:lstStyle/>
          <a:p>
            <a:pPr marL="465138" lvl="1" indent="-457200">
              <a:buFont typeface="Arial" panose="020B0604020202020204" pitchFamily="34" charset="0"/>
              <a:buChar char="•"/>
              <a:defRPr/>
            </a:pPr>
            <a:r>
              <a:rPr lang="en-US" sz="2800" dirty="0" smtClean="0"/>
              <a:t>Functionally breaks recent replacement policies (e.g. RRIP)</a:t>
            </a:r>
          </a:p>
          <a:p>
            <a:pPr marL="930275" lvl="2" indent="-457200">
              <a:buFont typeface="Arial" panose="020B0604020202020204" pitchFamily="34" charset="0"/>
              <a:buChar char="•"/>
              <a:defRPr/>
            </a:pPr>
            <a:r>
              <a:rPr lang="en-US" sz="2400" b="1" u="sng" dirty="0" smtClean="0">
                <a:solidFill>
                  <a:srgbClr val="FFFF00"/>
                </a:solidFill>
              </a:rPr>
              <a:t>Solution:</a:t>
            </a:r>
            <a:r>
              <a:rPr lang="en-US" sz="2400" dirty="0" smtClean="0"/>
              <a:t> save re-reference information in L2 (see paper for details)</a:t>
            </a:r>
          </a:p>
          <a:p>
            <a:pPr marL="465138" lvl="1" indent="-457200">
              <a:buFont typeface="Arial" panose="020B0604020202020204" pitchFamily="34" charset="0"/>
              <a:buChar char="•"/>
              <a:defRPr/>
            </a:pPr>
            <a:endParaRPr lang="en-US" sz="1200" dirty="0" smtClean="0"/>
          </a:p>
          <a:p>
            <a:pPr marL="930275" lvl="2" indent="-457200">
              <a:buFont typeface="Arial" panose="020B0604020202020204" pitchFamily="34" charset="0"/>
              <a:buChar char="•"/>
              <a:defRPr/>
            </a:pPr>
            <a:endParaRPr lang="en-US" sz="2400" dirty="0" smtClean="0"/>
          </a:p>
          <a:p>
            <a:pPr marL="930275" lvl="2" indent="-457200">
              <a:buFont typeface="Arial" panose="020B0604020202020204" pitchFamily="34" charset="0"/>
              <a:buChar char="•"/>
              <a:defRPr/>
            </a:pPr>
            <a:endParaRPr lang="en-US" sz="2400" dirty="0"/>
          </a:p>
          <a:p>
            <a:pPr marL="930275" lvl="2" indent="-457200">
              <a:buFont typeface="Arial" panose="020B0604020202020204" pitchFamily="34" charset="0"/>
              <a:buChar char="•"/>
              <a:defRPr/>
            </a:pPr>
            <a:endParaRPr lang="en-US" sz="2400" dirty="0" smtClean="0"/>
          </a:p>
          <a:p>
            <a:pPr marL="930275" lvl="2" indent="-457200">
              <a:buFont typeface="Arial" panose="020B0604020202020204" pitchFamily="34" charset="0"/>
              <a:buChar char="•"/>
              <a:defRPr/>
            </a:pPr>
            <a:endParaRPr lang="en-US" sz="2400" dirty="0"/>
          </a:p>
          <a:p>
            <a:pPr marL="930275" lvl="2" indent="-457200">
              <a:buFont typeface="Arial" panose="020B0604020202020204" pitchFamily="34" charset="0"/>
              <a:buChar char="•"/>
              <a:defRPr/>
            </a:pPr>
            <a:endParaRPr lang="en-US" sz="2800" dirty="0"/>
          </a:p>
        </p:txBody>
      </p:sp>
      <p:sp>
        <p:nvSpPr>
          <p:cNvPr id="4" name="Slide Number Placeholder 3"/>
          <p:cNvSpPr>
            <a:spLocks noGrp="1"/>
          </p:cNvSpPr>
          <p:nvPr>
            <p:ph type="sldNum" sz="quarter" idx="10"/>
          </p:nvPr>
        </p:nvSpPr>
        <p:spPr/>
        <p:txBody>
          <a:bodyPr/>
          <a:lstStyle/>
          <a:p>
            <a:pPr>
              <a:defRPr/>
            </a:pPr>
            <a:fld id="{DE642ADA-3572-43EF-A393-1E81253BF485}"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z="3600" dirty="0" smtClean="0"/>
              <a:t>Call For Action: Open Problems in Exclusive Hierarchies</a:t>
            </a:r>
            <a:endParaRPr lang="en-US" altLang="en-US" sz="3600" dirty="0" smtClean="0"/>
          </a:p>
        </p:txBody>
      </p:sp>
      <p:sp>
        <p:nvSpPr>
          <p:cNvPr id="3" name="Content Placeholder 2"/>
          <p:cNvSpPr>
            <a:spLocks noGrp="1"/>
          </p:cNvSpPr>
          <p:nvPr>
            <p:ph idx="1"/>
          </p:nvPr>
        </p:nvSpPr>
        <p:spPr/>
        <p:txBody>
          <a:bodyPr/>
          <a:lstStyle/>
          <a:p>
            <a:pPr marL="465138" lvl="1" indent="-457200">
              <a:buFont typeface="Arial" panose="020B0604020202020204" pitchFamily="34" charset="0"/>
              <a:buChar char="•"/>
              <a:defRPr/>
            </a:pPr>
            <a:r>
              <a:rPr lang="en-US" sz="2800" dirty="0" smtClean="0">
                <a:solidFill>
                  <a:schemeClr val="accent6"/>
                </a:solidFill>
              </a:rPr>
              <a:t>Functionally breaks recent replacement policies (e.g. RRIP)</a:t>
            </a:r>
          </a:p>
          <a:p>
            <a:pPr marL="930275" lvl="2" indent="-457200">
              <a:buFont typeface="Arial" panose="020B0604020202020204" pitchFamily="34" charset="0"/>
              <a:buChar char="•"/>
              <a:defRPr/>
            </a:pPr>
            <a:r>
              <a:rPr lang="en-US" sz="2400" b="1" u="sng" dirty="0" smtClean="0">
                <a:solidFill>
                  <a:schemeClr val="accent6"/>
                </a:solidFill>
              </a:rPr>
              <a:t>Solution:</a:t>
            </a:r>
            <a:r>
              <a:rPr lang="en-US" sz="2400" dirty="0" smtClean="0">
                <a:solidFill>
                  <a:schemeClr val="accent6"/>
                </a:solidFill>
              </a:rPr>
              <a:t> save re-reference information in L2 (see paper for details)</a:t>
            </a:r>
          </a:p>
          <a:p>
            <a:pPr marL="465138" lvl="1" indent="-457200">
              <a:buFont typeface="Arial" panose="020B0604020202020204" pitchFamily="34" charset="0"/>
              <a:buChar char="•"/>
              <a:defRPr/>
            </a:pPr>
            <a:endParaRPr lang="en-US" sz="1200" dirty="0" smtClean="0"/>
          </a:p>
          <a:p>
            <a:pPr marL="465138" lvl="1" indent="-457200">
              <a:buFont typeface="Arial" panose="020B0604020202020204" pitchFamily="34" charset="0"/>
              <a:buChar char="•"/>
              <a:defRPr/>
            </a:pPr>
            <a:r>
              <a:rPr lang="en-US" sz="2800" dirty="0" smtClean="0"/>
              <a:t>Effective caching capacity of the cache hierarchy reduces</a:t>
            </a:r>
          </a:p>
          <a:p>
            <a:pPr marL="930275" lvl="2" indent="-457200">
              <a:buFont typeface="Arial" panose="020B0604020202020204" pitchFamily="34" charset="0"/>
              <a:buChar char="•"/>
              <a:defRPr/>
            </a:pPr>
            <a:endParaRPr lang="en-US" sz="2400" dirty="0" smtClean="0"/>
          </a:p>
          <a:p>
            <a:pPr marL="930275" lvl="2" indent="-457200">
              <a:buFont typeface="Arial" panose="020B0604020202020204" pitchFamily="34" charset="0"/>
              <a:buChar char="•"/>
              <a:defRPr/>
            </a:pPr>
            <a:endParaRPr lang="en-US" sz="2400" dirty="0"/>
          </a:p>
          <a:p>
            <a:pPr marL="930275" lvl="2" indent="-457200">
              <a:buFont typeface="Arial" panose="020B0604020202020204" pitchFamily="34" charset="0"/>
              <a:buChar char="•"/>
              <a:defRPr/>
            </a:pPr>
            <a:endParaRPr lang="en-US" sz="2400" dirty="0" smtClean="0"/>
          </a:p>
          <a:p>
            <a:pPr marL="930275" lvl="2" indent="-457200">
              <a:buFont typeface="Arial" panose="020B0604020202020204" pitchFamily="34" charset="0"/>
              <a:buChar char="•"/>
              <a:defRPr/>
            </a:pPr>
            <a:endParaRPr lang="en-US" sz="2400" dirty="0"/>
          </a:p>
          <a:p>
            <a:pPr marL="930275" lvl="2" indent="-457200">
              <a:buFont typeface="Arial" panose="020B0604020202020204" pitchFamily="34" charset="0"/>
              <a:buChar char="•"/>
              <a:defRPr/>
            </a:pPr>
            <a:endParaRPr lang="en-US" sz="2800" dirty="0"/>
          </a:p>
        </p:txBody>
      </p:sp>
      <p:sp>
        <p:nvSpPr>
          <p:cNvPr id="4" name="Slide Number Placeholder 3"/>
          <p:cNvSpPr>
            <a:spLocks noGrp="1"/>
          </p:cNvSpPr>
          <p:nvPr>
            <p:ph type="sldNum" sz="quarter" idx="10"/>
          </p:nvPr>
        </p:nvSpPr>
        <p:spPr/>
        <p:txBody>
          <a:bodyPr/>
          <a:lstStyle/>
          <a:p>
            <a:pPr>
              <a:defRPr/>
            </a:pPr>
            <a:fld id="{DE642ADA-3572-43EF-A393-1E81253BF485}" type="slidenum">
              <a:rPr lang="en-US" smtClean="0"/>
              <a:pPr>
                <a:defRPr/>
              </a:pPr>
              <a:t>15</a:t>
            </a:fld>
            <a:endParaRPr lang="en-US"/>
          </a:p>
        </p:txBody>
      </p:sp>
      <p:grpSp>
        <p:nvGrpSpPr>
          <p:cNvPr id="17413" name="Group 4"/>
          <p:cNvGrpSpPr>
            <a:grpSpLocks noChangeAspect="1"/>
          </p:cNvGrpSpPr>
          <p:nvPr/>
        </p:nvGrpSpPr>
        <p:grpSpPr bwMode="auto">
          <a:xfrm>
            <a:off x="160020" y="3911600"/>
            <a:ext cx="14310360" cy="1650841"/>
            <a:chOff x="533400" y="1152074"/>
            <a:chExt cx="13563600" cy="2291214"/>
          </a:xfrm>
        </p:grpSpPr>
        <p:sp>
          <p:nvSpPr>
            <p:cNvPr id="6" name="Rectangle 2"/>
            <p:cNvSpPr>
              <a:spLocks noChangeArrowheads="1"/>
            </p:cNvSpPr>
            <p:nvPr/>
          </p:nvSpPr>
          <p:spPr bwMode="auto">
            <a:xfrm>
              <a:off x="533400" y="1522863"/>
              <a:ext cx="5771559" cy="1920425"/>
            </a:xfrm>
            <a:prstGeom prst="rect">
              <a:avLst/>
            </a:prstGeom>
            <a:solidFill>
              <a:srgbClr val="92D050"/>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z="2000" smtClean="0">
                <a:latin typeface="+mj-lt"/>
              </a:endParaRPr>
            </a:p>
          </p:txBody>
        </p:sp>
        <p:sp>
          <p:nvSpPr>
            <p:cNvPr id="17415" name="Right Arrow 6"/>
            <p:cNvSpPr>
              <a:spLocks noChangeArrowheads="1"/>
            </p:cNvSpPr>
            <p:nvPr/>
          </p:nvSpPr>
          <p:spPr bwMode="auto">
            <a:xfrm>
              <a:off x="6781800" y="2057400"/>
              <a:ext cx="990600" cy="427038"/>
            </a:xfrm>
            <a:prstGeom prst="rightArrow">
              <a:avLst>
                <a:gd name="adj1" fmla="val 50000"/>
                <a:gd name="adj2" fmla="val 50013"/>
              </a:avLst>
            </a:prstGeom>
            <a:solidFill>
              <a:srgbClr val="FFFF00"/>
            </a:solidFill>
            <a:ln w="50800" algn="ctr">
              <a:solidFill>
                <a:srgbClr val="FFFF00"/>
              </a:solidFill>
              <a:round/>
              <a:headEnd/>
              <a:tailEnd/>
            </a:ln>
          </p:spPr>
          <p:txBody>
            <a:bodyPr wrap="none" anchor="ctr"/>
            <a:lstStyle>
              <a:lvl1pPr defTabSz="1306513" eaLnBrk="0" hangingPunct="0">
                <a:spcBef>
                  <a:spcPct val="60000"/>
                </a:spcBef>
                <a:defRPr sz="2800">
                  <a:solidFill>
                    <a:schemeClr val="tx1"/>
                  </a:solidFill>
                  <a:latin typeface="Comic Sans MS" pitchFamily="66" charset="0"/>
                </a:defRPr>
              </a:lvl1pPr>
              <a:lvl2pPr marL="742950" indent="-285750" defTabSz="1306513"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defTabSz="1306513" eaLnBrk="0" hangingPunct="0">
                <a:spcBef>
                  <a:spcPct val="20000"/>
                </a:spcBef>
                <a:buChar char="–"/>
                <a:defRPr sz="3200">
                  <a:solidFill>
                    <a:schemeClr val="tx1"/>
                  </a:solidFill>
                  <a:latin typeface="Comic Sans MS" pitchFamily="66" charset="0"/>
                </a:defRPr>
              </a:lvl3pPr>
              <a:lvl4pPr marL="1600200" indent="-228600" defTabSz="1306513" eaLnBrk="0" hangingPunct="0">
                <a:spcBef>
                  <a:spcPct val="20000"/>
                </a:spcBef>
                <a:buFont typeface="Times" pitchFamily="18" charset="0"/>
                <a:buChar char="•"/>
                <a:defRPr sz="2300">
                  <a:solidFill>
                    <a:schemeClr val="tx1"/>
                  </a:solidFill>
                  <a:latin typeface="Comic Sans MS" pitchFamily="66" charset="0"/>
                </a:defRPr>
              </a:lvl4pPr>
              <a:lvl5pPr marL="2057400" indent="-228600" defTabSz="1306513" eaLnBrk="0" hangingPunct="0">
                <a:spcBef>
                  <a:spcPct val="20000"/>
                </a:spcBef>
                <a:buChar char="–"/>
                <a:defRPr sz="2000">
                  <a:solidFill>
                    <a:schemeClr val="tx1"/>
                  </a:solidFill>
                  <a:latin typeface="Comic Sans MS" pitchFamily="66" charset="0"/>
                </a:defRPr>
              </a:lvl5pPr>
              <a:lvl6pPr marL="2514600" indent="-228600" defTabSz="1306513" eaLnBrk="0" fontAlgn="base" hangingPunct="0">
                <a:spcBef>
                  <a:spcPct val="20000"/>
                </a:spcBef>
                <a:spcAft>
                  <a:spcPct val="0"/>
                </a:spcAft>
                <a:buChar char="–"/>
                <a:defRPr sz="2000">
                  <a:solidFill>
                    <a:schemeClr val="tx1"/>
                  </a:solidFill>
                  <a:latin typeface="Comic Sans MS" pitchFamily="66" charset="0"/>
                </a:defRPr>
              </a:lvl6pPr>
              <a:lvl7pPr marL="2971800" indent="-228600" defTabSz="1306513" eaLnBrk="0" fontAlgn="base" hangingPunct="0">
                <a:spcBef>
                  <a:spcPct val="20000"/>
                </a:spcBef>
                <a:spcAft>
                  <a:spcPct val="0"/>
                </a:spcAft>
                <a:buChar char="–"/>
                <a:defRPr sz="2000">
                  <a:solidFill>
                    <a:schemeClr val="tx1"/>
                  </a:solidFill>
                  <a:latin typeface="Comic Sans MS" pitchFamily="66" charset="0"/>
                </a:defRPr>
              </a:lvl7pPr>
              <a:lvl8pPr marL="3429000" indent="-228600" defTabSz="1306513" eaLnBrk="0" fontAlgn="base" hangingPunct="0">
                <a:spcBef>
                  <a:spcPct val="20000"/>
                </a:spcBef>
                <a:spcAft>
                  <a:spcPct val="0"/>
                </a:spcAft>
                <a:buChar char="–"/>
                <a:defRPr sz="2000">
                  <a:solidFill>
                    <a:schemeClr val="tx1"/>
                  </a:solidFill>
                  <a:latin typeface="Comic Sans MS" pitchFamily="66" charset="0"/>
                </a:defRPr>
              </a:lvl8pPr>
              <a:lvl9pPr marL="3886200" indent="-228600" defTabSz="1306513"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000">
                <a:latin typeface="Verdana" pitchFamily="34" charset="0"/>
                <a:cs typeface="Arial" charset="0"/>
              </a:endParaRPr>
            </a:p>
          </p:txBody>
        </p:sp>
        <p:sp>
          <p:nvSpPr>
            <p:cNvPr id="8" name="Rectangle 8"/>
            <p:cNvSpPr>
              <a:spLocks noChangeArrowheads="1"/>
            </p:cNvSpPr>
            <p:nvPr/>
          </p:nvSpPr>
          <p:spPr bwMode="auto">
            <a:xfrm>
              <a:off x="673105" y="2788655"/>
              <a:ext cx="1311479"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smtClean="0">
                  <a:latin typeface="+mj-lt"/>
                </a:rPr>
                <a:t>2MB </a:t>
              </a:r>
            </a:p>
          </p:txBody>
        </p:sp>
        <p:grpSp>
          <p:nvGrpSpPr>
            <p:cNvPr id="17417" name="Group 8"/>
            <p:cNvGrpSpPr>
              <a:grpSpLocks/>
            </p:cNvGrpSpPr>
            <p:nvPr/>
          </p:nvGrpSpPr>
          <p:grpSpPr bwMode="auto">
            <a:xfrm>
              <a:off x="673104" y="1660950"/>
              <a:ext cx="1311480" cy="953819"/>
              <a:chOff x="673104" y="1670475"/>
              <a:chExt cx="1311480" cy="953819"/>
            </a:xfrm>
          </p:grpSpPr>
          <p:sp>
            <p:nvSpPr>
              <p:cNvPr id="80" name="Rounded Rectangle 79"/>
              <p:cNvSpPr/>
              <p:nvPr/>
            </p:nvSpPr>
            <p:spPr bwMode="auto">
              <a:xfrm>
                <a:off x="673104" y="1670475"/>
                <a:ext cx="1311480"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89" name="Group 80"/>
              <p:cNvGrpSpPr>
                <a:grpSpLocks/>
              </p:cNvGrpSpPr>
              <p:nvPr/>
            </p:nvGrpSpPr>
            <p:grpSpPr bwMode="auto">
              <a:xfrm>
                <a:off x="878962" y="1793218"/>
                <a:ext cx="886124" cy="751805"/>
                <a:chOff x="784510" y="1584061"/>
                <a:chExt cx="1072211" cy="909684"/>
              </a:xfrm>
            </p:grpSpPr>
            <p:sp>
              <p:nvSpPr>
                <p:cNvPr id="82" name="Rectangle 6"/>
                <p:cNvSpPr>
                  <a:spLocks noChangeArrowheads="1"/>
                </p:cNvSpPr>
                <p:nvPr/>
              </p:nvSpPr>
              <p:spPr bwMode="auto">
                <a:xfrm>
                  <a:off x="784510" y="1584061"/>
                  <a:ext cx="366058"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83" name="Rectangle 7"/>
                <p:cNvSpPr>
                  <a:spLocks noChangeArrowheads="1"/>
                </p:cNvSpPr>
                <p:nvPr/>
              </p:nvSpPr>
              <p:spPr bwMode="auto">
                <a:xfrm>
                  <a:off x="921484" y="2072939"/>
                  <a:ext cx="814771"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dirty="0" smtClean="0">
                      <a:latin typeface="+mj-lt"/>
                    </a:rPr>
                    <a:t>256KB L2</a:t>
                  </a:r>
                </a:p>
              </p:txBody>
            </p:sp>
            <p:sp>
              <p:nvSpPr>
                <p:cNvPr id="84" name="Rectangle 14"/>
                <p:cNvSpPr>
                  <a:spLocks noChangeArrowheads="1"/>
                </p:cNvSpPr>
                <p:nvPr/>
              </p:nvSpPr>
              <p:spPr bwMode="auto">
                <a:xfrm>
                  <a:off x="1491977"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0" name="Rectangle 8"/>
            <p:cNvSpPr>
              <a:spLocks noChangeArrowheads="1"/>
            </p:cNvSpPr>
            <p:nvPr/>
          </p:nvSpPr>
          <p:spPr bwMode="auto">
            <a:xfrm>
              <a:off x="2057929" y="2788655"/>
              <a:ext cx="1311480"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smtClean="0">
                  <a:latin typeface="+mj-lt"/>
                </a:rPr>
                <a:t>2MB </a:t>
              </a:r>
            </a:p>
          </p:txBody>
        </p:sp>
        <p:grpSp>
          <p:nvGrpSpPr>
            <p:cNvPr id="17419" name="Group 10"/>
            <p:cNvGrpSpPr>
              <a:grpSpLocks/>
            </p:cNvGrpSpPr>
            <p:nvPr/>
          </p:nvGrpSpPr>
          <p:grpSpPr bwMode="auto">
            <a:xfrm>
              <a:off x="2057929" y="1660950"/>
              <a:ext cx="1311481" cy="953819"/>
              <a:chOff x="2057929" y="1664125"/>
              <a:chExt cx="1311481" cy="953819"/>
            </a:xfrm>
          </p:grpSpPr>
          <p:sp>
            <p:nvSpPr>
              <p:cNvPr id="75" name="Rounded Rectangle 74"/>
              <p:cNvSpPr/>
              <p:nvPr/>
            </p:nvSpPr>
            <p:spPr bwMode="auto">
              <a:xfrm>
                <a:off x="2057929" y="1664125"/>
                <a:ext cx="1311481"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84" name="Group 75"/>
              <p:cNvGrpSpPr>
                <a:grpSpLocks/>
              </p:cNvGrpSpPr>
              <p:nvPr/>
            </p:nvGrpSpPr>
            <p:grpSpPr bwMode="auto">
              <a:xfrm>
                <a:off x="2263787" y="1786868"/>
                <a:ext cx="886124" cy="751805"/>
                <a:chOff x="785145" y="1584061"/>
                <a:chExt cx="1072211" cy="909684"/>
              </a:xfrm>
            </p:grpSpPr>
            <p:sp>
              <p:nvSpPr>
                <p:cNvPr id="77" name="Rectangle 6"/>
                <p:cNvSpPr>
                  <a:spLocks noChangeArrowheads="1"/>
                </p:cNvSpPr>
                <p:nvPr/>
              </p:nvSpPr>
              <p:spPr bwMode="auto">
                <a:xfrm>
                  <a:off x="785145" y="1584061"/>
                  <a:ext cx="366057"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78" name="Rectangle 7"/>
                <p:cNvSpPr>
                  <a:spLocks noChangeArrowheads="1"/>
                </p:cNvSpPr>
                <p:nvPr/>
              </p:nvSpPr>
              <p:spPr bwMode="auto">
                <a:xfrm>
                  <a:off x="922118" y="2072939"/>
                  <a:ext cx="814769"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79" name="Rectangle 14"/>
                <p:cNvSpPr>
                  <a:spLocks noChangeArrowheads="1"/>
                </p:cNvSpPr>
                <p:nvPr/>
              </p:nvSpPr>
              <p:spPr bwMode="auto">
                <a:xfrm>
                  <a:off x="1492612"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2" name="Rectangle 8"/>
            <p:cNvSpPr>
              <a:spLocks noChangeArrowheads="1"/>
            </p:cNvSpPr>
            <p:nvPr/>
          </p:nvSpPr>
          <p:spPr bwMode="auto">
            <a:xfrm>
              <a:off x="3441008" y="2788655"/>
              <a:ext cx="1311480"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smtClean="0">
                  <a:latin typeface="+mj-lt"/>
                </a:rPr>
                <a:t>2MB </a:t>
              </a:r>
            </a:p>
          </p:txBody>
        </p:sp>
        <p:grpSp>
          <p:nvGrpSpPr>
            <p:cNvPr id="17421" name="Group 12"/>
            <p:cNvGrpSpPr>
              <a:grpSpLocks/>
            </p:cNvGrpSpPr>
            <p:nvPr/>
          </p:nvGrpSpPr>
          <p:grpSpPr bwMode="auto">
            <a:xfrm>
              <a:off x="3441008" y="1660950"/>
              <a:ext cx="1311481" cy="953819"/>
              <a:chOff x="3441008" y="1657775"/>
              <a:chExt cx="1311481" cy="953819"/>
            </a:xfrm>
          </p:grpSpPr>
          <p:sp>
            <p:nvSpPr>
              <p:cNvPr id="70" name="Rounded Rectangle 69"/>
              <p:cNvSpPr/>
              <p:nvPr/>
            </p:nvSpPr>
            <p:spPr bwMode="auto">
              <a:xfrm>
                <a:off x="3441008" y="1657775"/>
                <a:ext cx="1311481"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79" name="Group 70"/>
              <p:cNvGrpSpPr>
                <a:grpSpLocks/>
              </p:cNvGrpSpPr>
              <p:nvPr/>
            </p:nvGrpSpPr>
            <p:grpSpPr bwMode="auto">
              <a:xfrm>
                <a:off x="3646865" y="1780518"/>
                <a:ext cx="886124" cy="751805"/>
                <a:chOff x="783667" y="1584061"/>
                <a:chExt cx="1072211" cy="909684"/>
              </a:xfrm>
            </p:grpSpPr>
            <p:sp>
              <p:nvSpPr>
                <p:cNvPr id="72" name="Rectangle 6"/>
                <p:cNvSpPr>
                  <a:spLocks noChangeArrowheads="1"/>
                </p:cNvSpPr>
                <p:nvPr/>
              </p:nvSpPr>
              <p:spPr bwMode="auto">
                <a:xfrm>
                  <a:off x="783667" y="1584061"/>
                  <a:ext cx="366057"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iL1</a:t>
                  </a:r>
                </a:p>
              </p:txBody>
            </p:sp>
            <p:sp>
              <p:nvSpPr>
                <p:cNvPr id="73" name="Rectangle 7"/>
                <p:cNvSpPr>
                  <a:spLocks noChangeArrowheads="1"/>
                </p:cNvSpPr>
                <p:nvPr/>
              </p:nvSpPr>
              <p:spPr bwMode="auto">
                <a:xfrm>
                  <a:off x="920640" y="2072939"/>
                  <a:ext cx="814769"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74" name="Rectangle 14"/>
                <p:cNvSpPr>
                  <a:spLocks noChangeArrowheads="1"/>
                </p:cNvSpPr>
                <p:nvPr/>
              </p:nvSpPr>
              <p:spPr bwMode="auto">
                <a:xfrm>
                  <a:off x="1491134"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4" name="Rectangle 8"/>
            <p:cNvSpPr>
              <a:spLocks noChangeArrowheads="1"/>
            </p:cNvSpPr>
            <p:nvPr/>
          </p:nvSpPr>
          <p:spPr bwMode="auto">
            <a:xfrm>
              <a:off x="4825833" y="2788655"/>
              <a:ext cx="1311479"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smtClean="0">
                  <a:latin typeface="+mj-lt"/>
                </a:rPr>
                <a:t>2MB </a:t>
              </a:r>
            </a:p>
          </p:txBody>
        </p:sp>
        <p:grpSp>
          <p:nvGrpSpPr>
            <p:cNvPr id="17423" name="Group 14"/>
            <p:cNvGrpSpPr>
              <a:grpSpLocks/>
            </p:cNvGrpSpPr>
            <p:nvPr/>
          </p:nvGrpSpPr>
          <p:grpSpPr bwMode="auto">
            <a:xfrm>
              <a:off x="4825834" y="1660950"/>
              <a:ext cx="1311480" cy="953819"/>
              <a:chOff x="4825834" y="1651425"/>
              <a:chExt cx="1311480" cy="953819"/>
            </a:xfrm>
          </p:grpSpPr>
          <p:sp>
            <p:nvSpPr>
              <p:cNvPr id="65" name="Rounded Rectangle 64"/>
              <p:cNvSpPr/>
              <p:nvPr/>
            </p:nvSpPr>
            <p:spPr bwMode="auto">
              <a:xfrm>
                <a:off x="4825834" y="1651425"/>
                <a:ext cx="1311480"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74" name="Group 65"/>
              <p:cNvGrpSpPr>
                <a:grpSpLocks/>
              </p:cNvGrpSpPr>
              <p:nvPr/>
            </p:nvGrpSpPr>
            <p:grpSpPr bwMode="auto">
              <a:xfrm>
                <a:off x="5031691" y="1774168"/>
                <a:ext cx="886125" cy="751805"/>
                <a:chOff x="784303" y="1584061"/>
                <a:chExt cx="1072212" cy="909684"/>
              </a:xfrm>
            </p:grpSpPr>
            <p:sp>
              <p:nvSpPr>
                <p:cNvPr id="67" name="Rectangle 6"/>
                <p:cNvSpPr>
                  <a:spLocks noChangeArrowheads="1"/>
                </p:cNvSpPr>
                <p:nvPr/>
              </p:nvSpPr>
              <p:spPr bwMode="auto">
                <a:xfrm>
                  <a:off x="784303" y="1584061"/>
                  <a:ext cx="366058"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iL1</a:t>
                  </a:r>
                </a:p>
              </p:txBody>
            </p:sp>
            <p:sp>
              <p:nvSpPr>
                <p:cNvPr id="68" name="Rectangle 7"/>
                <p:cNvSpPr>
                  <a:spLocks noChangeArrowheads="1"/>
                </p:cNvSpPr>
                <p:nvPr/>
              </p:nvSpPr>
              <p:spPr bwMode="auto">
                <a:xfrm>
                  <a:off x="921277" y="2072939"/>
                  <a:ext cx="814771"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69" name="Rectangle 14"/>
                <p:cNvSpPr>
                  <a:spLocks noChangeArrowheads="1"/>
                </p:cNvSpPr>
                <p:nvPr/>
              </p:nvSpPr>
              <p:spPr bwMode="auto">
                <a:xfrm>
                  <a:off x="1491771"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dL1</a:t>
                  </a:r>
                </a:p>
              </p:txBody>
            </p:sp>
          </p:grpSp>
        </p:grpSp>
        <p:sp>
          <p:nvSpPr>
            <p:cNvPr id="17424" name="Freeform 15"/>
            <p:cNvSpPr>
              <a:spLocks/>
            </p:cNvSpPr>
            <p:nvPr/>
          </p:nvSpPr>
          <p:spPr bwMode="auto">
            <a:xfrm>
              <a:off x="1271238"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7425" name="Group 16"/>
            <p:cNvGrpSpPr>
              <a:grpSpLocks/>
            </p:cNvGrpSpPr>
            <p:nvPr/>
          </p:nvGrpSpPr>
          <p:grpSpPr bwMode="auto">
            <a:xfrm>
              <a:off x="1308417" y="2607469"/>
              <a:ext cx="4194884" cy="173037"/>
              <a:chOff x="1308417" y="2607469"/>
              <a:chExt cx="4194884" cy="173037"/>
            </a:xfrm>
          </p:grpSpPr>
          <p:cxnSp>
            <p:nvCxnSpPr>
              <p:cNvPr id="17468" name="Straight Connector 59"/>
              <p:cNvCxnSpPr>
                <a:cxnSpLocks noChangeShapeType="1"/>
              </p:cNvCxnSpPr>
              <p:nvPr/>
            </p:nvCxnSpPr>
            <p:spPr bwMode="auto">
              <a:xfrm>
                <a:off x="1308417" y="2693987"/>
                <a:ext cx="4194884" cy="0"/>
              </a:xfrm>
              <a:prstGeom prst="line">
                <a:avLst/>
              </a:prstGeom>
              <a:noFill/>
              <a:ln w="50800" algn="ctr">
                <a:solidFill>
                  <a:srgbClr val="0000FF"/>
                </a:solidFill>
                <a:round/>
                <a:headEnd/>
                <a:tailEnd/>
              </a:ln>
            </p:spPr>
          </p:cxnSp>
          <p:cxnSp>
            <p:nvCxnSpPr>
              <p:cNvPr id="17469" name="Straight Connector 60"/>
              <p:cNvCxnSpPr>
                <a:cxnSpLocks noChangeShapeType="1"/>
              </p:cNvCxnSpPr>
              <p:nvPr/>
            </p:nvCxnSpPr>
            <p:spPr bwMode="auto">
              <a:xfrm>
                <a:off x="1328738" y="2607469"/>
                <a:ext cx="0" cy="173037"/>
              </a:xfrm>
              <a:prstGeom prst="line">
                <a:avLst/>
              </a:prstGeom>
              <a:noFill/>
              <a:ln w="50800" algn="ctr">
                <a:solidFill>
                  <a:srgbClr val="0000FF"/>
                </a:solidFill>
                <a:round/>
                <a:headEnd/>
                <a:tailEnd/>
              </a:ln>
            </p:spPr>
          </p:cxnSp>
          <p:cxnSp>
            <p:nvCxnSpPr>
              <p:cNvPr id="17470" name="Straight Connector 61"/>
              <p:cNvCxnSpPr>
                <a:cxnSpLocks noChangeShapeType="1"/>
              </p:cNvCxnSpPr>
              <p:nvPr/>
            </p:nvCxnSpPr>
            <p:spPr bwMode="auto">
              <a:xfrm>
                <a:off x="2713037" y="2607469"/>
                <a:ext cx="0" cy="173037"/>
              </a:xfrm>
              <a:prstGeom prst="line">
                <a:avLst/>
              </a:prstGeom>
              <a:noFill/>
              <a:ln w="50800" algn="ctr">
                <a:solidFill>
                  <a:srgbClr val="0000FF"/>
                </a:solidFill>
                <a:round/>
                <a:headEnd/>
                <a:tailEnd/>
              </a:ln>
            </p:spPr>
          </p:cxnSp>
          <p:cxnSp>
            <p:nvCxnSpPr>
              <p:cNvPr id="17471" name="Straight Connector 62"/>
              <p:cNvCxnSpPr>
                <a:cxnSpLocks noChangeShapeType="1"/>
              </p:cNvCxnSpPr>
              <p:nvPr/>
            </p:nvCxnSpPr>
            <p:spPr bwMode="auto">
              <a:xfrm>
                <a:off x="4114800" y="2607469"/>
                <a:ext cx="0" cy="173037"/>
              </a:xfrm>
              <a:prstGeom prst="line">
                <a:avLst/>
              </a:prstGeom>
              <a:noFill/>
              <a:ln w="50800" algn="ctr">
                <a:solidFill>
                  <a:srgbClr val="0000FF"/>
                </a:solidFill>
                <a:round/>
                <a:headEnd/>
                <a:tailEnd/>
              </a:ln>
            </p:spPr>
          </p:cxnSp>
          <p:cxnSp>
            <p:nvCxnSpPr>
              <p:cNvPr id="17472" name="Straight Connector 63"/>
              <p:cNvCxnSpPr>
                <a:cxnSpLocks noChangeShapeType="1"/>
              </p:cNvCxnSpPr>
              <p:nvPr/>
            </p:nvCxnSpPr>
            <p:spPr bwMode="auto">
              <a:xfrm>
                <a:off x="5481320" y="2607469"/>
                <a:ext cx="0" cy="173037"/>
              </a:xfrm>
              <a:prstGeom prst="line">
                <a:avLst/>
              </a:prstGeom>
              <a:noFill/>
              <a:ln w="50800" algn="ctr">
                <a:solidFill>
                  <a:srgbClr val="0000FF"/>
                </a:solidFill>
                <a:round/>
                <a:headEnd/>
                <a:tailEnd/>
              </a:ln>
            </p:spPr>
          </p:cxnSp>
        </p:grpSp>
        <p:sp>
          <p:nvSpPr>
            <p:cNvPr id="17426" name="Freeform 17"/>
            <p:cNvSpPr>
              <a:spLocks/>
            </p:cNvSpPr>
            <p:nvPr/>
          </p:nvSpPr>
          <p:spPr bwMode="auto">
            <a:xfrm>
              <a:off x="2667000"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27" name="Freeform 18"/>
            <p:cNvSpPr>
              <a:spLocks/>
            </p:cNvSpPr>
            <p:nvPr/>
          </p:nvSpPr>
          <p:spPr bwMode="auto">
            <a:xfrm>
              <a:off x="4062762"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28" name="Freeform 19"/>
            <p:cNvSpPr>
              <a:spLocks/>
            </p:cNvSpPr>
            <p:nvPr/>
          </p:nvSpPr>
          <p:spPr bwMode="auto">
            <a:xfrm>
              <a:off x="5458524"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 name="Rectangle 2"/>
            <p:cNvSpPr>
              <a:spLocks noChangeArrowheads="1"/>
            </p:cNvSpPr>
            <p:nvPr/>
          </p:nvSpPr>
          <p:spPr bwMode="auto">
            <a:xfrm>
              <a:off x="8325441" y="1510076"/>
              <a:ext cx="5771559" cy="1917869"/>
            </a:xfrm>
            <a:prstGeom prst="rect">
              <a:avLst/>
            </a:prstGeom>
            <a:solidFill>
              <a:srgbClr val="92D050"/>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z="2000" smtClean="0">
                <a:latin typeface="+mj-lt"/>
              </a:endParaRPr>
            </a:p>
          </p:txBody>
        </p:sp>
        <p:sp>
          <p:nvSpPr>
            <p:cNvPr id="22" name="Rectangle 8"/>
            <p:cNvSpPr>
              <a:spLocks noChangeArrowheads="1"/>
            </p:cNvSpPr>
            <p:nvPr/>
          </p:nvSpPr>
          <p:spPr bwMode="auto">
            <a:xfrm>
              <a:off x="8713724" y="2773312"/>
              <a:ext cx="814325"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7431" name="Group 22"/>
            <p:cNvGrpSpPr>
              <a:grpSpLocks/>
            </p:cNvGrpSpPr>
            <p:nvPr/>
          </p:nvGrpSpPr>
          <p:grpSpPr bwMode="auto">
            <a:xfrm>
              <a:off x="8465146" y="1648163"/>
              <a:ext cx="1311480" cy="951263"/>
              <a:chOff x="672779" y="1671976"/>
              <a:chExt cx="1311480" cy="951263"/>
            </a:xfrm>
          </p:grpSpPr>
          <p:sp>
            <p:nvSpPr>
              <p:cNvPr id="55" name="Rounded Rectangle 54"/>
              <p:cNvSpPr/>
              <p:nvPr/>
            </p:nvSpPr>
            <p:spPr bwMode="auto">
              <a:xfrm>
                <a:off x="672779" y="1671976"/>
                <a:ext cx="1311480"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64" name="Group 55"/>
              <p:cNvGrpSpPr>
                <a:grpSpLocks/>
              </p:cNvGrpSpPr>
              <p:nvPr/>
            </p:nvGrpSpPr>
            <p:grpSpPr bwMode="auto">
              <a:xfrm>
                <a:off x="786289" y="1794719"/>
                <a:ext cx="1084460" cy="749248"/>
                <a:chOff x="672375" y="1585878"/>
                <a:chExt cx="1312197" cy="906590"/>
              </a:xfrm>
            </p:grpSpPr>
            <p:sp>
              <p:nvSpPr>
                <p:cNvPr id="57" name="Rectangle 6"/>
                <p:cNvSpPr>
                  <a:spLocks noChangeArrowheads="1"/>
                </p:cNvSpPr>
                <p:nvPr/>
              </p:nvSpPr>
              <p:spPr bwMode="auto">
                <a:xfrm>
                  <a:off x="784116" y="1585878"/>
                  <a:ext cx="366058"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iL1</a:t>
                  </a:r>
                </a:p>
              </p:txBody>
            </p:sp>
            <p:sp>
              <p:nvSpPr>
                <p:cNvPr id="58" name="Rectangle 7"/>
                <p:cNvSpPr>
                  <a:spLocks noChangeArrowheads="1"/>
                </p:cNvSpPr>
                <p:nvPr/>
              </p:nvSpPr>
              <p:spPr bwMode="auto">
                <a:xfrm>
                  <a:off x="672375" y="2071662"/>
                  <a:ext cx="1312197"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59" name="Rectangle 14"/>
                <p:cNvSpPr>
                  <a:spLocks noChangeArrowheads="1"/>
                </p:cNvSpPr>
                <p:nvPr/>
              </p:nvSpPr>
              <p:spPr bwMode="auto">
                <a:xfrm>
                  <a:off x="1491583"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dL1</a:t>
                  </a:r>
                </a:p>
              </p:txBody>
            </p:sp>
          </p:grpSp>
        </p:grpSp>
        <p:sp>
          <p:nvSpPr>
            <p:cNvPr id="24" name="Rectangle 8"/>
            <p:cNvSpPr>
              <a:spLocks noChangeArrowheads="1"/>
            </p:cNvSpPr>
            <p:nvPr/>
          </p:nvSpPr>
          <p:spPr bwMode="auto">
            <a:xfrm>
              <a:off x="10098548" y="2773312"/>
              <a:ext cx="814325"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7433" name="Group 24"/>
            <p:cNvGrpSpPr>
              <a:grpSpLocks/>
            </p:cNvGrpSpPr>
            <p:nvPr/>
          </p:nvGrpSpPr>
          <p:grpSpPr bwMode="auto">
            <a:xfrm>
              <a:off x="9849971" y="1648163"/>
              <a:ext cx="1311481" cy="951263"/>
              <a:chOff x="2057604" y="1665626"/>
              <a:chExt cx="1311481" cy="951263"/>
            </a:xfrm>
          </p:grpSpPr>
          <p:sp>
            <p:nvSpPr>
              <p:cNvPr id="50" name="Rounded Rectangle 49"/>
              <p:cNvSpPr/>
              <p:nvPr/>
            </p:nvSpPr>
            <p:spPr bwMode="auto">
              <a:xfrm>
                <a:off x="2057604" y="1665626"/>
                <a:ext cx="1311481"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59" name="Group 50"/>
              <p:cNvGrpSpPr>
                <a:grpSpLocks/>
              </p:cNvGrpSpPr>
              <p:nvPr/>
            </p:nvGrpSpPr>
            <p:grpSpPr bwMode="auto">
              <a:xfrm>
                <a:off x="2171114" y="1788369"/>
                <a:ext cx="1084459" cy="749248"/>
                <a:chOff x="673011" y="1585878"/>
                <a:chExt cx="1312196" cy="906590"/>
              </a:xfrm>
            </p:grpSpPr>
            <p:sp>
              <p:nvSpPr>
                <p:cNvPr id="52" name="Rectangle 6"/>
                <p:cNvSpPr>
                  <a:spLocks noChangeArrowheads="1"/>
                </p:cNvSpPr>
                <p:nvPr/>
              </p:nvSpPr>
              <p:spPr bwMode="auto">
                <a:xfrm>
                  <a:off x="784751" y="1585878"/>
                  <a:ext cx="366057"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53" name="Rectangle 7"/>
                <p:cNvSpPr>
                  <a:spLocks noChangeArrowheads="1"/>
                </p:cNvSpPr>
                <p:nvPr/>
              </p:nvSpPr>
              <p:spPr bwMode="auto">
                <a:xfrm>
                  <a:off x="673011" y="2071662"/>
                  <a:ext cx="1312196"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54" name="Rectangle 14"/>
                <p:cNvSpPr>
                  <a:spLocks noChangeArrowheads="1"/>
                </p:cNvSpPr>
                <p:nvPr/>
              </p:nvSpPr>
              <p:spPr bwMode="auto">
                <a:xfrm>
                  <a:off x="1492218"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26" name="Rectangle 8"/>
            <p:cNvSpPr>
              <a:spLocks noChangeArrowheads="1"/>
            </p:cNvSpPr>
            <p:nvPr/>
          </p:nvSpPr>
          <p:spPr bwMode="auto">
            <a:xfrm>
              <a:off x="11483043" y="2773312"/>
              <a:ext cx="813241"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7435" name="Group 26"/>
            <p:cNvGrpSpPr>
              <a:grpSpLocks/>
            </p:cNvGrpSpPr>
            <p:nvPr/>
          </p:nvGrpSpPr>
          <p:grpSpPr bwMode="auto">
            <a:xfrm>
              <a:off x="11234796" y="1648163"/>
              <a:ext cx="1309734" cy="951263"/>
              <a:chOff x="3442429" y="1659276"/>
              <a:chExt cx="1309734" cy="951263"/>
            </a:xfrm>
          </p:grpSpPr>
          <p:sp>
            <p:nvSpPr>
              <p:cNvPr id="45" name="Rounded Rectangle 44"/>
              <p:cNvSpPr/>
              <p:nvPr/>
            </p:nvSpPr>
            <p:spPr bwMode="auto">
              <a:xfrm>
                <a:off x="3442429" y="1659276"/>
                <a:ext cx="1309734"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54" name="Group 45"/>
              <p:cNvGrpSpPr>
                <a:grpSpLocks/>
              </p:cNvGrpSpPr>
              <p:nvPr/>
            </p:nvGrpSpPr>
            <p:grpSpPr bwMode="auto">
              <a:xfrm>
                <a:off x="3555939" y="1782019"/>
                <a:ext cx="1082714" cy="749248"/>
                <a:chOff x="673646" y="1585878"/>
                <a:chExt cx="1310084" cy="906590"/>
              </a:xfrm>
            </p:grpSpPr>
            <p:sp>
              <p:nvSpPr>
                <p:cNvPr id="47" name="Rectangle 6"/>
                <p:cNvSpPr>
                  <a:spLocks noChangeArrowheads="1"/>
                </p:cNvSpPr>
                <p:nvPr/>
              </p:nvSpPr>
              <p:spPr bwMode="auto">
                <a:xfrm>
                  <a:off x="784986" y="1585878"/>
                  <a:ext cx="364743"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48" name="Rectangle 7"/>
                <p:cNvSpPr>
                  <a:spLocks noChangeArrowheads="1"/>
                </p:cNvSpPr>
                <p:nvPr/>
              </p:nvSpPr>
              <p:spPr bwMode="auto">
                <a:xfrm>
                  <a:off x="673646" y="2071662"/>
                  <a:ext cx="1310084"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49" name="Rectangle 14"/>
                <p:cNvSpPr>
                  <a:spLocks noChangeArrowheads="1"/>
                </p:cNvSpPr>
                <p:nvPr/>
              </p:nvSpPr>
              <p:spPr bwMode="auto">
                <a:xfrm>
                  <a:off x="1490741" y="1588975"/>
                  <a:ext cx="364745"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28" name="Rectangle 8"/>
            <p:cNvSpPr>
              <a:spLocks noChangeArrowheads="1"/>
            </p:cNvSpPr>
            <p:nvPr/>
          </p:nvSpPr>
          <p:spPr bwMode="auto">
            <a:xfrm>
              <a:off x="12866452" y="2773312"/>
              <a:ext cx="814325"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7437" name="Group 28"/>
            <p:cNvGrpSpPr>
              <a:grpSpLocks/>
            </p:cNvGrpSpPr>
            <p:nvPr/>
          </p:nvGrpSpPr>
          <p:grpSpPr bwMode="auto">
            <a:xfrm>
              <a:off x="12617875" y="1648163"/>
              <a:ext cx="1311480" cy="951263"/>
              <a:chOff x="4825508" y="1652926"/>
              <a:chExt cx="1311480" cy="951263"/>
            </a:xfrm>
          </p:grpSpPr>
          <p:sp>
            <p:nvSpPr>
              <p:cNvPr id="40" name="Rounded Rectangle 39"/>
              <p:cNvSpPr/>
              <p:nvPr/>
            </p:nvSpPr>
            <p:spPr bwMode="auto">
              <a:xfrm>
                <a:off x="4825508" y="1652926"/>
                <a:ext cx="1311480"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49" name="Group 40"/>
              <p:cNvGrpSpPr>
                <a:grpSpLocks/>
              </p:cNvGrpSpPr>
              <p:nvPr/>
            </p:nvGrpSpPr>
            <p:grpSpPr bwMode="auto">
              <a:xfrm>
                <a:off x="4939018" y="1775669"/>
                <a:ext cx="1084460" cy="749248"/>
                <a:chOff x="672168" y="1585878"/>
                <a:chExt cx="1312197" cy="906590"/>
              </a:xfrm>
            </p:grpSpPr>
            <p:sp>
              <p:nvSpPr>
                <p:cNvPr id="42" name="Rectangle 6"/>
                <p:cNvSpPr>
                  <a:spLocks noChangeArrowheads="1"/>
                </p:cNvSpPr>
                <p:nvPr/>
              </p:nvSpPr>
              <p:spPr bwMode="auto">
                <a:xfrm>
                  <a:off x="783909" y="1585878"/>
                  <a:ext cx="366058"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43" name="Rectangle 7"/>
                <p:cNvSpPr>
                  <a:spLocks noChangeArrowheads="1"/>
                </p:cNvSpPr>
                <p:nvPr/>
              </p:nvSpPr>
              <p:spPr bwMode="auto">
                <a:xfrm>
                  <a:off x="672168" y="2071662"/>
                  <a:ext cx="1312197"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44" name="Rectangle 14"/>
                <p:cNvSpPr>
                  <a:spLocks noChangeArrowheads="1"/>
                </p:cNvSpPr>
                <p:nvPr/>
              </p:nvSpPr>
              <p:spPr bwMode="auto">
                <a:xfrm>
                  <a:off x="1491377"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7438" name="Freeform 29"/>
            <p:cNvSpPr>
              <a:spLocks/>
            </p:cNvSpPr>
            <p:nvPr/>
          </p:nvSpPr>
          <p:spPr bwMode="auto">
            <a:xfrm>
              <a:off x="9063605"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7439" name="Group 30"/>
            <p:cNvGrpSpPr>
              <a:grpSpLocks/>
            </p:cNvGrpSpPr>
            <p:nvPr/>
          </p:nvGrpSpPr>
          <p:grpSpPr bwMode="auto">
            <a:xfrm>
              <a:off x="9100784" y="2593181"/>
              <a:ext cx="4194884" cy="173037"/>
              <a:chOff x="1308417" y="2607469"/>
              <a:chExt cx="4194884" cy="173037"/>
            </a:xfrm>
          </p:grpSpPr>
          <p:cxnSp>
            <p:nvCxnSpPr>
              <p:cNvPr id="17443" name="Straight Connector 34"/>
              <p:cNvCxnSpPr>
                <a:cxnSpLocks noChangeShapeType="1"/>
              </p:cNvCxnSpPr>
              <p:nvPr/>
            </p:nvCxnSpPr>
            <p:spPr bwMode="auto">
              <a:xfrm>
                <a:off x="1308417" y="2693987"/>
                <a:ext cx="4194884" cy="0"/>
              </a:xfrm>
              <a:prstGeom prst="line">
                <a:avLst/>
              </a:prstGeom>
              <a:noFill/>
              <a:ln w="50800" algn="ctr">
                <a:solidFill>
                  <a:srgbClr val="0000FF"/>
                </a:solidFill>
                <a:round/>
                <a:headEnd/>
                <a:tailEnd/>
              </a:ln>
            </p:spPr>
          </p:cxnSp>
          <p:cxnSp>
            <p:nvCxnSpPr>
              <p:cNvPr id="17444" name="Straight Connector 35"/>
              <p:cNvCxnSpPr>
                <a:cxnSpLocks noChangeShapeType="1"/>
              </p:cNvCxnSpPr>
              <p:nvPr/>
            </p:nvCxnSpPr>
            <p:spPr bwMode="auto">
              <a:xfrm>
                <a:off x="1328738" y="2607469"/>
                <a:ext cx="0" cy="173037"/>
              </a:xfrm>
              <a:prstGeom prst="line">
                <a:avLst/>
              </a:prstGeom>
              <a:noFill/>
              <a:ln w="50800" algn="ctr">
                <a:solidFill>
                  <a:srgbClr val="0000FF"/>
                </a:solidFill>
                <a:round/>
                <a:headEnd/>
                <a:tailEnd/>
              </a:ln>
            </p:spPr>
          </p:cxnSp>
          <p:cxnSp>
            <p:nvCxnSpPr>
              <p:cNvPr id="17445" name="Straight Connector 36"/>
              <p:cNvCxnSpPr>
                <a:cxnSpLocks noChangeShapeType="1"/>
              </p:cNvCxnSpPr>
              <p:nvPr/>
            </p:nvCxnSpPr>
            <p:spPr bwMode="auto">
              <a:xfrm>
                <a:off x="2713037" y="2607469"/>
                <a:ext cx="0" cy="173037"/>
              </a:xfrm>
              <a:prstGeom prst="line">
                <a:avLst/>
              </a:prstGeom>
              <a:noFill/>
              <a:ln w="50800" algn="ctr">
                <a:solidFill>
                  <a:srgbClr val="0000FF"/>
                </a:solidFill>
                <a:round/>
                <a:headEnd/>
                <a:tailEnd/>
              </a:ln>
            </p:spPr>
          </p:cxnSp>
          <p:cxnSp>
            <p:nvCxnSpPr>
              <p:cNvPr id="17446" name="Straight Connector 37"/>
              <p:cNvCxnSpPr>
                <a:cxnSpLocks noChangeShapeType="1"/>
              </p:cNvCxnSpPr>
              <p:nvPr/>
            </p:nvCxnSpPr>
            <p:spPr bwMode="auto">
              <a:xfrm>
                <a:off x="4114800" y="2607469"/>
                <a:ext cx="0" cy="173037"/>
              </a:xfrm>
              <a:prstGeom prst="line">
                <a:avLst/>
              </a:prstGeom>
              <a:noFill/>
              <a:ln w="50800" algn="ctr">
                <a:solidFill>
                  <a:srgbClr val="0000FF"/>
                </a:solidFill>
                <a:round/>
                <a:headEnd/>
                <a:tailEnd/>
              </a:ln>
            </p:spPr>
          </p:cxnSp>
          <p:cxnSp>
            <p:nvCxnSpPr>
              <p:cNvPr id="17447" name="Straight Connector 38"/>
              <p:cNvCxnSpPr>
                <a:cxnSpLocks noChangeShapeType="1"/>
              </p:cNvCxnSpPr>
              <p:nvPr/>
            </p:nvCxnSpPr>
            <p:spPr bwMode="auto">
              <a:xfrm>
                <a:off x="5481320" y="2607469"/>
                <a:ext cx="0" cy="173037"/>
              </a:xfrm>
              <a:prstGeom prst="line">
                <a:avLst/>
              </a:prstGeom>
              <a:noFill/>
              <a:ln w="50800" algn="ctr">
                <a:solidFill>
                  <a:srgbClr val="0000FF"/>
                </a:solidFill>
                <a:round/>
                <a:headEnd/>
                <a:tailEnd/>
              </a:ln>
            </p:spPr>
          </p:cxnSp>
        </p:grpSp>
        <p:sp>
          <p:nvSpPr>
            <p:cNvPr id="17440" name="Freeform 31"/>
            <p:cNvSpPr>
              <a:spLocks/>
            </p:cNvSpPr>
            <p:nvPr/>
          </p:nvSpPr>
          <p:spPr bwMode="auto">
            <a:xfrm>
              <a:off x="10459367"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41" name="Freeform 32"/>
            <p:cNvSpPr>
              <a:spLocks/>
            </p:cNvSpPr>
            <p:nvPr/>
          </p:nvSpPr>
          <p:spPr bwMode="auto">
            <a:xfrm>
              <a:off x="11855129"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42" name="Freeform 33"/>
            <p:cNvSpPr>
              <a:spLocks/>
            </p:cNvSpPr>
            <p:nvPr/>
          </p:nvSpPr>
          <p:spPr bwMode="auto">
            <a:xfrm>
              <a:off x="13250891"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385119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z="3600" dirty="0"/>
              <a:t>Call For Action: Open Problems in Exclusive Hierarchies</a:t>
            </a:r>
            <a:endParaRPr lang="en-US" altLang="en-US" sz="3600" dirty="0" smtClean="0"/>
          </a:p>
        </p:txBody>
      </p:sp>
      <p:sp>
        <p:nvSpPr>
          <p:cNvPr id="3" name="Content Placeholder 2"/>
          <p:cNvSpPr>
            <a:spLocks noGrp="1"/>
          </p:cNvSpPr>
          <p:nvPr>
            <p:ph idx="1"/>
          </p:nvPr>
        </p:nvSpPr>
        <p:spPr/>
        <p:txBody>
          <a:bodyPr/>
          <a:lstStyle/>
          <a:p>
            <a:pPr marL="465138" lvl="1" indent="-457200">
              <a:buFont typeface="Arial" panose="020B0604020202020204" pitchFamily="34" charset="0"/>
              <a:buChar char="•"/>
              <a:defRPr/>
            </a:pPr>
            <a:r>
              <a:rPr lang="en-US" sz="2800" dirty="0" smtClean="0">
                <a:solidFill>
                  <a:schemeClr val="accent6"/>
                </a:solidFill>
              </a:rPr>
              <a:t>Functionally breaks recent replacement policies (e.g. RRIP)</a:t>
            </a:r>
          </a:p>
          <a:p>
            <a:pPr marL="930275" lvl="2" indent="-457200">
              <a:buFont typeface="Arial" panose="020B0604020202020204" pitchFamily="34" charset="0"/>
              <a:buChar char="•"/>
              <a:defRPr/>
            </a:pPr>
            <a:r>
              <a:rPr lang="en-US" sz="2400" b="1" u="sng" dirty="0" smtClean="0">
                <a:solidFill>
                  <a:schemeClr val="accent6"/>
                </a:solidFill>
              </a:rPr>
              <a:t>Solution:</a:t>
            </a:r>
            <a:r>
              <a:rPr lang="en-US" sz="2400" dirty="0" smtClean="0">
                <a:solidFill>
                  <a:schemeClr val="accent6"/>
                </a:solidFill>
              </a:rPr>
              <a:t> save re-reference information in L2 (see paper for details)</a:t>
            </a:r>
          </a:p>
          <a:p>
            <a:pPr marL="465138" lvl="1" indent="-457200">
              <a:buFont typeface="Arial" panose="020B0604020202020204" pitchFamily="34" charset="0"/>
              <a:buChar char="•"/>
              <a:defRPr/>
            </a:pPr>
            <a:endParaRPr lang="en-US" sz="1200" dirty="0" smtClean="0"/>
          </a:p>
          <a:p>
            <a:pPr marL="465138" lvl="1" indent="-457200">
              <a:buFont typeface="Arial" panose="020B0604020202020204" pitchFamily="34" charset="0"/>
              <a:buChar char="•"/>
              <a:defRPr/>
            </a:pPr>
            <a:r>
              <a:rPr lang="en-US" sz="2800" dirty="0" smtClean="0"/>
              <a:t>Effective caching capacity of the cache hierarchy reduces</a:t>
            </a:r>
          </a:p>
          <a:p>
            <a:pPr marL="930275" lvl="2" indent="-457200">
              <a:buFont typeface="Arial" panose="020B0604020202020204" pitchFamily="34" charset="0"/>
              <a:buChar char="•"/>
              <a:defRPr/>
            </a:pPr>
            <a:endParaRPr lang="en-US" sz="2400" dirty="0" smtClean="0"/>
          </a:p>
          <a:p>
            <a:pPr marL="930275" lvl="2" indent="-457200">
              <a:buFont typeface="Arial" panose="020B0604020202020204" pitchFamily="34" charset="0"/>
              <a:buChar char="•"/>
              <a:defRPr/>
            </a:pPr>
            <a:endParaRPr lang="en-US" sz="2400" dirty="0"/>
          </a:p>
          <a:p>
            <a:pPr marL="930275" lvl="2" indent="-457200">
              <a:buFont typeface="Arial" panose="020B0604020202020204" pitchFamily="34" charset="0"/>
              <a:buChar char="•"/>
              <a:defRPr/>
            </a:pPr>
            <a:endParaRPr lang="en-US" sz="2400" dirty="0" smtClean="0"/>
          </a:p>
          <a:p>
            <a:pPr marL="930275" lvl="2" indent="-457200">
              <a:buFont typeface="Arial" panose="020B0604020202020204" pitchFamily="34" charset="0"/>
              <a:buChar char="•"/>
              <a:defRPr/>
            </a:pPr>
            <a:endParaRPr lang="en-US" sz="2400" dirty="0"/>
          </a:p>
          <a:p>
            <a:pPr marL="930275" lvl="2" indent="-457200">
              <a:buFont typeface="Arial" panose="020B0604020202020204" pitchFamily="34" charset="0"/>
              <a:buChar char="•"/>
              <a:defRPr/>
            </a:pPr>
            <a:endParaRPr lang="en-US" sz="2800" dirty="0"/>
          </a:p>
        </p:txBody>
      </p:sp>
      <p:sp>
        <p:nvSpPr>
          <p:cNvPr id="4" name="Slide Number Placeholder 3"/>
          <p:cNvSpPr>
            <a:spLocks noGrp="1"/>
          </p:cNvSpPr>
          <p:nvPr>
            <p:ph type="sldNum" sz="quarter" idx="10"/>
          </p:nvPr>
        </p:nvSpPr>
        <p:spPr/>
        <p:txBody>
          <a:bodyPr/>
          <a:lstStyle/>
          <a:p>
            <a:pPr>
              <a:defRPr/>
            </a:pPr>
            <a:fld id="{DE642ADA-3572-43EF-A393-1E81253BF485}" type="slidenum">
              <a:rPr lang="en-US" smtClean="0"/>
              <a:pPr>
                <a:defRPr/>
              </a:pPr>
              <a:t>16</a:t>
            </a:fld>
            <a:endParaRPr lang="en-US"/>
          </a:p>
        </p:txBody>
      </p:sp>
      <p:grpSp>
        <p:nvGrpSpPr>
          <p:cNvPr id="17413" name="Group 4"/>
          <p:cNvGrpSpPr>
            <a:grpSpLocks noChangeAspect="1"/>
          </p:cNvGrpSpPr>
          <p:nvPr/>
        </p:nvGrpSpPr>
        <p:grpSpPr bwMode="auto">
          <a:xfrm>
            <a:off x="160020" y="3911600"/>
            <a:ext cx="14310360" cy="1650841"/>
            <a:chOff x="533400" y="1152074"/>
            <a:chExt cx="13563600" cy="2291214"/>
          </a:xfrm>
        </p:grpSpPr>
        <p:sp>
          <p:nvSpPr>
            <p:cNvPr id="6" name="Rectangle 2"/>
            <p:cNvSpPr>
              <a:spLocks noChangeArrowheads="1"/>
            </p:cNvSpPr>
            <p:nvPr/>
          </p:nvSpPr>
          <p:spPr bwMode="auto">
            <a:xfrm>
              <a:off x="533400" y="1522863"/>
              <a:ext cx="5771559" cy="1920425"/>
            </a:xfrm>
            <a:prstGeom prst="rect">
              <a:avLst/>
            </a:prstGeom>
            <a:solidFill>
              <a:srgbClr val="92D050"/>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z="2000" smtClean="0">
                <a:latin typeface="+mj-lt"/>
              </a:endParaRPr>
            </a:p>
          </p:txBody>
        </p:sp>
        <p:sp>
          <p:nvSpPr>
            <p:cNvPr id="17415" name="Right Arrow 6"/>
            <p:cNvSpPr>
              <a:spLocks noChangeArrowheads="1"/>
            </p:cNvSpPr>
            <p:nvPr/>
          </p:nvSpPr>
          <p:spPr bwMode="auto">
            <a:xfrm>
              <a:off x="6781800" y="2057400"/>
              <a:ext cx="990600" cy="427038"/>
            </a:xfrm>
            <a:prstGeom prst="rightArrow">
              <a:avLst>
                <a:gd name="adj1" fmla="val 50000"/>
                <a:gd name="adj2" fmla="val 50013"/>
              </a:avLst>
            </a:prstGeom>
            <a:solidFill>
              <a:srgbClr val="FFFF00"/>
            </a:solidFill>
            <a:ln w="50800" algn="ctr">
              <a:solidFill>
                <a:srgbClr val="FFFF00"/>
              </a:solidFill>
              <a:round/>
              <a:headEnd/>
              <a:tailEnd/>
            </a:ln>
          </p:spPr>
          <p:txBody>
            <a:bodyPr wrap="none" anchor="ctr"/>
            <a:lstStyle>
              <a:lvl1pPr defTabSz="1306513" eaLnBrk="0" hangingPunct="0">
                <a:spcBef>
                  <a:spcPct val="60000"/>
                </a:spcBef>
                <a:defRPr sz="2800">
                  <a:solidFill>
                    <a:schemeClr val="tx1"/>
                  </a:solidFill>
                  <a:latin typeface="Comic Sans MS" pitchFamily="66" charset="0"/>
                </a:defRPr>
              </a:lvl1pPr>
              <a:lvl2pPr marL="742950" indent="-285750" defTabSz="1306513"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defTabSz="1306513" eaLnBrk="0" hangingPunct="0">
                <a:spcBef>
                  <a:spcPct val="20000"/>
                </a:spcBef>
                <a:buChar char="–"/>
                <a:defRPr sz="3200">
                  <a:solidFill>
                    <a:schemeClr val="tx1"/>
                  </a:solidFill>
                  <a:latin typeface="Comic Sans MS" pitchFamily="66" charset="0"/>
                </a:defRPr>
              </a:lvl3pPr>
              <a:lvl4pPr marL="1600200" indent="-228600" defTabSz="1306513" eaLnBrk="0" hangingPunct="0">
                <a:spcBef>
                  <a:spcPct val="20000"/>
                </a:spcBef>
                <a:buFont typeface="Times" pitchFamily="18" charset="0"/>
                <a:buChar char="•"/>
                <a:defRPr sz="2300">
                  <a:solidFill>
                    <a:schemeClr val="tx1"/>
                  </a:solidFill>
                  <a:latin typeface="Comic Sans MS" pitchFamily="66" charset="0"/>
                </a:defRPr>
              </a:lvl4pPr>
              <a:lvl5pPr marL="2057400" indent="-228600" defTabSz="1306513" eaLnBrk="0" hangingPunct="0">
                <a:spcBef>
                  <a:spcPct val="20000"/>
                </a:spcBef>
                <a:buChar char="–"/>
                <a:defRPr sz="2000">
                  <a:solidFill>
                    <a:schemeClr val="tx1"/>
                  </a:solidFill>
                  <a:latin typeface="Comic Sans MS" pitchFamily="66" charset="0"/>
                </a:defRPr>
              </a:lvl5pPr>
              <a:lvl6pPr marL="2514600" indent="-228600" defTabSz="1306513" eaLnBrk="0" fontAlgn="base" hangingPunct="0">
                <a:spcBef>
                  <a:spcPct val="20000"/>
                </a:spcBef>
                <a:spcAft>
                  <a:spcPct val="0"/>
                </a:spcAft>
                <a:buChar char="–"/>
                <a:defRPr sz="2000">
                  <a:solidFill>
                    <a:schemeClr val="tx1"/>
                  </a:solidFill>
                  <a:latin typeface="Comic Sans MS" pitchFamily="66" charset="0"/>
                </a:defRPr>
              </a:lvl6pPr>
              <a:lvl7pPr marL="2971800" indent="-228600" defTabSz="1306513" eaLnBrk="0" fontAlgn="base" hangingPunct="0">
                <a:spcBef>
                  <a:spcPct val="20000"/>
                </a:spcBef>
                <a:spcAft>
                  <a:spcPct val="0"/>
                </a:spcAft>
                <a:buChar char="–"/>
                <a:defRPr sz="2000">
                  <a:solidFill>
                    <a:schemeClr val="tx1"/>
                  </a:solidFill>
                  <a:latin typeface="Comic Sans MS" pitchFamily="66" charset="0"/>
                </a:defRPr>
              </a:lvl7pPr>
              <a:lvl8pPr marL="3429000" indent="-228600" defTabSz="1306513" eaLnBrk="0" fontAlgn="base" hangingPunct="0">
                <a:spcBef>
                  <a:spcPct val="20000"/>
                </a:spcBef>
                <a:spcAft>
                  <a:spcPct val="0"/>
                </a:spcAft>
                <a:buChar char="–"/>
                <a:defRPr sz="2000">
                  <a:solidFill>
                    <a:schemeClr val="tx1"/>
                  </a:solidFill>
                  <a:latin typeface="Comic Sans MS" pitchFamily="66" charset="0"/>
                </a:defRPr>
              </a:lvl8pPr>
              <a:lvl9pPr marL="3886200" indent="-228600" defTabSz="1306513"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000">
                <a:latin typeface="Verdana" pitchFamily="34" charset="0"/>
                <a:cs typeface="Arial" charset="0"/>
              </a:endParaRPr>
            </a:p>
          </p:txBody>
        </p:sp>
        <p:sp>
          <p:nvSpPr>
            <p:cNvPr id="8" name="Rectangle 8"/>
            <p:cNvSpPr>
              <a:spLocks noChangeArrowheads="1"/>
            </p:cNvSpPr>
            <p:nvPr/>
          </p:nvSpPr>
          <p:spPr bwMode="auto">
            <a:xfrm>
              <a:off x="673105" y="2788655"/>
              <a:ext cx="1311479"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smtClean="0">
                  <a:latin typeface="+mj-lt"/>
                </a:rPr>
                <a:t>2MB </a:t>
              </a:r>
            </a:p>
          </p:txBody>
        </p:sp>
        <p:grpSp>
          <p:nvGrpSpPr>
            <p:cNvPr id="17417" name="Group 8"/>
            <p:cNvGrpSpPr>
              <a:grpSpLocks/>
            </p:cNvGrpSpPr>
            <p:nvPr/>
          </p:nvGrpSpPr>
          <p:grpSpPr bwMode="auto">
            <a:xfrm>
              <a:off x="673104" y="1660950"/>
              <a:ext cx="1311480" cy="953819"/>
              <a:chOff x="673104" y="1670475"/>
              <a:chExt cx="1311480" cy="953819"/>
            </a:xfrm>
          </p:grpSpPr>
          <p:sp>
            <p:nvSpPr>
              <p:cNvPr id="80" name="Rounded Rectangle 79"/>
              <p:cNvSpPr/>
              <p:nvPr/>
            </p:nvSpPr>
            <p:spPr bwMode="auto">
              <a:xfrm>
                <a:off x="673104" y="1670475"/>
                <a:ext cx="1311480"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89" name="Group 80"/>
              <p:cNvGrpSpPr>
                <a:grpSpLocks/>
              </p:cNvGrpSpPr>
              <p:nvPr/>
            </p:nvGrpSpPr>
            <p:grpSpPr bwMode="auto">
              <a:xfrm>
                <a:off x="878962" y="1793218"/>
                <a:ext cx="886124" cy="751805"/>
                <a:chOff x="784510" y="1584061"/>
                <a:chExt cx="1072211" cy="909684"/>
              </a:xfrm>
            </p:grpSpPr>
            <p:sp>
              <p:nvSpPr>
                <p:cNvPr id="82" name="Rectangle 6"/>
                <p:cNvSpPr>
                  <a:spLocks noChangeArrowheads="1"/>
                </p:cNvSpPr>
                <p:nvPr/>
              </p:nvSpPr>
              <p:spPr bwMode="auto">
                <a:xfrm>
                  <a:off x="784510" y="1584061"/>
                  <a:ext cx="366058"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83" name="Rectangle 7"/>
                <p:cNvSpPr>
                  <a:spLocks noChangeArrowheads="1"/>
                </p:cNvSpPr>
                <p:nvPr/>
              </p:nvSpPr>
              <p:spPr bwMode="auto">
                <a:xfrm>
                  <a:off x="921484" y="2072939"/>
                  <a:ext cx="814771"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dirty="0" smtClean="0">
                      <a:latin typeface="+mj-lt"/>
                    </a:rPr>
                    <a:t>256KB L2</a:t>
                  </a:r>
                </a:p>
              </p:txBody>
            </p:sp>
            <p:sp>
              <p:nvSpPr>
                <p:cNvPr id="84" name="Rectangle 14"/>
                <p:cNvSpPr>
                  <a:spLocks noChangeArrowheads="1"/>
                </p:cNvSpPr>
                <p:nvPr/>
              </p:nvSpPr>
              <p:spPr bwMode="auto">
                <a:xfrm>
                  <a:off x="1491977"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0" name="Rectangle 8"/>
            <p:cNvSpPr>
              <a:spLocks noChangeArrowheads="1"/>
            </p:cNvSpPr>
            <p:nvPr/>
          </p:nvSpPr>
          <p:spPr bwMode="auto">
            <a:xfrm>
              <a:off x="2057929" y="2788655"/>
              <a:ext cx="1311480"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smtClean="0">
                  <a:latin typeface="+mj-lt"/>
                </a:rPr>
                <a:t>2MB </a:t>
              </a:r>
            </a:p>
          </p:txBody>
        </p:sp>
        <p:grpSp>
          <p:nvGrpSpPr>
            <p:cNvPr id="17419" name="Group 10"/>
            <p:cNvGrpSpPr>
              <a:grpSpLocks/>
            </p:cNvGrpSpPr>
            <p:nvPr/>
          </p:nvGrpSpPr>
          <p:grpSpPr bwMode="auto">
            <a:xfrm>
              <a:off x="2057929" y="1660950"/>
              <a:ext cx="1311481" cy="953819"/>
              <a:chOff x="2057929" y="1664125"/>
              <a:chExt cx="1311481" cy="953819"/>
            </a:xfrm>
          </p:grpSpPr>
          <p:sp>
            <p:nvSpPr>
              <p:cNvPr id="75" name="Rounded Rectangle 74"/>
              <p:cNvSpPr/>
              <p:nvPr/>
            </p:nvSpPr>
            <p:spPr bwMode="auto">
              <a:xfrm>
                <a:off x="2057929" y="1664125"/>
                <a:ext cx="1311481"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84" name="Group 75"/>
              <p:cNvGrpSpPr>
                <a:grpSpLocks/>
              </p:cNvGrpSpPr>
              <p:nvPr/>
            </p:nvGrpSpPr>
            <p:grpSpPr bwMode="auto">
              <a:xfrm>
                <a:off x="2263787" y="1786868"/>
                <a:ext cx="886124" cy="751805"/>
                <a:chOff x="785145" y="1584061"/>
                <a:chExt cx="1072211" cy="909684"/>
              </a:xfrm>
            </p:grpSpPr>
            <p:sp>
              <p:nvSpPr>
                <p:cNvPr id="77" name="Rectangle 6"/>
                <p:cNvSpPr>
                  <a:spLocks noChangeArrowheads="1"/>
                </p:cNvSpPr>
                <p:nvPr/>
              </p:nvSpPr>
              <p:spPr bwMode="auto">
                <a:xfrm>
                  <a:off x="785145" y="1584061"/>
                  <a:ext cx="366057"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78" name="Rectangle 7"/>
                <p:cNvSpPr>
                  <a:spLocks noChangeArrowheads="1"/>
                </p:cNvSpPr>
                <p:nvPr/>
              </p:nvSpPr>
              <p:spPr bwMode="auto">
                <a:xfrm>
                  <a:off x="922118" y="2072939"/>
                  <a:ext cx="814769"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79" name="Rectangle 14"/>
                <p:cNvSpPr>
                  <a:spLocks noChangeArrowheads="1"/>
                </p:cNvSpPr>
                <p:nvPr/>
              </p:nvSpPr>
              <p:spPr bwMode="auto">
                <a:xfrm>
                  <a:off x="1492612"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2" name="Rectangle 8"/>
            <p:cNvSpPr>
              <a:spLocks noChangeArrowheads="1"/>
            </p:cNvSpPr>
            <p:nvPr/>
          </p:nvSpPr>
          <p:spPr bwMode="auto">
            <a:xfrm>
              <a:off x="3441008" y="2788655"/>
              <a:ext cx="1311480"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smtClean="0">
                  <a:latin typeface="+mj-lt"/>
                </a:rPr>
                <a:t>2MB </a:t>
              </a:r>
            </a:p>
          </p:txBody>
        </p:sp>
        <p:grpSp>
          <p:nvGrpSpPr>
            <p:cNvPr id="17421" name="Group 12"/>
            <p:cNvGrpSpPr>
              <a:grpSpLocks/>
            </p:cNvGrpSpPr>
            <p:nvPr/>
          </p:nvGrpSpPr>
          <p:grpSpPr bwMode="auto">
            <a:xfrm>
              <a:off x="3441008" y="1660950"/>
              <a:ext cx="1311481" cy="953819"/>
              <a:chOff x="3441008" y="1657775"/>
              <a:chExt cx="1311481" cy="953819"/>
            </a:xfrm>
          </p:grpSpPr>
          <p:sp>
            <p:nvSpPr>
              <p:cNvPr id="70" name="Rounded Rectangle 69"/>
              <p:cNvSpPr/>
              <p:nvPr/>
            </p:nvSpPr>
            <p:spPr bwMode="auto">
              <a:xfrm>
                <a:off x="3441008" y="1657775"/>
                <a:ext cx="1311481"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79" name="Group 70"/>
              <p:cNvGrpSpPr>
                <a:grpSpLocks/>
              </p:cNvGrpSpPr>
              <p:nvPr/>
            </p:nvGrpSpPr>
            <p:grpSpPr bwMode="auto">
              <a:xfrm>
                <a:off x="3646865" y="1780518"/>
                <a:ext cx="886124" cy="751805"/>
                <a:chOff x="783667" y="1584061"/>
                <a:chExt cx="1072211" cy="909684"/>
              </a:xfrm>
            </p:grpSpPr>
            <p:sp>
              <p:nvSpPr>
                <p:cNvPr id="72" name="Rectangle 6"/>
                <p:cNvSpPr>
                  <a:spLocks noChangeArrowheads="1"/>
                </p:cNvSpPr>
                <p:nvPr/>
              </p:nvSpPr>
              <p:spPr bwMode="auto">
                <a:xfrm>
                  <a:off x="783667" y="1584061"/>
                  <a:ext cx="366057"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iL1</a:t>
                  </a:r>
                </a:p>
              </p:txBody>
            </p:sp>
            <p:sp>
              <p:nvSpPr>
                <p:cNvPr id="73" name="Rectangle 7"/>
                <p:cNvSpPr>
                  <a:spLocks noChangeArrowheads="1"/>
                </p:cNvSpPr>
                <p:nvPr/>
              </p:nvSpPr>
              <p:spPr bwMode="auto">
                <a:xfrm>
                  <a:off x="920640" y="2072939"/>
                  <a:ext cx="814769"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74" name="Rectangle 14"/>
                <p:cNvSpPr>
                  <a:spLocks noChangeArrowheads="1"/>
                </p:cNvSpPr>
                <p:nvPr/>
              </p:nvSpPr>
              <p:spPr bwMode="auto">
                <a:xfrm>
                  <a:off x="1491134"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4" name="Rectangle 8"/>
            <p:cNvSpPr>
              <a:spLocks noChangeArrowheads="1"/>
            </p:cNvSpPr>
            <p:nvPr/>
          </p:nvSpPr>
          <p:spPr bwMode="auto">
            <a:xfrm>
              <a:off x="4825833" y="2788655"/>
              <a:ext cx="1311479"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smtClean="0">
                  <a:latin typeface="+mj-lt"/>
                </a:rPr>
                <a:t>2MB </a:t>
              </a:r>
            </a:p>
          </p:txBody>
        </p:sp>
        <p:grpSp>
          <p:nvGrpSpPr>
            <p:cNvPr id="17423" name="Group 14"/>
            <p:cNvGrpSpPr>
              <a:grpSpLocks/>
            </p:cNvGrpSpPr>
            <p:nvPr/>
          </p:nvGrpSpPr>
          <p:grpSpPr bwMode="auto">
            <a:xfrm>
              <a:off x="4825834" y="1660950"/>
              <a:ext cx="1311480" cy="953819"/>
              <a:chOff x="4825834" y="1651425"/>
              <a:chExt cx="1311480" cy="953819"/>
            </a:xfrm>
          </p:grpSpPr>
          <p:sp>
            <p:nvSpPr>
              <p:cNvPr id="65" name="Rounded Rectangle 64"/>
              <p:cNvSpPr/>
              <p:nvPr/>
            </p:nvSpPr>
            <p:spPr bwMode="auto">
              <a:xfrm>
                <a:off x="4825834" y="1651425"/>
                <a:ext cx="1311480"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74" name="Group 65"/>
              <p:cNvGrpSpPr>
                <a:grpSpLocks/>
              </p:cNvGrpSpPr>
              <p:nvPr/>
            </p:nvGrpSpPr>
            <p:grpSpPr bwMode="auto">
              <a:xfrm>
                <a:off x="5031691" y="1774168"/>
                <a:ext cx="886125" cy="751805"/>
                <a:chOff x="784303" y="1584061"/>
                <a:chExt cx="1072212" cy="909684"/>
              </a:xfrm>
            </p:grpSpPr>
            <p:sp>
              <p:nvSpPr>
                <p:cNvPr id="67" name="Rectangle 6"/>
                <p:cNvSpPr>
                  <a:spLocks noChangeArrowheads="1"/>
                </p:cNvSpPr>
                <p:nvPr/>
              </p:nvSpPr>
              <p:spPr bwMode="auto">
                <a:xfrm>
                  <a:off x="784303" y="1584061"/>
                  <a:ext cx="366058"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iL1</a:t>
                  </a:r>
                </a:p>
              </p:txBody>
            </p:sp>
            <p:sp>
              <p:nvSpPr>
                <p:cNvPr id="68" name="Rectangle 7"/>
                <p:cNvSpPr>
                  <a:spLocks noChangeArrowheads="1"/>
                </p:cNvSpPr>
                <p:nvPr/>
              </p:nvSpPr>
              <p:spPr bwMode="auto">
                <a:xfrm>
                  <a:off x="921277" y="2072939"/>
                  <a:ext cx="814771"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69" name="Rectangle 14"/>
                <p:cNvSpPr>
                  <a:spLocks noChangeArrowheads="1"/>
                </p:cNvSpPr>
                <p:nvPr/>
              </p:nvSpPr>
              <p:spPr bwMode="auto">
                <a:xfrm>
                  <a:off x="1491771"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dL1</a:t>
                  </a:r>
                </a:p>
              </p:txBody>
            </p:sp>
          </p:grpSp>
        </p:grpSp>
        <p:sp>
          <p:nvSpPr>
            <p:cNvPr id="17424" name="Freeform 15"/>
            <p:cNvSpPr>
              <a:spLocks/>
            </p:cNvSpPr>
            <p:nvPr/>
          </p:nvSpPr>
          <p:spPr bwMode="auto">
            <a:xfrm>
              <a:off x="1271238"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7425" name="Group 16"/>
            <p:cNvGrpSpPr>
              <a:grpSpLocks/>
            </p:cNvGrpSpPr>
            <p:nvPr/>
          </p:nvGrpSpPr>
          <p:grpSpPr bwMode="auto">
            <a:xfrm>
              <a:off x="1308417" y="2607469"/>
              <a:ext cx="4194884" cy="173037"/>
              <a:chOff x="1308417" y="2607469"/>
              <a:chExt cx="4194884" cy="173037"/>
            </a:xfrm>
          </p:grpSpPr>
          <p:cxnSp>
            <p:nvCxnSpPr>
              <p:cNvPr id="17468" name="Straight Connector 59"/>
              <p:cNvCxnSpPr>
                <a:cxnSpLocks noChangeShapeType="1"/>
              </p:cNvCxnSpPr>
              <p:nvPr/>
            </p:nvCxnSpPr>
            <p:spPr bwMode="auto">
              <a:xfrm>
                <a:off x="1308417" y="2693987"/>
                <a:ext cx="4194884" cy="0"/>
              </a:xfrm>
              <a:prstGeom prst="line">
                <a:avLst/>
              </a:prstGeom>
              <a:noFill/>
              <a:ln w="50800" algn="ctr">
                <a:solidFill>
                  <a:srgbClr val="0000FF"/>
                </a:solidFill>
                <a:round/>
                <a:headEnd/>
                <a:tailEnd/>
              </a:ln>
            </p:spPr>
          </p:cxnSp>
          <p:cxnSp>
            <p:nvCxnSpPr>
              <p:cNvPr id="17469" name="Straight Connector 60"/>
              <p:cNvCxnSpPr>
                <a:cxnSpLocks noChangeShapeType="1"/>
              </p:cNvCxnSpPr>
              <p:nvPr/>
            </p:nvCxnSpPr>
            <p:spPr bwMode="auto">
              <a:xfrm>
                <a:off x="1328738" y="2607469"/>
                <a:ext cx="0" cy="173037"/>
              </a:xfrm>
              <a:prstGeom prst="line">
                <a:avLst/>
              </a:prstGeom>
              <a:noFill/>
              <a:ln w="50800" algn="ctr">
                <a:solidFill>
                  <a:srgbClr val="0000FF"/>
                </a:solidFill>
                <a:round/>
                <a:headEnd/>
                <a:tailEnd/>
              </a:ln>
            </p:spPr>
          </p:cxnSp>
          <p:cxnSp>
            <p:nvCxnSpPr>
              <p:cNvPr id="17470" name="Straight Connector 61"/>
              <p:cNvCxnSpPr>
                <a:cxnSpLocks noChangeShapeType="1"/>
              </p:cNvCxnSpPr>
              <p:nvPr/>
            </p:nvCxnSpPr>
            <p:spPr bwMode="auto">
              <a:xfrm>
                <a:off x="2713037" y="2607469"/>
                <a:ext cx="0" cy="173037"/>
              </a:xfrm>
              <a:prstGeom prst="line">
                <a:avLst/>
              </a:prstGeom>
              <a:noFill/>
              <a:ln w="50800" algn="ctr">
                <a:solidFill>
                  <a:srgbClr val="0000FF"/>
                </a:solidFill>
                <a:round/>
                <a:headEnd/>
                <a:tailEnd/>
              </a:ln>
            </p:spPr>
          </p:cxnSp>
          <p:cxnSp>
            <p:nvCxnSpPr>
              <p:cNvPr id="17471" name="Straight Connector 62"/>
              <p:cNvCxnSpPr>
                <a:cxnSpLocks noChangeShapeType="1"/>
              </p:cNvCxnSpPr>
              <p:nvPr/>
            </p:nvCxnSpPr>
            <p:spPr bwMode="auto">
              <a:xfrm>
                <a:off x="4114800" y="2607469"/>
                <a:ext cx="0" cy="173037"/>
              </a:xfrm>
              <a:prstGeom prst="line">
                <a:avLst/>
              </a:prstGeom>
              <a:noFill/>
              <a:ln w="50800" algn="ctr">
                <a:solidFill>
                  <a:srgbClr val="0000FF"/>
                </a:solidFill>
                <a:round/>
                <a:headEnd/>
                <a:tailEnd/>
              </a:ln>
            </p:spPr>
          </p:cxnSp>
          <p:cxnSp>
            <p:nvCxnSpPr>
              <p:cNvPr id="17472" name="Straight Connector 63"/>
              <p:cNvCxnSpPr>
                <a:cxnSpLocks noChangeShapeType="1"/>
              </p:cNvCxnSpPr>
              <p:nvPr/>
            </p:nvCxnSpPr>
            <p:spPr bwMode="auto">
              <a:xfrm>
                <a:off x="5481320" y="2607469"/>
                <a:ext cx="0" cy="173037"/>
              </a:xfrm>
              <a:prstGeom prst="line">
                <a:avLst/>
              </a:prstGeom>
              <a:noFill/>
              <a:ln w="50800" algn="ctr">
                <a:solidFill>
                  <a:srgbClr val="0000FF"/>
                </a:solidFill>
                <a:round/>
                <a:headEnd/>
                <a:tailEnd/>
              </a:ln>
            </p:spPr>
          </p:cxnSp>
        </p:grpSp>
        <p:sp>
          <p:nvSpPr>
            <p:cNvPr id="17426" name="Freeform 17"/>
            <p:cNvSpPr>
              <a:spLocks/>
            </p:cNvSpPr>
            <p:nvPr/>
          </p:nvSpPr>
          <p:spPr bwMode="auto">
            <a:xfrm>
              <a:off x="2667000"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27" name="Freeform 18"/>
            <p:cNvSpPr>
              <a:spLocks/>
            </p:cNvSpPr>
            <p:nvPr/>
          </p:nvSpPr>
          <p:spPr bwMode="auto">
            <a:xfrm>
              <a:off x="4062762"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28" name="Freeform 19"/>
            <p:cNvSpPr>
              <a:spLocks/>
            </p:cNvSpPr>
            <p:nvPr/>
          </p:nvSpPr>
          <p:spPr bwMode="auto">
            <a:xfrm>
              <a:off x="5458524"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 name="Rectangle 2"/>
            <p:cNvSpPr>
              <a:spLocks noChangeArrowheads="1"/>
            </p:cNvSpPr>
            <p:nvPr/>
          </p:nvSpPr>
          <p:spPr bwMode="auto">
            <a:xfrm>
              <a:off x="8325441" y="1510076"/>
              <a:ext cx="5771559" cy="1917869"/>
            </a:xfrm>
            <a:prstGeom prst="rect">
              <a:avLst/>
            </a:prstGeom>
            <a:solidFill>
              <a:srgbClr val="92D050"/>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z="2000" smtClean="0">
                <a:latin typeface="+mj-lt"/>
              </a:endParaRPr>
            </a:p>
          </p:txBody>
        </p:sp>
        <p:sp>
          <p:nvSpPr>
            <p:cNvPr id="22" name="Rectangle 8"/>
            <p:cNvSpPr>
              <a:spLocks noChangeArrowheads="1"/>
            </p:cNvSpPr>
            <p:nvPr/>
          </p:nvSpPr>
          <p:spPr bwMode="auto">
            <a:xfrm>
              <a:off x="8713724" y="2773312"/>
              <a:ext cx="814325"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7431" name="Group 22"/>
            <p:cNvGrpSpPr>
              <a:grpSpLocks/>
            </p:cNvGrpSpPr>
            <p:nvPr/>
          </p:nvGrpSpPr>
          <p:grpSpPr bwMode="auto">
            <a:xfrm>
              <a:off x="8465146" y="1648163"/>
              <a:ext cx="1311480" cy="951263"/>
              <a:chOff x="672779" y="1671976"/>
              <a:chExt cx="1311480" cy="951263"/>
            </a:xfrm>
          </p:grpSpPr>
          <p:sp>
            <p:nvSpPr>
              <p:cNvPr id="55" name="Rounded Rectangle 54"/>
              <p:cNvSpPr/>
              <p:nvPr/>
            </p:nvSpPr>
            <p:spPr bwMode="auto">
              <a:xfrm>
                <a:off x="672779" y="1671976"/>
                <a:ext cx="1311480"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64" name="Group 55"/>
              <p:cNvGrpSpPr>
                <a:grpSpLocks/>
              </p:cNvGrpSpPr>
              <p:nvPr/>
            </p:nvGrpSpPr>
            <p:grpSpPr bwMode="auto">
              <a:xfrm>
                <a:off x="786289" y="1794719"/>
                <a:ext cx="1084460" cy="749248"/>
                <a:chOff x="672375" y="1585878"/>
                <a:chExt cx="1312197" cy="906590"/>
              </a:xfrm>
            </p:grpSpPr>
            <p:sp>
              <p:nvSpPr>
                <p:cNvPr id="57" name="Rectangle 6"/>
                <p:cNvSpPr>
                  <a:spLocks noChangeArrowheads="1"/>
                </p:cNvSpPr>
                <p:nvPr/>
              </p:nvSpPr>
              <p:spPr bwMode="auto">
                <a:xfrm>
                  <a:off x="784116" y="1585878"/>
                  <a:ext cx="366058"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iL1</a:t>
                  </a:r>
                </a:p>
              </p:txBody>
            </p:sp>
            <p:sp>
              <p:nvSpPr>
                <p:cNvPr id="58" name="Rectangle 7"/>
                <p:cNvSpPr>
                  <a:spLocks noChangeArrowheads="1"/>
                </p:cNvSpPr>
                <p:nvPr/>
              </p:nvSpPr>
              <p:spPr bwMode="auto">
                <a:xfrm>
                  <a:off x="672375" y="2071662"/>
                  <a:ext cx="1312197"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59" name="Rectangle 14"/>
                <p:cNvSpPr>
                  <a:spLocks noChangeArrowheads="1"/>
                </p:cNvSpPr>
                <p:nvPr/>
              </p:nvSpPr>
              <p:spPr bwMode="auto">
                <a:xfrm>
                  <a:off x="1491583"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dL1</a:t>
                  </a:r>
                </a:p>
              </p:txBody>
            </p:sp>
          </p:grpSp>
        </p:grpSp>
        <p:sp>
          <p:nvSpPr>
            <p:cNvPr id="24" name="Rectangle 8"/>
            <p:cNvSpPr>
              <a:spLocks noChangeArrowheads="1"/>
            </p:cNvSpPr>
            <p:nvPr/>
          </p:nvSpPr>
          <p:spPr bwMode="auto">
            <a:xfrm>
              <a:off x="10098548" y="2773312"/>
              <a:ext cx="814325"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7433" name="Group 24"/>
            <p:cNvGrpSpPr>
              <a:grpSpLocks/>
            </p:cNvGrpSpPr>
            <p:nvPr/>
          </p:nvGrpSpPr>
          <p:grpSpPr bwMode="auto">
            <a:xfrm>
              <a:off x="9849971" y="1648163"/>
              <a:ext cx="1311481" cy="951263"/>
              <a:chOff x="2057604" y="1665626"/>
              <a:chExt cx="1311481" cy="951263"/>
            </a:xfrm>
          </p:grpSpPr>
          <p:sp>
            <p:nvSpPr>
              <p:cNvPr id="50" name="Rounded Rectangle 49"/>
              <p:cNvSpPr/>
              <p:nvPr/>
            </p:nvSpPr>
            <p:spPr bwMode="auto">
              <a:xfrm>
                <a:off x="2057604" y="1665626"/>
                <a:ext cx="1311481"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59" name="Group 50"/>
              <p:cNvGrpSpPr>
                <a:grpSpLocks/>
              </p:cNvGrpSpPr>
              <p:nvPr/>
            </p:nvGrpSpPr>
            <p:grpSpPr bwMode="auto">
              <a:xfrm>
                <a:off x="2171114" y="1788369"/>
                <a:ext cx="1084459" cy="749248"/>
                <a:chOff x="673011" y="1585878"/>
                <a:chExt cx="1312196" cy="906590"/>
              </a:xfrm>
            </p:grpSpPr>
            <p:sp>
              <p:nvSpPr>
                <p:cNvPr id="52" name="Rectangle 6"/>
                <p:cNvSpPr>
                  <a:spLocks noChangeArrowheads="1"/>
                </p:cNvSpPr>
                <p:nvPr/>
              </p:nvSpPr>
              <p:spPr bwMode="auto">
                <a:xfrm>
                  <a:off x="784751" y="1585878"/>
                  <a:ext cx="366057"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53" name="Rectangle 7"/>
                <p:cNvSpPr>
                  <a:spLocks noChangeArrowheads="1"/>
                </p:cNvSpPr>
                <p:nvPr/>
              </p:nvSpPr>
              <p:spPr bwMode="auto">
                <a:xfrm>
                  <a:off x="673011" y="2071662"/>
                  <a:ext cx="1312196"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54" name="Rectangle 14"/>
                <p:cNvSpPr>
                  <a:spLocks noChangeArrowheads="1"/>
                </p:cNvSpPr>
                <p:nvPr/>
              </p:nvSpPr>
              <p:spPr bwMode="auto">
                <a:xfrm>
                  <a:off x="1492218"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26" name="Rectangle 8"/>
            <p:cNvSpPr>
              <a:spLocks noChangeArrowheads="1"/>
            </p:cNvSpPr>
            <p:nvPr/>
          </p:nvSpPr>
          <p:spPr bwMode="auto">
            <a:xfrm>
              <a:off x="11483043" y="2773312"/>
              <a:ext cx="813241"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7435" name="Group 26"/>
            <p:cNvGrpSpPr>
              <a:grpSpLocks/>
            </p:cNvGrpSpPr>
            <p:nvPr/>
          </p:nvGrpSpPr>
          <p:grpSpPr bwMode="auto">
            <a:xfrm>
              <a:off x="11234796" y="1648163"/>
              <a:ext cx="1309734" cy="951263"/>
              <a:chOff x="3442429" y="1659276"/>
              <a:chExt cx="1309734" cy="951263"/>
            </a:xfrm>
          </p:grpSpPr>
          <p:sp>
            <p:nvSpPr>
              <p:cNvPr id="45" name="Rounded Rectangle 44"/>
              <p:cNvSpPr/>
              <p:nvPr/>
            </p:nvSpPr>
            <p:spPr bwMode="auto">
              <a:xfrm>
                <a:off x="3442429" y="1659276"/>
                <a:ext cx="1309734"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54" name="Group 45"/>
              <p:cNvGrpSpPr>
                <a:grpSpLocks/>
              </p:cNvGrpSpPr>
              <p:nvPr/>
            </p:nvGrpSpPr>
            <p:grpSpPr bwMode="auto">
              <a:xfrm>
                <a:off x="3555939" y="1782019"/>
                <a:ext cx="1082714" cy="749248"/>
                <a:chOff x="673646" y="1585878"/>
                <a:chExt cx="1310084" cy="906590"/>
              </a:xfrm>
            </p:grpSpPr>
            <p:sp>
              <p:nvSpPr>
                <p:cNvPr id="47" name="Rectangle 6"/>
                <p:cNvSpPr>
                  <a:spLocks noChangeArrowheads="1"/>
                </p:cNvSpPr>
                <p:nvPr/>
              </p:nvSpPr>
              <p:spPr bwMode="auto">
                <a:xfrm>
                  <a:off x="784986" y="1585878"/>
                  <a:ext cx="364743"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48" name="Rectangle 7"/>
                <p:cNvSpPr>
                  <a:spLocks noChangeArrowheads="1"/>
                </p:cNvSpPr>
                <p:nvPr/>
              </p:nvSpPr>
              <p:spPr bwMode="auto">
                <a:xfrm>
                  <a:off x="673646" y="2071662"/>
                  <a:ext cx="1310084"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49" name="Rectangle 14"/>
                <p:cNvSpPr>
                  <a:spLocks noChangeArrowheads="1"/>
                </p:cNvSpPr>
                <p:nvPr/>
              </p:nvSpPr>
              <p:spPr bwMode="auto">
                <a:xfrm>
                  <a:off x="1490741" y="1588975"/>
                  <a:ext cx="364745"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28" name="Rectangle 8"/>
            <p:cNvSpPr>
              <a:spLocks noChangeArrowheads="1"/>
            </p:cNvSpPr>
            <p:nvPr/>
          </p:nvSpPr>
          <p:spPr bwMode="auto">
            <a:xfrm>
              <a:off x="12866452" y="2773312"/>
              <a:ext cx="814325"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7437" name="Group 28"/>
            <p:cNvGrpSpPr>
              <a:grpSpLocks/>
            </p:cNvGrpSpPr>
            <p:nvPr/>
          </p:nvGrpSpPr>
          <p:grpSpPr bwMode="auto">
            <a:xfrm>
              <a:off x="12617875" y="1648163"/>
              <a:ext cx="1311480" cy="951263"/>
              <a:chOff x="4825508" y="1652926"/>
              <a:chExt cx="1311480" cy="951263"/>
            </a:xfrm>
          </p:grpSpPr>
          <p:sp>
            <p:nvSpPr>
              <p:cNvPr id="40" name="Rounded Rectangle 39"/>
              <p:cNvSpPr/>
              <p:nvPr/>
            </p:nvSpPr>
            <p:spPr bwMode="auto">
              <a:xfrm>
                <a:off x="4825508" y="1652926"/>
                <a:ext cx="1311480"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7449" name="Group 40"/>
              <p:cNvGrpSpPr>
                <a:grpSpLocks/>
              </p:cNvGrpSpPr>
              <p:nvPr/>
            </p:nvGrpSpPr>
            <p:grpSpPr bwMode="auto">
              <a:xfrm>
                <a:off x="4939018" y="1775669"/>
                <a:ext cx="1084460" cy="749248"/>
                <a:chOff x="672168" y="1585878"/>
                <a:chExt cx="1312197" cy="906590"/>
              </a:xfrm>
            </p:grpSpPr>
            <p:sp>
              <p:nvSpPr>
                <p:cNvPr id="42" name="Rectangle 6"/>
                <p:cNvSpPr>
                  <a:spLocks noChangeArrowheads="1"/>
                </p:cNvSpPr>
                <p:nvPr/>
              </p:nvSpPr>
              <p:spPr bwMode="auto">
                <a:xfrm>
                  <a:off x="783909" y="1585878"/>
                  <a:ext cx="366058"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43" name="Rectangle 7"/>
                <p:cNvSpPr>
                  <a:spLocks noChangeArrowheads="1"/>
                </p:cNvSpPr>
                <p:nvPr/>
              </p:nvSpPr>
              <p:spPr bwMode="auto">
                <a:xfrm>
                  <a:off x="672168" y="2071662"/>
                  <a:ext cx="1312197"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44" name="Rectangle 14"/>
                <p:cNvSpPr>
                  <a:spLocks noChangeArrowheads="1"/>
                </p:cNvSpPr>
                <p:nvPr/>
              </p:nvSpPr>
              <p:spPr bwMode="auto">
                <a:xfrm>
                  <a:off x="1491377"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7438" name="Freeform 29"/>
            <p:cNvSpPr>
              <a:spLocks/>
            </p:cNvSpPr>
            <p:nvPr/>
          </p:nvSpPr>
          <p:spPr bwMode="auto">
            <a:xfrm>
              <a:off x="9063605"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7439" name="Group 30"/>
            <p:cNvGrpSpPr>
              <a:grpSpLocks/>
            </p:cNvGrpSpPr>
            <p:nvPr/>
          </p:nvGrpSpPr>
          <p:grpSpPr bwMode="auto">
            <a:xfrm>
              <a:off x="9100784" y="2593181"/>
              <a:ext cx="4194884" cy="173037"/>
              <a:chOff x="1308417" y="2607469"/>
              <a:chExt cx="4194884" cy="173037"/>
            </a:xfrm>
          </p:grpSpPr>
          <p:cxnSp>
            <p:nvCxnSpPr>
              <p:cNvPr id="17443" name="Straight Connector 34"/>
              <p:cNvCxnSpPr>
                <a:cxnSpLocks noChangeShapeType="1"/>
              </p:cNvCxnSpPr>
              <p:nvPr/>
            </p:nvCxnSpPr>
            <p:spPr bwMode="auto">
              <a:xfrm>
                <a:off x="1308417" y="2693987"/>
                <a:ext cx="4194884" cy="0"/>
              </a:xfrm>
              <a:prstGeom prst="line">
                <a:avLst/>
              </a:prstGeom>
              <a:noFill/>
              <a:ln w="50800" algn="ctr">
                <a:solidFill>
                  <a:srgbClr val="0000FF"/>
                </a:solidFill>
                <a:round/>
                <a:headEnd/>
                <a:tailEnd/>
              </a:ln>
            </p:spPr>
          </p:cxnSp>
          <p:cxnSp>
            <p:nvCxnSpPr>
              <p:cNvPr id="17444" name="Straight Connector 35"/>
              <p:cNvCxnSpPr>
                <a:cxnSpLocks noChangeShapeType="1"/>
              </p:cNvCxnSpPr>
              <p:nvPr/>
            </p:nvCxnSpPr>
            <p:spPr bwMode="auto">
              <a:xfrm>
                <a:off x="1328738" y="2607469"/>
                <a:ext cx="0" cy="173037"/>
              </a:xfrm>
              <a:prstGeom prst="line">
                <a:avLst/>
              </a:prstGeom>
              <a:noFill/>
              <a:ln w="50800" algn="ctr">
                <a:solidFill>
                  <a:srgbClr val="0000FF"/>
                </a:solidFill>
                <a:round/>
                <a:headEnd/>
                <a:tailEnd/>
              </a:ln>
            </p:spPr>
          </p:cxnSp>
          <p:cxnSp>
            <p:nvCxnSpPr>
              <p:cNvPr id="17445" name="Straight Connector 36"/>
              <p:cNvCxnSpPr>
                <a:cxnSpLocks noChangeShapeType="1"/>
              </p:cNvCxnSpPr>
              <p:nvPr/>
            </p:nvCxnSpPr>
            <p:spPr bwMode="auto">
              <a:xfrm>
                <a:off x="2713037" y="2607469"/>
                <a:ext cx="0" cy="173037"/>
              </a:xfrm>
              <a:prstGeom prst="line">
                <a:avLst/>
              </a:prstGeom>
              <a:noFill/>
              <a:ln w="50800" algn="ctr">
                <a:solidFill>
                  <a:srgbClr val="0000FF"/>
                </a:solidFill>
                <a:round/>
                <a:headEnd/>
                <a:tailEnd/>
              </a:ln>
            </p:spPr>
          </p:cxnSp>
          <p:cxnSp>
            <p:nvCxnSpPr>
              <p:cNvPr id="17446" name="Straight Connector 37"/>
              <p:cNvCxnSpPr>
                <a:cxnSpLocks noChangeShapeType="1"/>
              </p:cNvCxnSpPr>
              <p:nvPr/>
            </p:nvCxnSpPr>
            <p:spPr bwMode="auto">
              <a:xfrm>
                <a:off x="4114800" y="2607469"/>
                <a:ext cx="0" cy="173037"/>
              </a:xfrm>
              <a:prstGeom prst="line">
                <a:avLst/>
              </a:prstGeom>
              <a:noFill/>
              <a:ln w="50800" algn="ctr">
                <a:solidFill>
                  <a:srgbClr val="0000FF"/>
                </a:solidFill>
                <a:round/>
                <a:headEnd/>
                <a:tailEnd/>
              </a:ln>
            </p:spPr>
          </p:cxnSp>
          <p:cxnSp>
            <p:nvCxnSpPr>
              <p:cNvPr id="17447" name="Straight Connector 38"/>
              <p:cNvCxnSpPr>
                <a:cxnSpLocks noChangeShapeType="1"/>
              </p:cNvCxnSpPr>
              <p:nvPr/>
            </p:nvCxnSpPr>
            <p:spPr bwMode="auto">
              <a:xfrm>
                <a:off x="5481320" y="2607469"/>
                <a:ext cx="0" cy="173037"/>
              </a:xfrm>
              <a:prstGeom prst="line">
                <a:avLst/>
              </a:prstGeom>
              <a:noFill/>
              <a:ln w="50800" algn="ctr">
                <a:solidFill>
                  <a:srgbClr val="0000FF"/>
                </a:solidFill>
                <a:round/>
                <a:headEnd/>
                <a:tailEnd/>
              </a:ln>
            </p:spPr>
          </p:cxnSp>
        </p:grpSp>
        <p:sp>
          <p:nvSpPr>
            <p:cNvPr id="17440" name="Freeform 31"/>
            <p:cNvSpPr>
              <a:spLocks/>
            </p:cNvSpPr>
            <p:nvPr/>
          </p:nvSpPr>
          <p:spPr bwMode="auto">
            <a:xfrm>
              <a:off x="10459367"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41" name="Freeform 32"/>
            <p:cNvSpPr>
              <a:spLocks/>
            </p:cNvSpPr>
            <p:nvPr/>
          </p:nvSpPr>
          <p:spPr bwMode="auto">
            <a:xfrm>
              <a:off x="11855129"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42" name="Freeform 33"/>
            <p:cNvSpPr>
              <a:spLocks/>
            </p:cNvSpPr>
            <p:nvPr/>
          </p:nvSpPr>
          <p:spPr bwMode="auto">
            <a:xfrm>
              <a:off x="13250891"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85" name="Group 4"/>
          <p:cNvGrpSpPr>
            <a:grpSpLocks noChangeAspect="1"/>
          </p:cNvGrpSpPr>
          <p:nvPr/>
        </p:nvGrpSpPr>
        <p:grpSpPr bwMode="auto">
          <a:xfrm>
            <a:off x="167640" y="3913632"/>
            <a:ext cx="14310360" cy="1650841"/>
            <a:chOff x="533400" y="1152074"/>
            <a:chExt cx="13563600" cy="2291214"/>
          </a:xfrm>
        </p:grpSpPr>
        <p:sp>
          <p:nvSpPr>
            <p:cNvPr id="86" name="Rectangle 2"/>
            <p:cNvSpPr>
              <a:spLocks noChangeArrowheads="1"/>
            </p:cNvSpPr>
            <p:nvPr/>
          </p:nvSpPr>
          <p:spPr bwMode="auto">
            <a:xfrm>
              <a:off x="533400" y="1522863"/>
              <a:ext cx="5771559" cy="1920425"/>
            </a:xfrm>
            <a:prstGeom prst="rect">
              <a:avLst/>
            </a:prstGeom>
            <a:solidFill>
              <a:srgbClr val="92D050"/>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z="2000" smtClean="0">
                <a:latin typeface="+mj-lt"/>
              </a:endParaRPr>
            </a:p>
          </p:txBody>
        </p:sp>
        <p:sp>
          <p:nvSpPr>
            <p:cNvPr id="87" name="Right Arrow 6"/>
            <p:cNvSpPr>
              <a:spLocks noChangeArrowheads="1"/>
            </p:cNvSpPr>
            <p:nvPr/>
          </p:nvSpPr>
          <p:spPr bwMode="auto">
            <a:xfrm>
              <a:off x="6781800" y="2057400"/>
              <a:ext cx="990600" cy="427038"/>
            </a:xfrm>
            <a:prstGeom prst="rightArrow">
              <a:avLst>
                <a:gd name="adj1" fmla="val 50000"/>
                <a:gd name="adj2" fmla="val 50013"/>
              </a:avLst>
            </a:prstGeom>
            <a:solidFill>
              <a:srgbClr val="FFFF00"/>
            </a:solidFill>
            <a:ln w="50800" algn="ctr">
              <a:solidFill>
                <a:srgbClr val="FFFF00"/>
              </a:solidFill>
              <a:round/>
              <a:headEnd/>
              <a:tailEnd/>
            </a:ln>
          </p:spPr>
          <p:txBody>
            <a:bodyPr wrap="none" anchor="ctr"/>
            <a:lstStyle>
              <a:lvl1pPr defTabSz="1306513" eaLnBrk="0" hangingPunct="0">
                <a:spcBef>
                  <a:spcPct val="60000"/>
                </a:spcBef>
                <a:defRPr sz="2800">
                  <a:solidFill>
                    <a:schemeClr val="tx1"/>
                  </a:solidFill>
                  <a:latin typeface="Comic Sans MS" pitchFamily="66" charset="0"/>
                </a:defRPr>
              </a:lvl1pPr>
              <a:lvl2pPr marL="742950" indent="-285750" defTabSz="1306513"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defTabSz="1306513" eaLnBrk="0" hangingPunct="0">
                <a:spcBef>
                  <a:spcPct val="20000"/>
                </a:spcBef>
                <a:buChar char="–"/>
                <a:defRPr sz="3200">
                  <a:solidFill>
                    <a:schemeClr val="tx1"/>
                  </a:solidFill>
                  <a:latin typeface="Comic Sans MS" pitchFamily="66" charset="0"/>
                </a:defRPr>
              </a:lvl3pPr>
              <a:lvl4pPr marL="1600200" indent="-228600" defTabSz="1306513" eaLnBrk="0" hangingPunct="0">
                <a:spcBef>
                  <a:spcPct val="20000"/>
                </a:spcBef>
                <a:buFont typeface="Times" pitchFamily="18" charset="0"/>
                <a:buChar char="•"/>
                <a:defRPr sz="2300">
                  <a:solidFill>
                    <a:schemeClr val="tx1"/>
                  </a:solidFill>
                  <a:latin typeface="Comic Sans MS" pitchFamily="66" charset="0"/>
                </a:defRPr>
              </a:lvl4pPr>
              <a:lvl5pPr marL="2057400" indent="-228600" defTabSz="1306513" eaLnBrk="0" hangingPunct="0">
                <a:spcBef>
                  <a:spcPct val="20000"/>
                </a:spcBef>
                <a:buChar char="–"/>
                <a:defRPr sz="2000">
                  <a:solidFill>
                    <a:schemeClr val="tx1"/>
                  </a:solidFill>
                  <a:latin typeface="Comic Sans MS" pitchFamily="66" charset="0"/>
                </a:defRPr>
              </a:lvl5pPr>
              <a:lvl6pPr marL="2514600" indent="-228600" defTabSz="1306513" eaLnBrk="0" fontAlgn="base" hangingPunct="0">
                <a:spcBef>
                  <a:spcPct val="20000"/>
                </a:spcBef>
                <a:spcAft>
                  <a:spcPct val="0"/>
                </a:spcAft>
                <a:buChar char="–"/>
                <a:defRPr sz="2000">
                  <a:solidFill>
                    <a:schemeClr val="tx1"/>
                  </a:solidFill>
                  <a:latin typeface="Comic Sans MS" pitchFamily="66" charset="0"/>
                </a:defRPr>
              </a:lvl6pPr>
              <a:lvl7pPr marL="2971800" indent="-228600" defTabSz="1306513" eaLnBrk="0" fontAlgn="base" hangingPunct="0">
                <a:spcBef>
                  <a:spcPct val="20000"/>
                </a:spcBef>
                <a:spcAft>
                  <a:spcPct val="0"/>
                </a:spcAft>
                <a:buChar char="–"/>
                <a:defRPr sz="2000">
                  <a:solidFill>
                    <a:schemeClr val="tx1"/>
                  </a:solidFill>
                  <a:latin typeface="Comic Sans MS" pitchFamily="66" charset="0"/>
                </a:defRPr>
              </a:lvl7pPr>
              <a:lvl8pPr marL="3429000" indent="-228600" defTabSz="1306513" eaLnBrk="0" fontAlgn="base" hangingPunct="0">
                <a:spcBef>
                  <a:spcPct val="20000"/>
                </a:spcBef>
                <a:spcAft>
                  <a:spcPct val="0"/>
                </a:spcAft>
                <a:buChar char="–"/>
                <a:defRPr sz="2000">
                  <a:solidFill>
                    <a:schemeClr val="tx1"/>
                  </a:solidFill>
                  <a:latin typeface="Comic Sans MS" pitchFamily="66" charset="0"/>
                </a:defRPr>
              </a:lvl8pPr>
              <a:lvl9pPr marL="3886200" indent="-228600" defTabSz="1306513"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000">
                <a:latin typeface="Verdana" pitchFamily="34" charset="0"/>
                <a:cs typeface="Arial" charset="0"/>
              </a:endParaRPr>
            </a:p>
          </p:txBody>
        </p:sp>
        <p:grpSp>
          <p:nvGrpSpPr>
            <p:cNvPr id="88" name="Group 8"/>
            <p:cNvGrpSpPr>
              <a:grpSpLocks/>
            </p:cNvGrpSpPr>
            <p:nvPr/>
          </p:nvGrpSpPr>
          <p:grpSpPr bwMode="auto">
            <a:xfrm>
              <a:off x="673104" y="1660950"/>
              <a:ext cx="1311480" cy="953819"/>
              <a:chOff x="673104" y="1670475"/>
              <a:chExt cx="1311480" cy="953819"/>
            </a:xfrm>
          </p:grpSpPr>
          <p:sp>
            <p:nvSpPr>
              <p:cNvPr id="159" name="Rounded Rectangle 158"/>
              <p:cNvSpPr/>
              <p:nvPr/>
            </p:nvSpPr>
            <p:spPr bwMode="auto">
              <a:xfrm>
                <a:off x="673104" y="1670475"/>
                <a:ext cx="1311480"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60" name="Group 80"/>
              <p:cNvGrpSpPr>
                <a:grpSpLocks/>
              </p:cNvGrpSpPr>
              <p:nvPr/>
            </p:nvGrpSpPr>
            <p:grpSpPr bwMode="auto">
              <a:xfrm>
                <a:off x="878962" y="1793218"/>
                <a:ext cx="886124" cy="751805"/>
                <a:chOff x="784510" y="1584061"/>
                <a:chExt cx="1072211" cy="909684"/>
              </a:xfrm>
            </p:grpSpPr>
            <p:sp>
              <p:nvSpPr>
                <p:cNvPr id="161" name="Rectangle 6"/>
                <p:cNvSpPr>
                  <a:spLocks noChangeArrowheads="1"/>
                </p:cNvSpPr>
                <p:nvPr/>
              </p:nvSpPr>
              <p:spPr bwMode="auto">
                <a:xfrm>
                  <a:off x="784510" y="1584061"/>
                  <a:ext cx="366058"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162" name="Rectangle 7"/>
                <p:cNvSpPr>
                  <a:spLocks noChangeArrowheads="1"/>
                </p:cNvSpPr>
                <p:nvPr/>
              </p:nvSpPr>
              <p:spPr bwMode="auto">
                <a:xfrm>
                  <a:off x="921484" y="2072939"/>
                  <a:ext cx="814771"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163" name="Rectangle 14"/>
                <p:cNvSpPr>
                  <a:spLocks noChangeArrowheads="1"/>
                </p:cNvSpPr>
                <p:nvPr/>
              </p:nvSpPr>
              <p:spPr bwMode="auto">
                <a:xfrm>
                  <a:off x="1491977"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89" name="Rectangle 8"/>
            <p:cNvSpPr>
              <a:spLocks noChangeArrowheads="1"/>
            </p:cNvSpPr>
            <p:nvPr/>
          </p:nvSpPr>
          <p:spPr bwMode="auto">
            <a:xfrm>
              <a:off x="2057929" y="2788655"/>
              <a:ext cx="1311480"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2MB </a:t>
              </a:r>
            </a:p>
          </p:txBody>
        </p:sp>
        <p:grpSp>
          <p:nvGrpSpPr>
            <p:cNvPr id="90" name="Group 10"/>
            <p:cNvGrpSpPr>
              <a:grpSpLocks/>
            </p:cNvGrpSpPr>
            <p:nvPr/>
          </p:nvGrpSpPr>
          <p:grpSpPr bwMode="auto">
            <a:xfrm>
              <a:off x="2057929" y="1660950"/>
              <a:ext cx="1311481" cy="953819"/>
              <a:chOff x="2057929" y="1664125"/>
              <a:chExt cx="1311481" cy="953819"/>
            </a:xfrm>
          </p:grpSpPr>
          <p:sp>
            <p:nvSpPr>
              <p:cNvPr id="154" name="Rounded Rectangle 153"/>
              <p:cNvSpPr/>
              <p:nvPr/>
            </p:nvSpPr>
            <p:spPr bwMode="auto">
              <a:xfrm>
                <a:off x="2057929" y="1664125"/>
                <a:ext cx="1311481"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55" name="Group 75"/>
              <p:cNvGrpSpPr>
                <a:grpSpLocks/>
              </p:cNvGrpSpPr>
              <p:nvPr/>
            </p:nvGrpSpPr>
            <p:grpSpPr bwMode="auto">
              <a:xfrm>
                <a:off x="2263787" y="1786868"/>
                <a:ext cx="886124" cy="751805"/>
                <a:chOff x="785145" y="1584061"/>
                <a:chExt cx="1072211" cy="909684"/>
              </a:xfrm>
            </p:grpSpPr>
            <p:sp>
              <p:nvSpPr>
                <p:cNvPr id="156" name="Rectangle 6"/>
                <p:cNvSpPr>
                  <a:spLocks noChangeArrowheads="1"/>
                </p:cNvSpPr>
                <p:nvPr/>
              </p:nvSpPr>
              <p:spPr bwMode="auto">
                <a:xfrm>
                  <a:off x="785145" y="1584061"/>
                  <a:ext cx="366057"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157" name="Rectangle 7"/>
                <p:cNvSpPr>
                  <a:spLocks noChangeArrowheads="1"/>
                </p:cNvSpPr>
                <p:nvPr/>
              </p:nvSpPr>
              <p:spPr bwMode="auto">
                <a:xfrm>
                  <a:off x="922118" y="2072939"/>
                  <a:ext cx="814769"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158" name="Rectangle 14"/>
                <p:cNvSpPr>
                  <a:spLocks noChangeArrowheads="1"/>
                </p:cNvSpPr>
                <p:nvPr/>
              </p:nvSpPr>
              <p:spPr bwMode="auto">
                <a:xfrm>
                  <a:off x="1492612"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91" name="Rectangle 8"/>
            <p:cNvSpPr>
              <a:spLocks noChangeArrowheads="1"/>
            </p:cNvSpPr>
            <p:nvPr/>
          </p:nvSpPr>
          <p:spPr bwMode="auto">
            <a:xfrm>
              <a:off x="3441008" y="2788655"/>
              <a:ext cx="1311480"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2MB </a:t>
              </a:r>
            </a:p>
          </p:txBody>
        </p:sp>
        <p:grpSp>
          <p:nvGrpSpPr>
            <p:cNvPr id="92" name="Group 12"/>
            <p:cNvGrpSpPr>
              <a:grpSpLocks/>
            </p:cNvGrpSpPr>
            <p:nvPr/>
          </p:nvGrpSpPr>
          <p:grpSpPr bwMode="auto">
            <a:xfrm>
              <a:off x="3441008" y="1660950"/>
              <a:ext cx="1311481" cy="953819"/>
              <a:chOff x="3441008" y="1657775"/>
              <a:chExt cx="1311481" cy="953819"/>
            </a:xfrm>
          </p:grpSpPr>
          <p:sp>
            <p:nvSpPr>
              <p:cNvPr id="149" name="Rounded Rectangle 148"/>
              <p:cNvSpPr/>
              <p:nvPr/>
            </p:nvSpPr>
            <p:spPr bwMode="auto">
              <a:xfrm>
                <a:off x="3441008" y="1657775"/>
                <a:ext cx="1311481"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50" name="Group 70"/>
              <p:cNvGrpSpPr>
                <a:grpSpLocks/>
              </p:cNvGrpSpPr>
              <p:nvPr/>
            </p:nvGrpSpPr>
            <p:grpSpPr bwMode="auto">
              <a:xfrm>
                <a:off x="3646865" y="1780518"/>
                <a:ext cx="886124" cy="751805"/>
                <a:chOff x="783667" y="1584061"/>
                <a:chExt cx="1072211" cy="909684"/>
              </a:xfrm>
            </p:grpSpPr>
            <p:sp>
              <p:nvSpPr>
                <p:cNvPr id="151" name="Rectangle 6"/>
                <p:cNvSpPr>
                  <a:spLocks noChangeArrowheads="1"/>
                </p:cNvSpPr>
                <p:nvPr/>
              </p:nvSpPr>
              <p:spPr bwMode="auto">
                <a:xfrm>
                  <a:off x="783667" y="1584061"/>
                  <a:ext cx="366057"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152" name="Rectangle 7"/>
                <p:cNvSpPr>
                  <a:spLocks noChangeArrowheads="1"/>
                </p:cNvSpPr>
                <p:nvPr/>
              </p:nvSpPr>
              <p:spPr bwMode="auto">
                <a:xfrm>
                  <a:off x="920640" y="2072939"/>
                  <a:ext cx="814769"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153" name="Rectangle 14"/>
                <p:cNvSpPr>
                  <a:spLocks noChangeArrowheads="1"/>
                </p:cNvSpPr>
                <p:nvPr/>
              </p:nvSpPr>
              <p:spPr bwMode="auto">
                <a:xfrm>
                  <a:off x="1491134"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93" name="Rectangle 8"/>
            <p:cNvSpPr>
              <a:spLocks noChangeArrowheads="1"/>
            </p:cNvSpPr>
            <p:nvPr/>
          </p:nvSpPr>
          <p:spPr bwMode="auto">
            <a:xfrm>
              <a:off x="4825833" y="2788655"/>
              <a:ext cx="1311479"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smtClean="0">
                  <a:latin typeface="+mj-lt"/>
                </a:rPr>
                <a:t>2MB </a:t>
              </a:r>
            </a:p>
          </p:txBody>
        </p:sp>
        <p:grpSp>
          <p:nvGrpSpPr>
            <p:cNvPr id="94" name="Group 14"/>
            <p:cNvGrpSpPr>
              <a:grpSpLocks/>
            </p:cNvGrpSpPr>
            <p:nvPr/>
          </p:nvGrpSpPr>
          <p:grpSpPr bwMode="auto">
            <a:xfrm>
              <a:off x="4825834" y="1660950"/>
              <a:ext cx="1311480" cy="953819"/>
              <a:chOff x="4825834" y="1651425"/>
              <a:chExt cx="1311480" cy="953819"/>
            </a:xfrm>
          </p:grpSpPr>
          <p:sp>
            <p:nvSpPr>
              <p:cNvPr id="144" name="Rounded Rectangle 143"/>
              <p:cNvSpPr/>
              <p:nvPr/>
            </p:nvSpPr>
            <p:spPr bwMode="auto">
              <a:xfrm>
                <a:off x="4825834" y="1651425"/>
                <a:ext cx="1311480"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45" name="Group 65"/>
              <p:cNvGrpSpPr>
                <a:grpSpLocks/>
              </p:cNvGrpSpPr>
              <p:nvPr/>
            </p:nvGrpSpPr>
            <p:grpSpPr bwMode="auto">
              <a:xfrm>
                <a:off x="5031691" y="1774168"/>
                <a:ext cx="886125" cy="751805"/>
                <a:chOff x="784303" y="1584061"/>
                <a:chExt cx="1072212" cy="909684"/>
              </a:xfrm>
            </p:grpSpPr>
            <p:sp>
              <p:nvSpPr>
                <p:cNvPr id="146" name="Rectangle 6"/>
                <p:cNvSpPr>
                  <a:spLocks noChangeArrowheads="1"/>
                </p:cNvSpPr>
                <p:nvPr/>
              </p:nvSpPr>
              <p:spPr bwMode="auto">
                <a:xfrm>
                  <a:off x="784303" y="1584061"/>
                  <a:ext cx="366058"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147" name="Rectangle 7"/>
                <p:cNvSpPr>
                  <a:spLocks noChangeArrowheads="1"/>
                </p:cNvSpPr>
                <p:nvPr/>
              </p:nvSpPr>
              <p:spPr bwMode="auto">
                <a:xfrm>
                  <a:off x="921277" y="2072939"/>
                  <a:ext cx="814771"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148" name="Rectangle 14"/>
                <p:cNvSpPr>
                  <a:spLocks noChangeArrowheads="1"/>
                </p:cNvSpPr>
                <p:nvPr/>
              </p:nvSpPr>
              <p:spPr bwMode="auto">
                <a:xfrm>
                  <a:off x="1491771"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95" name="Freeform 15"/>
            <p:cNvSpPr>
              <a:spLocks/>
            </p:cNvSpPr>
            <p:nvPr/>
          </p:nvSpPr>
          <p:spPr bwMode="auto">
            <a:xfrm>
              <a:off x="1271238"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96" name="Group 16"/>
            <p:cNvGrpSpPr>
              <a:grpSpLocks/>
            </p:cNvGrpSpPr>
            <p:nvPr/>
          </p:nvGrpSpPr>
          <p:grpSpPr bwMode="auto">
            <a:xfrm>
              <a:off x="1308417" y="2607469"/>
              <a:ext cx="4194884" cy="173037"/>
              <a:chOff x="1308417" y="2607469"/>
              <a:chExt cx="4194884" cy="173037"/>
            </a:xfrm>
          </p:grpSpPr>
          <p:cxnSp>
            <p:nvCxnSpPr>
              <p:cNvPr id="139" name="Straight Connector 59"/>
              <p:cNvCxnSpPr>
                <a:cxnSpLocks noChangeShapeType="1"/>
              </p:cNvCxnSpPr>
              <p:nvPr/>
            </p:nvCxnSpPr>
            <p:spPr bwMode="auto">
              <a:xfrm>
                <a:off x="1308417" y="2693987"/>
                <a:ext cx="4194884" cy="0"/>
              </a:xfrm>
              <a:prstGeom prst="line">
                <a:avLst/>
              </a:prstGeom>
              <a:noFill/>
              <a:ln w="50800" algn="ctr">
                <a:solidFill>
                  <a:srgbClr val="0000FF"/>
                </a:solidFill>
                <a:round/>
                <a:headEnd/>
                <a:tailEnd/>
              </a:ln>
            </p:spPr>
          </p:cxnSp>
          <p:cxnSp>
            <p:nvCxnSpPr>
              <p:cNvPr id="140" name="Straight Connector 60"/>
              <p:cNvCxnSpPr>
                <a:cxnSpLocks noChangeShapeType="1"/>
              </p:cNvCxnSpPr>
              <p:nvPr/>
            </p:nvCxnSpPr>
            <p:spPr bwMode="auto">
              <a:xfrm>
                <a:off x="1328738" y="2607469"/>
                <a:ext cx="0" cy="173037"/>
              </a:xfrm>
              <a:prstGeom prst="line">
                <a:avLst/>
              </a:prstGeom>
              <a:noFill/>
              <a:ln w="50800" algn="ctr">
                <a:solidFill>
                  <a:srgbClr val="0000FF"/>
                </a:solidFill>
                <a:round/>
                <a:headEnd/>
                <a:tailEnd/>
              </a:ln>
            </p:spPr>
          </p:cxnSp>
          <p:cxnSp>
            <p:nvCxnSpPr>
              <p:cNvPr id="141" name="Straight Connector 61"/>
              <p:cNvCxnSpPr>
                <a:cxnSpLocks noChangeShapeType="1"/>
              </p:cNvCxnSpPr>
              <p:nvPr/>
            </p:nvCxnSpPr>
            <p:spPr bwMode="auto">
              <a:xfrm>
                <a:off x="2713037" y="2607469"/>
                <a:ext cx="0" cy="173037"/>
              </a:xfrm>
              <a:prstGeom prst="line">
                <a:avLst/>
              </a:prstGeom>
              <a:noFill/>
              <a:ln w="50800" algn="ctr">
                <a:solidFill>
                  <a:srgbClr val="0000FF"/>
                </a:solidFill>
                <a:round/>
                <a:headEnd/>
                <a:tailEnd/>
              </a:ln>
            </p:spPr>
          </p:cxnSp>
          <p:cxnSp>
            <p:nvCxnSpPr>
              <p:cNvPr id="142" name="Straight Connector 62"/>
              <p:cNvCxnSpPr>
                <a:cxnSpLocks noChangeShapeType="1"/>
              </p:cNvCxnSpPr>
              <p:nvPr/>
            </p:nvCxnSpPr>
            <p:spPr bwMode="auto">
              <a:xfrm>
                <a:off x="4114800" y="2607469"/>
                <a:ext cx="0" cy="173037"/>
              </a:xfrm>
              <a:prstGeom prst="line">
                <a:avLst/>
              </a:prstGeom>
              <a:noFill/>
              <a:ln w="50800" algn="ctr">
                <a:solidFill>
                  <a:srgbClr val="0000FF"/>
                </a:solidFill>
                <a:round/>
                <a:headEnd/>
                <a:tailEnd/>
              </a:ln>
            </p:spPr>
          </p:cxnSp>
          <p:cxnSp>
            <p:nvCxnSpPr>
              <p:cNvPr id="143" name="Straight Connector 63"/>
              <p:cNvCxnSpPr>
                <a:cxnSpLocks noChangeShapeType="1"/>
              </p:cNvCxnSpPr>
              <p:nvPr/>
            </p:nvCxnSpPr>
            <p:spPr bwMode="auto">
              <a:xfrm>
                <a:off x="5481320" y="2607469"/>
                <a:ext cx="0" cy="173037"/>
              </a:xfrm>
              <a:prstGeom prst="line">
                <a:avLst/>
              </a:prstGeom>
              <a:noFill/>
              <a:ln w="50800" algn="ctr">
                <a:solidFill>
                  <a:srgbClr val="0000FF"/>
                </a:solidFill>
                <a:round/>
                <a:headEnd/>
                <a:tailEnd/>
              </a:ln>
            </p:spPr>
          </p:cxnSp>
        </p:grpSp>
        <p:sp>
          <p:nvSpPr>
            <p:cNvPr id="97" name="Freeform 17"/>
            <p:cNvSpPr>
              <a:spLocks/>
            </p:cNvSpPr>
            <p:nvPr/>
          </p:nvSpPr>
          <p:spPr bwMode="auto">
            <a:xfrm>
              <a:off x="2667000"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8" name="Freeform 18"/>
            <p:cNvSpPr>
              <a:spLocks/>
            </p:cNvSpPr>
            <p:nvPr/>
          </p:nvSpPr>
          <p:spPr bwMode="auto">
            <a:xfrm>
              <a:off x="4062762"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9" name="Freeform 19"/>
            <p:cNvSpPr>
              <a:spLocks/>
            </p:cNvSpPr>
            <p:nvPr/>
          </p:nvSpPr>
          <p:spPr bwMode="auto">
            <a:xfrm>
              <a:off x="5458524"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0" name="Rectangle 2"/>
            <p:cNvSpPr>
              <a:spLocks noChangeArrowheads="1"/>
            </p:cNvSpPr>
            <p:nvPr/>
          </p:nvSpPr>
          <p:spPr bwMode="auto">
            <a:xfrm>
              <a:off x="8325441" y="1510076"/>
              <a:ext cx="5771559" cy="1917869"/>
            </a:xfrm>
            <a:prstGeom prst="rect">
              <a:avLst/>
            </a:prstGeom>
            <a:solidFill>
              <a:srgbClr val="92D050"/>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z="2000" smtClean="0">
                <a:latin typeface="+mj-lt"/>
              </a:endParaRPr>
            </a:p>
          </p:txBody>
        </p:sp>
        <p:grpSp>
          <p:nvGrpSpPr>
            <p:cNvPr id="101" name="Group 22"/>
            <p:cNvGrpSpPr>
              <a:grpSpLocks/>
            </p:cNvGrpSpPr>
            <p:nvPr/>
          </p:nvGrpSpPr>
          <p:grpSpPr bwMode="auto">
            <a:xfrm>
              <a:off x="8465146" y="1648163"/>
              <a:ext cx="1311480" cy="951263"/>
              <a:chOff x="672779" y="1671976"/>
              <a:chExt cx="1311480" cy="951263"/>
            </a:xfrm>
          </p:grpSpPr>
          <p:sp>
            <p:nvSpPr>
              <p:cNvPr id="134" name="Rounded Rectangle 133"/>
              <p:cNvSpPr/>
              <p:nvPr/>
            </p:nvSpPr>
            <p:spPr bwMode="auto">
              <a:xfrm>
                <a:off x="672779" y="1671976"/>
                <a:ext cx="1311480"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35" name="Group 55"/>
              <p:cNvGrpSpPr>
                <a:grpSpLocks/>
              </p:cNvGrpSpPr>
              <p:nvPr/>
            </p:nvGrpSpPr>
            <p:grpSpPr bwMode="auto">
              <a:xfrm>
                <a:off x="786289" y="1794719"/>
                <a:ext cx="1084460" cy="749248"/>
                <a:chOff x="672375" y="1585878"/>
                <a:chExt cx="1312197" cy="906590"/>
              </a:xfrm>
            </p:grpSpPr>
            <p:sp>
              <p:nvSpPr>
                <p:cNvPr id="136" name="Rectangle 6"/>
                <p:cNvSpPr>
                  <a:spLocks noChangeArrowheads="1"/>
                </p:cNvSpPr>
                <p:nvPr/>
              </p:nvSpPr>
              <p:spPr bwMode="auto">
                <a:xfrm>
                  <a:off x="784116" y="1585878"/>
                  <a:ext cx="366058"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137" name="Rectangle 7"/>
                <p:cNvSpPr>
                  <a:spLocks noChangeArrowheads="1"/>
                </p:cNvSpPr>
                <p:nvPr/>
              </p:nvSpPr>
              <p:spPr bwMode="auto">
                <a:xfrm>
                  <a:off x="672375" y="2071662"/>
                  <a:ext cx="1312197"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138" name="Rectangle 14"/>
                <p:cNvSpPr>
                  <a:spLocks noChangeArrowheads="1"/>
                </p:cNvSpPr>
                <p:nvPr/>
              </p:nvSpPr>
              <p:spPr bwMode="auto">
                <a:xfrm>
                  <a:off x="1491583"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02" name="Rectangle 8"/>
            <p:cNvSpPr>
              <a:spLocks noChangeArrowheads="1"/>
            </p:cNvSpPr>
            <p:nvPr/>
          </p:nvSpPr>
          <p:spPr bwMode="auto">
            <a:xfrm>
              <a:off x="9849971" y="2773312"/>
              <a:ext cx="1311480"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03" name="Group 24"/>
            <p:cNvGrpSpPr>
              <a:grpSpLocks/>
            </p:cNvGrpSpPr>
            <p:nvPr/>
          </p:nvGrpSpPr>
          <p:grpSpPr bwMode="auto">
            <a:xfrm>
              <a:off x="9849971" y="1648163"/>
              <a:ext cx="1311481" cy="951263"/>
              <a:chOff x="2057604" y="1665626"/>
              <a:chExt cx="1311481" cy="951263"/>
            </a:xfrm>
          </p:grpSpPr>
          <p:sp>
            <p:nvSpPr>
              <p:cNvPr id="129" name="Rounded Rectangle 128"/>
              <p:cNvSpPr/>
              <p:nvPr/>
            </p:nvSpPr>
            <p:spPr bwMode="auto">
              <a:xfrm>
                <a:off x="2057604" y="1665626"/>
                <a:ext cx="1311481"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30" name="Group 50"/>
              <p:cNvGrpSpPr>
                <a:grpSpLocks/>
              </p:cNvGrpSpPr>
              <p:nvPr/>
            </p:nvGrpSpPr>
            <p:grpSpPr bwMode="auto">
              <a:xfrm>
                <a:off x="2171114" y="1788369"/>
                <a:ext cx="1084459" cy="749248"/>
                <a:chOff x="673011" y="1585878"/>
                <a:chExt cx="1312196" cy="906590"/>
              </a:xfrm>
            </p:grpSpPr>
            <p:sp>
              <p:nvSpPr>
                <p:cNvPr id="131" name="Rectangle 6"/>
                <p:cNvSpPr>
                  <a:spLocks noChangeArrowheads="1"/>
                </p:cNvSpPr>
                <p:nvPr/>
              </p:nvSpPr>
              <p:spPr bwMode="auto">
                <a:xfrm>
                  <a:off x="784751" y="1585878"/>
                  <a:ext cx="366057"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132" name="Rectangle 7"/>
                <p:cNvSpPr>
                  <a:spLocks noChangeArrowheads="1"/>
                </p:cNvSpPr>
                <p:nvPr/>
              </p:nvSpPr>
              <p:spPr bwMode="auto">
                <a:xfrm>
                  <a:off x="673011" y="2071662"/>
                  <a:ext cx="1312196"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133" name="Rectangle 14"/>
                <p:cNvSpPr>
                  <a:spLocks noChangeArrowheads="1"/>
                </p:cNvSpPr>
                <p:nvPr/>
              </p:nvSpPr>
              <p:spPr bwMode="auto">
                <a:xfrm>
                  <a:off x="1492218"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04" name="Rectangle 8"/>
            <p:cNvSpPr>
              <a:spLocks noChangeArrowheads="1"/>
            </p:cNvSpPr>
            <p:nvPr/>
          </p:nvSpPr>
          <p:spPr bwMode="auto">
            <a:xfrm>
              <a:off x="11234796" y="2773312"/>
              <a:ext cx="1309734"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05" name="Group 26"/>
            <p:cNvGrpSpPr>
              <a:grpSpLocks/>
            </p:cNvGrpSpPr>
            <p:nvPr/>
          </p:nvGrpSpPr>
          <p:grpSpPr bwMode="auto">
            <a:xfrm>
              <a:off x="11234796" y="1648163"/>
              <a:ext cx="1309734" cy="951263"/>
              <a:chOff x="3442429" y="1659276"/>
              <a:chExt cx="1309734" cy="951263"/>
            </a:xfrm>
          </p:grpSpPr>
          <p:sp>
            <p:nvSpPr>
              <p:cNvPr id="124" name="Rounded Rectangle 123"/>
              <p:cNvSpPr/>
              <p:nvPr/>
            </p:nvSpPr>
            <p:spPr bwMode="auto">
              <a:xfrm>
                <a:off x="3442429" y="1659276"/>
                <a:ext cx="1309734"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25" name="Group 45"/>
              <p:cNvGrpSpPr>
                <a:grpSpLocks/>
              </p:cNvGrpSpPr>
              <p:nvPr/>
            </p:nvGrpSpPr>
            <p:grpSpPr bwMode="auto">
              <a:xfrm>
                <a:off x="3555939" y="1782019"/>
                <a:ext cx="1082714" cy="749248"/>
                <a:chOff x="673646" y="1585878"/>
                <a:chExt cx="1310084" cy="906590"/>
              </a:xfrm>
            </p:grpSpPr>
            <p:sp>
              <p:nvSpPr>
                <p:cNvPr id="126" name="Rectangle 6"/>
                <p:cNvSpPr>
                  <a:spLocks noChangeArrowheads="1"/>
                </p:cNvSpPr>
                <p:nvPr/>
              </p:nvSpPr>
              <p:spPr bwMode="auto">
                <a:xfrm>
                  <a:off x="784986" y="1585878"/>
                  <a:ext cx="364743"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127" name="Rectangle 7"/>
                <p:cNvSpPr>
                  <a:spLocks noChangeArrowheads="1"/>
                </p:cNvSpPr>
                <p:nvPr/>
              </p:nvSpPr>
              <p:spPr bwMode="auto">
                <a:xfrm>
                  <a:off x="673646" y="2071662"/>
                  <a:ext cx="1310084"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128" name="Rectangle 14"/>
                <p:cNvSpPr>
                  <a:spLocks noChangeArrowheads="1"/>
                </p:cNvSpPr>
                <p:nvPr/>
              </p:nvSpPr>
              <p:spPr bwMode="auto">
                <a:xfrm>
                  <a:off x="1490741" y="1588975"/>
                  <a:ext cx="364745"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grpSp>
          <p:nvGrpSpPr>
            <p:cNvPr id="106" name="Group 28"/>
            <p:cNvGrpSpPr>
              <a:grpSpLocks/>
            </p:cNvGrpSpPr>
            <p:nvPr/>
          </p:nvGrpSpPr>
          <p:grpSpPr bwMode="auto">
            <a:xfrm>
              <a:off x="12617875" y="1648163"/>
              <a:ext cx="1311480" cy="951263"/>
              <a:chOff x="4825508" y="1652926"/>
              <a:chExt cx="1311480" cy="951263"/>
            </a:xfrm>
          </p:grpSpPr>
          <p:sp>
            <p:nvSpPr>
              <p:cNvPr id="119" name="Rounded Rectangle 118"/>
              <p:cNvSpPr/>
              <p:nvPr/>
            </p:nvSpPr>
            <p:spPr bwMode="auto">
              <a:xfrm>
                <a:off x="4825508" y="1652926"/>
                <a:ext cx="1311480"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20" name="Group 40"/>
              <p:cNvGrpSpPr>
                <a:grpSpLocks/>
              </p:cNvGrpSpPr>
              <p:nvPr/>
            </p:nvGrpSpPr>
            <p:grpSpPr bwMode="auto">
              <a:xfrm>
                <a:off x="4939018" y="1775669"/>
                <a:ext cx="1084460" cy="749248"/>
                <a:chOff x="672168" y="1585878"/>
                <a:chExt cx="1312197" cy="906590"/>
              </a:xfrm>
            </p:grpSpPr>
            <p:sp>
              <p:nvSpPr>
                <p:cNvPr id="121" name="Rectangle 6"/>
                <p:cNvSpPr>
                  <a:spLocks noChangeArrowheads="1"/>
                </p:cNvSpPr>
                <p:nvPr/>
              </p:nvSpPr>
              <p:spPr bwMode="auto">
                <a:xfrm>
                  <a:off x="783909" y="1585878"/>
                  <a:ext cx="366058"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122" name="Rectangle 7"/>
                <p:cNvSpPr>
                  <a:spLocks noChangeArrowheads="1"/>
                </p:cNvSpPr>
                <p:nvPr/>
              </p:nvSpPr>
              <p:spPr bwMode="auto">
                <a:xfrm>
                  <a:off x="672168" y="2071662"/>
                  <a:ext cx="1312197"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123" name="Rectangle 14"/>
                <p:cNvSpPr>
                  <a:spLocks noChangeArrowheads="1"/>
                </p:cNvSpPr>
                <p:nvPr/>
              </p:nvSpPr>
              <p:spPr bwMode="auto">
                <a:xfrm>
                  <a:off x="1491377"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07" name="Freeform 29"/>
            <p:cNvSpPr>
              <a:spLocks/>
            </p:cNvSpPr>
            <p:nvPr/>
          </p:nvSpPr>
          <p:spPr bwMode="auto">
            <a:xfrm>
              <a:off x="9063605"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08" name="Group 30"/>
            <p:cNvGrpSpPr>
              <a:grpSpLocks/>
            </p:cNvGrpSpPr>
            <p:nvPr/>
          </p:nvGrpSpPr>
          <p:grpSpPr bwMode="auto">
            <a:xfrm>
              <a:off x="9100784" y="2593181"/>
              <a:ext cx="4194884" cy="173037"/>
              <a:chOff x="1308417" y="2607469"/>
              <a:chExt cx="4194884" cy="173037"/>
            </a:xfrm>
          </p:grpSpPr>
          <p:cxnSp>
            <p:nvCxnSpPr>
              <p:cNvPr id="114" name="Straight Connector 34"/>
              <p:cNvCxnSpPr>
                <a:cxnSpLocks noChangeShapeType="1"/>
              </p:cNvCxnSpPr>
              <p:nvPr/>
            </p:nvCxnSpPr>
            <p:spPr bwMode="auto">
              <a:xfrm>
                <a:off x="1308417" y="2693987"/>
                <a:ext cx="4194884" cy="0"/>
              </a:xfrm>
              <a:prstGeom prst="line">
                <a:avLst/>
              </a:prstGeom>
              <a:noFill/>
              <a:ln w="50800" algn="ctr">
                <a:solidFill>
                  <a:srgbClr val="0000FF"/>
                </a:solidFill>
                <a:round/>
                <a:headEnd/>
                <a:tailEnd/>
              </a:ln>
            </p:spPr>
          </p:cxnSp>
          <p:cxnSp>
            <p:nvCxnSpPr>
              <p:cNvPr id="115" name="Straight Connector 35"/>
              <p:cNvCxnSpPr>
                <a:cxnSpLocks noChangeShapeType="1"/>
              </p:cNvCxnSpPr>
              <p:nvPr/>
            </p:nvCxnSpPr>
            <p:spPr bwMode="auto">
              <a:xfrm>
                <a:off x="1328738" y="2607469"/>
                <a:ext cx="0" cy="173037"/>
              </a:xfrm>
              <a:prstGeom prst="line">
                <a:avLst/>
              </a:prstGeom>
              <a:noFill/>
              <a:ln w="50800" algn="ctr">
                <a:solidFill>
                  <a:srgbClr val="0000FF"/>
                </a:solidFill>
                <a:round/>
                <a:headEnd/>
                <a:tailEnd/>
              </a:ln>
            </p:spPr>
          </p:cxnSp>
          <p:cxnSp>
            <p:nvCxnSpPr>
              <p:cNvPr id="116" name="Straight Connector 36"/>
              <p:cNvCxnSpPr>
                <a:cxnSpLocks noChangeShapeType="1"/>
              </p:cNvCxnSpPr>
              <p:nvPr/>
            </p:nvCxnSpPr>
            <p:spPr bwMode="auto">
              <a:xfrm>
                <a:off x="2713037" y="2607469"/>
                <a:ext cx="0" cy="173037"/>
              </a:xfrm>
              <a:prstGeom prst="line">
                <a:avLst/>
              </a:prstGeom>
              <a:noFill/>
              <a:ln w="50800" algn="ctr">
                <a:solidFill>
                  <a:srgbClr val="0000FF"/>
                </a:solidFill>
                <a:round/>
                <a:headEnd/>
                <a:tailEnd/>
              </a:ln>
            </p:spPr>
          </p:cxnSp>
          <p:cxnSp>
            <p:nvCxnSpPr>
              <p:cNvPr id="117" name="Straight Connector 37"/>
              <p:cNvCxnSpPr>
                <a:cxnSpLocks noChangeShapeType="1"/>
              </p:cNvCxnSpPr>
              <p:nvPr/>
            </p:nvCxnSpPr>
            <p:spPr bwMode="auto">
              <a:xfrm>
                <a:off x="4114800" y="2607469"/>
                <a:ext cx="0" cy="173037"/>
              </a:xfrm>
              <a:prstGeom prst="line">
                <a:avLst/>
              </a:prstGeom>
              <a:noFill/>
              <a:ln w="50800" algn="ctr">
                <a:solidFill>
                  <a:srgbClr val="0000FF"/>
                </a:solidFill>
                <a:round/>
                <a:headEnd/>
                <a:tailEnd/>
              </a:ln>
            </p:spPr>
          </p:cxnSp>
          <p:cxnSp>
            <p:nvCxnSpPr>
              <p:cNvPr id="118" name="Straight Connector 38"/>
              <p:cNvCxnSpPr>
                <a:cxnSpLocks noChangeShapeType="1"/>
              </p:cNvCxnSpPr>
              <p:nvPr/>
            </p:nvCxnSpPr>
            <p:spPr bwMode="auto">
              <a:xfrm>
                <a:off x="5481320" y="2607469"/>
                <a:ext cx="0" cy="173037"/>
              </a:xfrm>
              <a:prstGeom prst="line">
                <a:avLst/>
              </a:prstGeom>
              <a:noFill/>
              <a:ln w="50800" algn="ctr">
                <a:solidFill>
                  <a:srgbClr val="0000FF"/>
                </a:solidFill>
                <a:round/>
                <a:headEnd/>
                <a:tailEnd/>
              </a:ln>
            </p:spPr>
          </p:cxnSp>
        </p:grpSp>
        <p:sp>
          <p:nvSpPr>
            <p:cNvPr id="109" name="Freeform 31"/>
            <p:cNvSpPr>
              <a:spLocks/>
            </p:cNvSpPr>
            <p:nvPr/>
          </p:nvSpPr>
          <p:spPr bwMode="auto">
            <a:xfrm>
              <a:off x="10459367"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0" name="Freeform 32"/>
            <p:cNvSpPr>
              <a:spLocks/>
            </p:cNvSpPr>
            <p:nvPr/>
          </p:nvSpPr>
          <p:spPr bwMode="auto">
            <a:xfrm>
              <a:off x="11855129"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1" name="Freeform 33"/>
            <p:cNvSpPr>
              <a:spLocks/>
            </p:cNvSpPr>
            <p:nvPr/>
          </p:nvSpPr>
          <p:spPr bwMode="auto">
            <a:xfrm>
              <a:off x="13250891"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 name="Rectangle 8"/>
            <p:cNvSpPr>
              <a:spLocks noChangeArrowheads="1"/>
            </p:cNvSpPr>
            <p:nvPr/>
          </p:nvSpPr>
          <p:spPr bwMode="auto">
            <a:xfrm>
              <a:off x="673105" y="2788655"/>
              <a:ext cx="5464208"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8MB </a:t>
              </a:r>
            </a:p>
          </p:txBody>
        </p:sp>
        <p:sp>
          <p:nvSpPr>
            <p:cNvPr id="113" name="Rectangle 8"/>
            <p:cNvSpPr>
              <a:spLocks noChangeArrowheads="1"/>
            </p:cNvSpPr>
            <p:nvPr/>
          </p:nvSpPr>
          <p:spPr bwMode="auto">
            <a:xfrm>
              <a:off x="9500830" y="2773312"/>
              <a:ext cx="3392844"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4MB </a:t>
              </a:r>
            </a:p>
          </p:txBody>
        </p:sp>
      </p:grpSp>
    </p:spTree>
    <p:extLst>
      <p:ext uri="{BB962C8B-B14F-4D97-AF65-F5344CB8AC3E}">
        <p14:creationId xmlns:p14="http://schemas.microsoft.com/office/powerpoint/2010/main" val="19688140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z="3600" dirty="0"/>
              <a:t>Call For Action: Open Problems in Exclusive Hierarchies</a:t>
            </a:r>
            <a:endParaRPr lang="en-US" altLang="en-US" sz="3600" dirty="0" smtClean="0"/>
          </a:p>
        </p:txBody>
      </p:sp>
      <p:sp>
        <p:nvSpPr>
          <p:cNvPr id="3" name="Content Placeholder 2"/>
          <p:cNvSpPr>
            <a:spLocks noGrp="1"/>
          </p:cNvSpPr>
          <p:nvPr>
            <p:ph idx="1"/>
          </p:nvPr>
        </p:nvSpPr>
        <p:spPr>
          <a:xfrm>
            <a:off x="728663" y="1646238"/>
            <a:ext cx="13181012" cy="2011362"/>
          </a:xfrm>
        </p:spPr>
        <p:txBody>
          <a:bodyPr/>
          <a:lstStyle/>
          <a:p>
            <a:pPr marL="465138" lvl="1" indent="-457200">
              <a:buFont typeface="Arial" panose="020B0604020202020204" pitchFamily="34" charset="0"/>
              <a:buChar char="•"/>
              <a:defRPr/>
            </a:pPr>
            <a:r>
              <a:rPr lang="en-US" sz="2800" dirty="0" smtClean="0">
                <a:solidFill>
                  <a:schemeClr val="accent6"/>
                </a:solidFill>
              </a:rPr>
              <a:t>Functionally breaks recent replacement policies (e.g. RRIP)</a:t>
            </a:r>
          </a:p>
          <a:p>
            <a:pPr marL="930275" lvl="2" indent="-457200">
              <a:buFont typeface="Arial" panose="020B0604020202020204" pitchFamily="34" charset="0"/>
              <a:buChar char="•"/>
              <a:defRPr/>
            </a:pPr>
            <a:r>
              <a:rPr lang="en-US" sz="2400" b="1" u="sng" dirty="0" smtClean="0">
                <a:solidFill>
                  <a:schemeClr val="accent6"/>
                </a:solidFill>
              </a:rPr>
              <a:t>Solution:</a:t>
            </a:r>
            <a:r>
              <a:rPr lang="en-US" sz="2400" dirty="0" smtClean="0">
                <a:solidFill>
                  <a:schemeClr val="accent6"/>
                </a:solidFill>
              </a:rPr>
              <a:t> save re-reference information in L2 (see paper for details)</a:t>
            </a:r>
          </a:p>
          <a:p>
            <a:pPr marL="465138" lvl="1" indent="-457200">
              <a:buFont typeface="Arial" panose="020B0604020202020204" pitchFamily="34" charset="0"/>
              <a:buChar char="•"/>
              <a:defRPr/>
            </a:pPr>
            <a:endParaRPr lang="en-US" sz="1200" dirty="0" smtClean="0"/>
          </a:p>
          <a:p>
            <a:pPr marL="465138" lvl="1" indent="-457200">
              <a:buFont typeface="Arial" panose="020B0604020202020204" pitchFamily="34" charset="0"/>
              <a:buChar char="•"/>
              <a:defRPr/>
            </a:pPr>
            <a:r>
              <a:rPr lang="en-US" sz="2800" dirty="0" smtClean="0"/>
              <a:t>Effective caching capacity of the cache hierarchy reduces</a:t>
            </a:r>
          </a:p>
          <a:p>
            <a:pPr marL="465138" lvl="1" indent="-457200">
              <a:buFont typeface="Arial" panose="020B0604020202020204" pitchFamily="34" charset="0"/>
              <a:buChar char="•"/>
              <a:defRPr/>
            </a:pPr>
            <a:endParaRPr lang="en-US" sz="2800" dirty="0"/>
          </a:p>
          <a:p>
            <a:pPr marL="465138" lvl="1" indent="-457200">
              <a:buFont typeface="Arial" panose="020B0604020202020204" pitchFamily="34" charset="0"/>
              <a:buChar char="•"/>
              <a:defRPr/>
            </a:pPr>
            <a:endParaRPr lang="en-US" sz="2800" dirty="0" smtClean="0"/>
          </a:p>
          <a:p>
            <a:pPr marL="465138" lvl="1" indent="-457200">
              <a:buFont typeface="Arial" panose="020B0604020202020204" pitchFamily="34" charset="0"/>
              <a:buChar char="•"/>
              <a:defRPr/>
            </a:pPr>
            <a:endParaRPr lang="en-US" sz="2800" dirty="0"/>
          </a:p>
          <a:p>
            <a:pPr marL="465138" lvl="1" indent="-457200">
              <a:buFont typeface="Arial" panose="020B0604020202020204" pitchFamily="34" charset="0"/>
              <a:buChar char="•"/>
              <a:defRPr/>
            </a:pPr>
            <a:endParaRPr lang="en-US" sz="2800" dirty="0" smtClean="0"/>
          </a:p>
        </p:txBody>
      </p:sp>
      <p:sp>
        <p:nvSpPr>
          <p:cNvPr id="4" name="Slide Number Placeholder 3"/>
          <p:cNvSpPr>
            <a:spLocks noGrp="1"/>
          </p:cNvSpPr>
          <p:nvPr>
            <p:ph type="sldNum" sz="quarter" idx="10"/>
          </p:nvPr>
        </p:nvSpPr>
        <p:spPr/>
        <p:txBody>
          <a:bodyPr/>
          <a:lstStyle/>
          <a:p>
            <a:pPr>
              <a:defRPr/>
            </a:pPr>
            <a:fld id="{3C0671B0-001A-4089-BF6A-9A408DAE916B}" type="slidenum">
              <a:rPr lang="en-US" smtClean="0"/>
              <a:pPr>
                <a:defRPr/>
              </a:pPr>
              <a:t>17</a:t>
            </a:fld>
            <a:endParaRPr lang="en-US"/>
          </a:p>
        </p:txBody>
      </p:sp>
      <p:grpSp>
        <p:nvGrpSpPr>
          <p:cNvPr id="18437" name="Group 4"/>
          <p:cNvGrpSpPr>
            <a:grpSpLocks noChangeAspect="1"/>
          </p:cNvGrpSpPr>
          <p:nvPr/>
        </p:nvGrpSpPr>
        <p:grpSpPr bwMode="auto">
          <a:xfrm>
            <a:off x="160020" y="3911600"/>
            <a:ext cx="14310360" cy="1650841"/>
            <a:chOff x="533400" y="1152074"/>
            <a:chExt cx="13563600" cy="2291214"/>
          </a:xfrm>
        </p:grpSpPr>
        <p:sp>
          <p:nvSpPr>
            <p:cNvPr id="6" name="Rectangle 2"/>
            <p:cNvSpPr>
              <a:spLocks noChangeArrowheads="1"/>
            </p:cNvSpPr>
            <p:nvPr/>
          </p:nvSpPr>
          <p:spPr bwMode="auto">
            <a:xfrm>
              <a:off x="533400" y="1522863"/>
              <a:ext cx="5771559" cy="1920425"/>
            </a:xfrm>
            <a:prstGeom prst="rect">
              <a:avLst/>
            </a:prstGeom>
            <a:solidFill>
              <a:srgbClr val="92D050"/>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z="2000" smtClean="0">
                <a:latin typeface="+mj-lt"/>
              </a:endParaRPr>
            </a:p>
          </p:txBody>
        </p:sp>
        <p:sp>
          <p:nvSpPr>
            <p:cNvPr id="18440" name="Right Arrow 6"/>
            <p:cNvSpPr>
              <a:spLocks noChangeArrowheads="1"/>
            </p:cNvSpPr>
            <p:nvPr/>
          </p:nvSpPr>
          <p:spPr bwMode="auto">
            <a:xfrm>
              <a:off x="6781800" y="2057400"/>
              <a:ext cx="990600" cy="427038"/>
            </a:xfrm>
            <a:prstGeom prst="rightArrow">
              <a:avLst>
                <a:gd name="adj1" fmla="val 50000"/>
                <a:gd name="adj2" fmla="val 50013"/>
              </a:avLst>
            </a:prstGeom>
            <a:solidFill>
              <a:srgbClr val="FFFF00"/>
            </a:solidFill>
            <a:ln w="50800" algn="ctr">
              <a:solidFill>
                <a:srgbClr val="FFFF00"/>
              </a:solidFill>
              <a:round/>
              <a:headEnd/>
              <a:tailEnd/>
            </a:ln>
          </p:spPr>
          <p:txBody>
            <a:bodyPr wrap="none" anchor="ctr"/>
            <a:lstStyle>
              <a:lvl1pPr defTabSz="1306513" eaLnBrk="0" hangingPunct="0">
                <a:spcBef>
                  <a:spcPct val="60000"/>
                </a:spcBef>
                <a:defRPr sz="2800">
                  <a:solidFill>
                    <a:schemeClr val="tx1"/>
                  </a:solidFill>
                  <a:latin typeface="Comic Sans MS" pitchFamily="66" charset="0"/>
                </a:defRPr>
              </a:lvl1pPr>
              <a:lvl2pPr marL="742950" indent="-285750" defTabSz="1306513"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defTabSz="1306513" eaLnBrk="0" hangingPunct="0">
                <a:spcBef>
                  <a:spcPct val="20000"/>
                </a:spcBef>
                <a:buChar char="–"/>
                <a:defRPr sz="3200">
                  <a:solidFill>
                    <a:schemeClr val="tx1"/>
                  </a:solidFill>
                  <a:latin typeface="Comic Sans MS" pitchFamily="66" charset="0"/>
                </a:defRPr>
              </a:lvl3pPr>
              <a:lvl4pPr marL="1600200" indent="-228600" defTabSz="1306513" eaLnBrk="0" hangingPunct="0">
                <a:spcBef>
                  <a:spcPct val="20000"/>
                </a:spcBef>
                <a:buFont typeface="Times" pitchFamily="18" charset="0"/>
                <a:buChar char="•"/>
                <a:defRPr sz="2300">
                  <a:solidFill>
                    <a:schemeClr val="tx1"/>
                  </a:solidFill>
                  <a:latin typeface="Comic Sans MS" pitchFamily="66" charset="0"/>
                </a:defRPr>
              </a:lvl4pPr>
              <a:lvl5pPr marL="2057400" indent="-228600" defTabSz="1306513" eaLnBrk="0" hangingPunct="0">
                <a:spcBef>
                  <a:spcPct val="20000"/>
                </a:spcBef>
                <a:buChar char="–"/>
                <a:defRPr sz="2000">
                  <a:solidFill>
                    <a:schemeClr val="tx1"/>
                  </a:solidFill>
                  <a:latin typeface="Comic Sans MS" pitchFamily="66" charset="0"/>
                </a:defRPr>
              </a:lvl5pPr>
              <a:lvl6pPr marL="2514600" indent="-228600" defTabSz="1306513" eaLnBrk="0" fontAlgn="base" hangingPunct="0">
                <a:spcBef>
                  <a:spcPct val="20000"/>
                </a:spcBef>
                <a:spcAft>
                  <a:spcPct val="0"/>
                </a:spcAft>
                <a:buChar char="–"/>
                <a:defRPr sz="2000">
                  <a:solidFill>
                    <a:schemeClr val="tx1"/>
                  </a:solidFill>
                  <a:latin typeface="Comic Sans MS" pitchFamily="66" charset="0"/>
                </a:defRPr>
              </a:lvl6pPr>
              <a:lvl7pPr marL="2971800" indent="-228600" defTabSz="1306513" eaLnBrk="0" fontAlgn="base" hangingPunct="0">
                <a:spcBef>
                  <a:spcPct val="20000"/>
                </a:spcBef>
                <a:spcAft>
                  <a:spcPct val="0"/>
                </a:spcAft>
                <a:buChar char="–"/>
                <a:defRPr sz="2000">
                  <a:solidFill>
                    <a:schemeClr val="tx1"/>
                  </a:solidFill>
                  <a:latin typeface="Comic Sans MS" pitchFamily="66" charset="0"/>
                </a:defRPr>
              </a:lvl7pPr>
              <a:lvl8pPr marL="3429000" indent="-228600" defTabSz="1306513" eaLnBrk="0" fontAlgn="base" hangingPunct="0">
                <a:spcBef>
                  <a:spcPct val="20000"/>
                </a:spcBef>
                <a:spcAft>
                  <a:spcPct val="0"/>
                </a:spcAft>
                <a:buChar char="–"/>
                <a:defRPr sz="2000">
                  <a:solidFill>
                    <a:schemeClr val="tx1"/>
                  </a:solidFill>
                  <a:latin typeface="Comic Sans MS" pitchFamily="66" charset="0"/>
                </a:defRPr>
              </a:lvl8pPr>
              <a:lvl9pPr marL="3886200" indent="-228600" defTabSz="1306513"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000">
                <a:latin typeface="Verdana" pitchFamily="34" charset="0"/>
                <a:cs typeface="Arial" charset="0"/>
              </a:endParaRPr>
            </a:p>
          </p:txBody>
        </p:sp>
        <p:grpSp>
          <p:nvGrpSpPr>
            <p:cNvPr id="18441" name="Group 8"/>
            <p:cNvGrpSpPr>
              <a:grpSpLocks/>
            </p:cNvGrpSpPr>
            <p:nvPr/>
          </p:nvGrpSpPr>
          <p:grpSpPr bwMode="auto">
            <a:xfrm>
              <a:off x="673104" y="1660950"/>
              <a:ext cx="1311480" cy="953819"/>
              <a:chOff x="673104" y="1670475"/>
              <a:chExt cx="1311480" cy="953819"/>
            </a:xfrm>
          </p:grpSpPr>
          <p:sp>
            <p:nvSpPr>
              <p:cNvPr id="80" name="Rounded Rectangle 79"/>
              <p:cNvSpPr/>
              <p:nvPr/>
            </p:nvSpPr>
            <p:spPr bwMode="auto">
              <a:xfrm>
                <a:off x="673104" y="1670475"/>
                <a:ext cx="1311480"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8514" name="Group 80"/>
              <p:cNvGrpSpPr>
                <a:grpSpLocks/>
              </p:cNvGrpSpPr>
              <p:nvPr/>
            </p:nvGrpSpPr>
            <p:grpSpPr bwMode="auto">
              <a:xfrm>
                <a:off x="878962" y="1793218"/>
                <a:ext cx="886124" cy="751805"/>
                <a:chOff x="784510" y="1584061"/>
                <a:chExt cx="1072211" cy="909684"/>
              </a:xfrm>
            </p:grpSpPr>
            <p:sp>
              <p:nvSpPr>
                <p:cNvPr id="82" name="Rectangle 6"/>
                <p:cNvSpPr>
                  <a:spLocks noChangeArrowheads="1"/>
                </p:cNvSpPr>
                <p:nvPr/>
              </p:nvSpPr>
              <p:spPr bwMode="auto">
                <a:xfrm>
                  <a:off x="784510" y="1584061"/>
                  <a:ext cx="366058"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83" name="Rectangle 7"/>
                <p:cNvSpPr>
                  <a:spLocks noChangeArrowheads="1"/>
                </p:cNvSpPr>
                <p:nvPr/>
              </p:nvSpPr>
              <p:spPr bwMode="auto">
                <a:xfrm>
                  <a:off x="921484" y="2072939"/>
                  <a:ext cx="814771"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84" name="Rectangle 14"/>
                <p:cNvSpPr>
                  <a:spLocks noChangeArrowheads="1"/>
                </p:cNvSpPr>
                <p:nvPr/>
              </p:nvSpPr>
              <p:spPr bwMode="auto">
                <a:xfrm>
                  <a:off x="1491977"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0" name="Rectangle 8"/>
            <p:cNvSpPr>
              <a:spLocks noChangeArrowheads="1"/>
            </p:cNvSpPr>
            <p:nvPr/>
          </p:nvSpPr>
          <p:spPr bwMode="auto">
            <a:xfrm>
              <a:off x="2057929" y="2788655"/>
              <a:ext cx="1311480"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2MB </a:t>
              </a:r>
            </a:p>
          </p:txBody>
        </p:sp>
        <p:grpSp>
          <p:nvGrpSpPr>
            <p:cNvPr id="18443" name="Group 10"/>
            <p:cNvGrpSpPr>
              <a:grpSpLocks/>
            </p:cNvGrpSpPr>
            <p:nvPr/>
          </p:nvGrpSpPr>
          <p:grpSpPr bwMode="auto">
            <a:xfrm>
              <a:off x="2057929" y="1660950"/>
              <a:ext cx="1311481" cy="953819"/>
              <a:chOff x="2057929" y="1664125"/>
              <a:chExt cx="1311481" cy="953819"/>
            </a:xfrm>
          </p:grpSpPr>
          <p:sp>
            <p:nvSpPr>
              <p:cNvPr id="75" name="Rounded Rectangle 74"/>
              <p:cNvSpPr/>
              <p:nvPr/>
            </p:nvSpPr>
            <p:spPr bwMode="auto">
              <a:xfrm>
                <a:off x="2057929" y="1664125"/>
                <a:ext cx="1311481"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8509" name="Group 75"/>
              <p:cNvGrpSpPr>
                <a:grpSpLocks/>
              </p:cNvGrpSpPr>
              <p:nvPr/>
            </p:nvGrpSpPr>
            <p:grpSpPr bwMode="auto">
              <a:xfrm>
                <a:off x="2263787" y="1786868"/>
                <a:ext cx="886124" cy="751805"/>
                <a:chOff x="785145" y="1584061"/>
                <a:chExt cx="1072211" cy="909684"/>
              </a:xfrm>
            </p:grpSpPr>
            <p:sp>
              <p:nvSpPr>
                <p:cNvPr id="77" name="Rectangle 6"/>
                <p:cNvSpPr>
                  <a:spLocks noChangeArrowheads="1"/>
                </p:cNvSpPr>
                <p:nvPr/>
              </p:nvSpPr>
              <p:spPr bwMode="auto">
                <a:xfrm>
                  <a:off x="785145" y="1584061"/>
                  <a:ext cx="366057"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78" name="Rectangle 7"/>
                <p:cNvSpPr>
                  <a:spLocks noChangeArrowheads="1"/>
                </p:cNvSpPr>
                <p:nvPr/>
              </p:nvSpPr>
              <p:spPr bwMode="auto">
                <a:xfrm>
                  <a:off x="922118" y="2072939"/>
                  <a:ext cx="814769"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79" name="Rectangle 14"/>
                <p:cNvSpPr>
                  <a:spLocks noChangeArrowheads="1"/>
                </p:cNvSpPr>
                <p:nvPr/>
              </p:nvSpPr>
              <p:spPr bwMode="auto">
                <a:xfrm>
                  <a:off x="1492612"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2" name="Rectangle 8"/>
            <p:cNvSpPr>
              <a:spLocks noChangeArrowheads="1"/>
            </p:cNvSpPr>
            <p:nvPr/>
          </p:nvSpPr>
          <p:spPr bwMode="auto">
            <a:xfrm>
              <a:off x="3441008" y="2788655"/>
              <a:ext cx="1311480"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2MB </a:t>
              </a:r>
            </a:p>
          </p:txBody>
        </p:sp>
        <p:grpSp>
          <p:nvGrpSpPr>
            <p:cNvPr id="18445" name="Group 12"/>
            <p:cNvGrpSpPr>
              <a:grpSpLocks/>
            </p:cNvGrpSpPr>
            <p:nvPr/>
          </p:nvGrpSpPr>
          <p:grpSpPr bwMode="auto">
            <a:xfrm>
              <a:off x="3441008" y="1660950"/>
              <a:ext cx="1311481" cy="953819"/>
              <a:chOff x="3441008" y="1657775"/>
              <a:chExt cx="1311481" cy="953819"/>
            </a:xfrm>
          </p:grpSpPr>
          <p:sp>
            <p:nvSpPr>
              <p:cNvPr id="70" name="Rounded Rectangle 69"/>
              <p:cNvSpPr/>
              <p:nvPr/>
            </p:nvSpPr>
            <p:spPr bwMode="auto">
              <a:xfrm>
                <a:off x="3441008" y="1657775"/>
                <a:ext cx="1311481"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8504" name="Group 70"/>
              <p:cNvGrpSpPr>
                <a:grpSpLocks/>
              </p:cNvGrpSpPr>
              <p:nvPr/>
            </p:nvGrpSpPr>
            <p:grpSpPr bwMode="auto">
              <a:xfrm>
                <a:off x="3646865" y="1780518"/>
                <a:ext cx="886124" cy="751805"/>
                <a:chOff x="783667" y="1584061"/>
                <a:chExt cx="1072211" cy="909684"/>
              </a:xfrm>
            </p:grpSpPr>
            <p:sp>
              <p:nvSpPr>
                <p:cNvPr id="72" name="Rectangle 6"/>
                <p:cNvSpPr>
                  <a:spLocks noChangeArrowheads="1"/>
                </p:cNvSpPr>
                <p:nvPr/>
              </p:nvSpPr>
              <p:spPr bwMode="auto">
                <a:xfrm>
                  <a:off x="783667" y="1584061"/>
                  <a:ext cx="366057"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73" name="Rectangle 7"/>
                <p:cNvSpPr>
                  <a:spLocks noChangeArrowheads="1"/>
                </p:cNvSpPr>
                <p:nvPr/>
              </p:nvSpPr>
              <p:spPr bwMode="auto">
                <a:xfrm>
                  <a:off x="920640" y="2072939"/>
                  <a:ext cx="814769"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74" name="Rectangle 14"/>
                <p:cNvSpPr>
                  <a:spLocks noChangeArrowheads="1"/>
                </p:cNvSpPr>
                <p:nvPr/>
              </p:nvSpPr>
              <p:spPr bwMode="auto">
                <a:xfrm>
                  <a:off x="1491134"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4" name="Rectangle 8"/>
            <p:cNvSpPr>
              <a:spLocks noChangeArrowheads="1"/>
            </p:cNvSpPr>
            <p:nvPr/>
          </p:nvSpPr>
          <p:spPr bwMode="auto">
            <a:xfrm>
              <a:off x="4825833" y="2788655"/>
              <a:ext cx="1311479"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smtClean="0">
                  <a:latin typeface="+mj-lt"/>
                </a:rPr>
                <a:t>2MB </a:t>
              </a:r>
            </a:p>
          </p:txBody>
        </p:sp>
        <p:grpSp>
          <p:nvGrpSpPr>
            <p:cNvPr id="18447" name="Group 14"/>
            <p:cNvGrpSpPr>
              <a:grpSpLocks/>
            </p:cNvGrpSpPr>
            <p:nvPr/>
          </p:nvGrpSpPr>
          <p:grpSpPr bwMode="auto">
            <a:xfrm>
              <a:off x="4825834" y="1660950"/>
              <a:ext cx="1311480" cy="953819"/>
              <a:chOff x="4825834" y="1651425"/>
              <a:chExt cx="1311480" cy="953819"/>
            </a:xfrm>
          </p:grpSpPr>
          <p:sp>
            <p:nvSpPr>
              <p:cNvPr id="65" name="Rounded Rectangle 64"/>
              <p:cNvSpPr/>
              <p:nvPr/>
            </p:nvSpPr>
            <p:spPr bwMode="auto">
              <a:xfrm>
                <a:off x="4825834" y="1651425"/>
                <a:ext cx="1311480"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8499" name="Group 65"/>
              <p:cNvGrpSpPr>
                <a:grpSpLocks/>
              </p:cNvGrpSpPr>
              <p:nvPr/>
            </p:nvGrpSpPr>
            <p:grpSpPr bwMode="auto">
              <a:xfrm>
                <a:off x="5031691" y="1774168"/>
                <a:ext cx="886125" cy="751805"/>
                <a:chOff x="784303" y="1584061"/>
                <a:chExt cx="1072212" cy="909684"/>
              </a:xfrm>
            </p:grpSpPr>
            <p:sp>
              <p:nvSpPr>
                <p:cNvPr id="67" name="Rectangle 6"/>
                <p:cNvSpPr>
                  <a:spLocks noChangeArrowheads="1"/>
                </p:cNvSpPr>
                <p:nvPr/>
              </p:nvSpPr>
              <p:spPr bwMode="auto">
                <a:xfrm>
                  <a:off x="784303" y="1584061"/>
                  <a:ext cx="366058"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68" name="Rectangle 7"/>
                <p:cNvSpPr>
                  <a:spLocks noChangeArrowheads="1"/>
                </p:cNvSpPr>
                <p:nvPr/>
              </p:nvSpPr>
              <p:spPr bwMode="auto">
                <a:xfrm>
                  <a:off x="921277" y="2072939"/>
                  <a:ext cx="814771"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69" name="Rectangle 14"/>
                <p:cNvSpPr>
                  <a:spLocks noChangeArrowheads="1"/>
                </p:cNvSpPr>
                <p:nvPr/>
              </p:nvSpPr>
              <p:spPr bwMode="auto">
                <a:xfrm>
                  <a:off x="1491771"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8448" name="Freeform 15"/>
            <p:cNvSpPr>
              <a:spLocks/>
            </p:cNvSpPr>
            <p:nvPr/>
          </p:nvSpPr>
          <p:spPr bwMode="auto">
            <a:xfrm>
              <a:off x="1271238"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8449" name="Group 16"/>
            <p:cNvGrpSpPr>
              <a:grpSpLocks/>
            </p:cNvGrpSpPr>
            <p:nvPr/>
          </p:nvGrpSpPr>
          <p:grpSpPr bwMode="auto">
            <a:xfrm>
              <a:off x="1308417" y="2607469"/>
              <a:ext cx="4194884" cy="173037"/>
              <a:chOff x="1308417" y="2607469"/>
              <a:chExt cx="4194884" cy="173037"/>
            </a:xfrm>
          </p:grpSpPr>
          <p:cxnSp>
            <p:nvCxnSpPr>
              <p:cNvPr id="18493" name="Straight Connector 59"/>
              <p:cNvCxnSpPr>
                <a:cxnSpLocks noChangeShapeType="1"/>
              </p:cNvCxnSpPr>
              <p:nvPr/>
            </p:nvCxnSpPr>
            <p:spPr bwMode="auto">
              <a:xfrm>
                <a:off x="1308417" y="2693987"/>
                <a:ext cx="4194884" cy="0"/>
              </a:xfrm>
              <a:prstGeom prst="line">
                <a:avLst/>
              </a:prstGeom>
              <a:noFill/>
              <a:ln w="50800" algn="ctr">
                <a:solidFill>
                  <a:srgbClr val="0000FF"/>
                </a:solidFill>
                <a:round/>
                <a:headEnd/>
                <a:tailEnd/>
              </a:ln>
            </p:spPr>
          </p:cxnSp>
          <p:cxnSp>
            <p:nvCxnSpPr>
              <p:cNvPr id="18494" name="Straight Connector 60"/>
              <p:cNvCxnSpPr>
                <a:cxnSpLocks noChangeShapeType="1"/>
              </p:cNvCxnSpPr>
              <p:nvPr/>
            </p:nvCxnSpPr>
            <p:spPr bwMode="auto">
              <a:xfrm>
                <a:off x="1328738" y="2607469"/>
                <a:ext cx="0" cy="173037"/>
              </a:xfrm>
              <a:prstGeom prst="line">
                <a:avLst/>
              </a:prstGeom>
              <a:noFill/>
              <a:ln w="50800" algn="ctr">
                <a:solidFill>
                  <a:srgbClr val="0000FF"/>
                </a:solidFill>
                <a:round/>
                <a:headEnd/>
                <a:tailEnd/>
              </a:ln>
            </p:spPr>
          </p:cxnSp>
          <p:cxnSp>
            <p:nvCxnSpPr>
              <p:cNvPr id="18495" name="Straight Connector 61"/>
              <p:cNvCxnSpPr>
                <a:cxnSpLocks noChangeShapeType="1"/>
              </p:cNvCxnSpPr>
              <p:nvPr/>
            </p:nvCxnSpPr>
            <p:spPr bwMode="auto">
              <a:xfrm>
                <a:off x="2713037" y="2607469"/>
                <a:ext cx="0" cy="173037"/>
              </a:xfrm>
              <a:prstGeom prst="line">
                <a:avLst/>
              </a:prstGeom>
              <a:noFill/>
              <a:ln w="50800" algn="ctr">
                <a:solidFill>
                  <a:srgbClr val="0000FF"/>
                </a:solidFill>
                <a:round/>
                <a:headEnd/>
                <a:tailEnd/>
              </a:ln>
            </p:spPr>
          </p:cxnSp>
          <p:cxnSp>
            <p:nvCxnSpPr>
              <p:cNvPr id="18496" name="Straight Connector 62"/>
              <p:cNvCxnSpPr>
                <a:cxnSpLocks noChangeShapeType="1"/>
              </p:cNvCxnSpPr>
              <p:nvPr/>
            </p:nvCxnSpPr>
            <p:spPr bwMode="auto">
              <a:xfrm>
                <a:off x="4114800" y="2607469"/>
                <a:ext cx="0" cy="173037"/>
              </a:xfrm>
              <a:prstGeom prst="line">
                <a:avLst/>
              </a:prstGeom>
              <a:noFill/>
              <a:ln w="50800" algn="ctr">
                <a:solidFill>
                  <a:srgbClr val="0000FF"/>
                </a:solidFill>
                <a:round/>
                <a:headEnd/>
                <a:tailEnd/>
              </a:ln>
            </p:spPr>
          </p:cxnSp>
          <p:cxnSp>
            <p:nvCxnSpPr>
              <p:cNvPr id="18497" name="Straight Connector 63"/>
              <p:cNvCxnSpPr>
                <a:cxnSpLocks noChangeShapeType="1"/>
              </p:cNvCxnSpPr>
              <p:nvPr/>
            </p:nvCxnSpPr>
            <p:spPr bwMode="auto">
              <a:xfrm>
                <a:off x="5481320" y="2607469"/>
                <a:ext cx="0" cy="173037"/>
              </a:xfrm>
              <a:prstGeom prst="line">
                <a:avLst/>
              </a:prstGeom>
              <a:noFill/>
              <a:ln w="50800" algn="ctr">
                <a:solidFill>
                  <a:srgbClr val="0000FF"/>
                </a:solidFill>
                <a:round/>
                <a:headEnd/>
                <a:tailEnd/>
              </a:ln>
            </p:spPr>
          </p:cxnSp>
        </p:grpSp>
        <p:sp>
          <p:nvSpPr>
            <p:cNvPr id="18450" name="Freeform 17"/>
            <p:cNvSpPr>
              <a:spLocks/>
            </p:cNvSpPr>
            <p:nvPr/>
          </p:nvSpPr>
          <p:spPr bwMode="auto">
            <a:xfrm>
              <a:off x="2667000"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 name="Rectangle 2"/>
            <p:cNvSpPr>
              <a:spLocks noChangeArrowheads="1"/>
            </p:cNvSpPr>
            <p:nvPr/>
          </p:nvSpPr>
          <p:spPr bwMode="auto">
            <a:xfrm>
              <a:off x="8325441" y="1510076"/>
              <a:ext cx="5771559" cy="1917869"/>
            </a:xfrm>
            <a:prstGeom prst="rect">
              <a:avLst/>
            </a:prstGeom>
            <a:solidFill>
              <a:srgbClr val="92D050"/>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z="2000" smtClean="0">
                <a:latin typeface="+mj-lt"/>
              </a:endParaRPr>
            </a:p>
          </p:txBody>
        </p:sp>
        <p:grpSp>
          <p:nvGrpSpPr>
            <p:cNvPr id="18454" name="Group 22"/>
            <p:cNvGrpSpPr>
              <a:grpSpLocks/>
            </p:cNvGrpSpPr>
            <p:nvPr/>
          </p:nvGrpSpPr>
          <p:grpSpPr bwMode="auto">
            <a:xfrm>
              <a:off x="8465146" y="1648163"/>
              <a:ext cx="1311480" cy="951263"/>
              <a:chOff x="672779" y="1671976"/>
              <a:chExt cx="1311480" cy="951263"/>
            </a:xfrm>
          </p:grpSpPr>
          <p:sp>
            <p:nvSpPr>
              <p:cNvPr id="55" name="Rounded Rectangle 54"/>
              <p:cNvSpPr/>
              <p:nvPr/>
            </p:nvSpPr>
            <p:spPr bwMode="auto">
              <a:xfrm>
                <a:off x="672779" y="1671976"/>
                <a:ext cx="1311480"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8489" name="Group 55"/>
              <p:cNvGrpSpPr>
                <a:grpSpLocks/>
              </p:cNvGrpSpPr>
              <p:nvPr/>
            </p:nvGrpSpPr>
            <p:grpSpPr bwMode="auto">
              <a:xfrm>
                <a:off x="786289" y="1794719"/>
                <a:ext cx="1084460" cy="749248"/>
                <a:chOff x="672375" y="1585878"/>
                <a:chExt cx="1312197" cy="906590"/>
              </a:xfrm>
            </p:grpSpPr>
            <p:sp>
              <p:nvSpPr>
                <p:cNvPr id="57" name="Rectangle 6"/>
                <p:cNvSpPr>
                  <a:spLocks noChangeArrowheads="1"/>
                </p:cNvSpPr>
                <p:nvPr/>
              </p:nvSpPr>
              <p:spPr bwMode="auto">
                <a:xfrm>
                  <a:off x="784116" y="1585878"/>
                  <a:ext cx="366058"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58" name="Rectangle 7"/>
                <p:cNvSpPr>
                  <a:spLocks noChangeArrowheads="1"/>
                </p:cNvSpPr>
                <p:nvPr/>
              </p:nvSpPr>
              <p:spPr bwMode="auto">
                <a:xfrm>
                  <a:off x="672375" y="2071662"/>
                  <a:ext cx="1312197"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59" name="Rectangle 14"/>
                <p:cNvSpPr>
                  <a:spLocks noChangeArrowheads="1"/>
                </p:cNvSpPr>
                <p:nvPr/>
              </p:nvSpPr>
              <p:spPr bwMode="auto">
                <a:xfrm>
                  <a:off x="1491583"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24" name="Rectangle 8"/>
            <p:cNvSpPr>
              <a:spLocks noChangeArrowheads="1"/>
            </p:cNvSpPr>
            <p:nvPr/>
          </p:nvSpPr>
          <p:spPr bwMode="auto">
            <a:xfrm>
              <a:off x="9849971" y="2773312"/>
              <a:ext cx="1311480"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8456" name="Group 24"/>
            <p:cNvGrpSpPr>
              <a:grpSpLocks/>
            </p:cNvGrpSpPr>
            <p:nvPr/>
          </p:nvGrpSpPr>
          <p:grpSpPr bwMode="auto">
            <a:xfrm>
              <a:off x="9849971" y="1648163"/>
              <a:ext cx="1311481" cy="951263"/>
              <a:chOff x="2057604" y="1665626"/>
              <a:chExt cx="1311481" cy="951263"/>
            </a:xfrm>
          </p:grpSpPr>
          <p:sp>
            <p:nvSpPr>
              <p:cNvPr id="50" name="Rounded Rectangle 49"/>
              <p:cNvSpPr/>
              <p:nvPr/>
            </p:nvSpPr>
            <p:spPr bwMode="auto">
              <a:xfrm>
                <a:off x="2057604" y="1665626"/>
                <a:ext cx="1311481"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8484" name="Group 50"/>
              <p:cNvGrpSpPr>
                <a:grpSpLocks/>
              </p:cNvGrpSpPr>
              <p:nvPr/>
            </p:nvGrpSpPr>
            <p:grpSpPr bwMode="auto">
              <a:xfrm>
                <a:off x="2171114" y="1788369"/>
                <a:ext cx="1084459" cy="749248"/>
                <a:chOff x="673011" y="1585878"/>
                <a:chExt cx="1312196" cy="906590"/>
              </a:xfrm>
            </p:grpSpPr>
            <p:sp>
              <p:nvSpPr>
                <p:cNvPr id="52" name="Rectangle 6"/>
                <p:cNvSpPr>
                  <a:spLocks noChangeArrowheads="1"/>
                </p:cNvSpPr>
                <p:nvPr/>
              </p:nvSpPr>
              <p:spPr bwMode="auto">
                <a:xfrm>
                  <a:off x="784751" y="1585878"/>
                  <a:ext cx="366057"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53" name="Rectangle 7"/>
                <p:cNvSpPr>
                  <a:spLocks noChangeArrowheads="1"/>
                </p:cNvSpPr>
                <p:nvPr/>
              </p:nvSpPr>
              <p:spPr bwMode="auto">
                <a:xfrm>
                  <a:off x="673011" y="2071662"/>
                  <a:ext cx="1312196"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54" name="Rectangle 14"/>
                <p:cNvSpPr>
                  <a:spLocks noChangeArrowheads="1"/>
                </p:cNvSpPr>
                <p:nvPr/>
              </p:nvSpPr>
              <p:spPr bwMode="auto">
                <a:xfrm>
                  <a:off x="1492218"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26" name="Rectangle 8"/>
            <p:cNvSpPr>
              <a:spLocks noChangeArrowheads="1"/>
            </p:cNvSpPr>
            <p:nvPr/>
          </p:nvSpPr>
          <p:spPr bwMode="auto">
            <a:xfrm>
              <a:off x="11234796" y="2773312"/>
              <a:ext cx="1309734"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8458" name="Group 26"/>
            <p:cNvGrpSpPr>
              <a:grpSpLocks/>
            </p:cNvGrpSpPr>
            <p:nvPr/>
          </p:nvGrpSpPr>
          <p:grpSpPr bwMode="auto">
            <a:xfrm>
              <a:off x="11234796" y="1648163"/>
              <a:ext cx="1309734" cy="951263"/>
              <a:chOff x="3442429" y="1659276"/>
              <a:chExt cx="1309734" cy="951263"/>
            </a:xfrm>
          </p:grpSpPr>
          <p:sp>
            <p:nvSpPr>
              <p:cNvPr id="45" name="Rounded Rectangle 44"/>
              <p:cNvSpPr/>
              <p:nvPr/>
            </p:nvSpPr>
            <p:spPr bwMode="auto">
              <a:xfrm>
                <a:off x="3442429" y="1659276"/>
                <a:ext cx="1309734"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8479" name="Group 45"/>
              <p:cNvGrpSpPr>
                <a:grpSpLocks/>
              </p:cNvGrpSpPr>
              <p:nvPr/>
            </p:nvGrpSpPr>
            <p:grpSpPr bwMode="auto">
              <a:xfrm>
                <a:off x="3555939" y="1782019"/>
                <a:ext cx="1082714" cy="749248"/>
                <a:chOff x="673646" y="1585878"/>
                <a:chExt cx="1310084" cy="906590"/>
              </a:xfrm>
            </p:grpSpPr>
            <p:sp>
              <p:nvSpPr>
                <p:cNvPr id="47" name="Rectangle 6"/>
                <p:cNvSpPr>
                  <a:spLocks noChangeArrowheads="1"/>
                </p:cNvSpPr>
                <p:nvPr/>
              </p:nvSpPr>
              <p:spPr bwMode="auto">
                <a:xfrm>
                  <a:off x="784986" y="1585878"/>
                  <a:ext cx="364743"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48" name="Rectangle 7"/>
                <p:cNvSpPr>
                  <a:spLocks noChangeArrowheads="1"/>
                </p:cNvSpPr>
                <p:nvPr/>
              </p:nvSpPr>
              <p:spPr bwMode="auto">
                <a:xfrm>
                  <a:off x="673646" y="2071662"/>
                  <a:ext cx="1310084"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49" name="Rectangle 14"/>
                <p:cNvSpPr>
                  <a:spLocks noChangeArrowheads="1"/>
                </p:cNvSpPr>
                <p:nvPr/>
              </p:nvSpPr>
              <p:spPr bwMode="auto">
                <a:xfrm>
                  <a:off x="1490741" y="1588975"/>
                  <a:ext cx="364745"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grpSp>
          <p:nvGrpSpPr>
            <p:cNvPr id="18460" name="Group 28"/>
            <p:cNvGrpSpPr>
              <a:grpSpLocks/>
            </p:cNvGrpSpPr>
            <p:nvPr/>
          </p:nvGrpSpPr>
          <p:grpSpPr bwMode="auto">
            <a:xfrm>
              <a:off x="12617875" y="1648163"/>
              <a:ext cx="1311480" cy="951263"/>
              <a:chOff x="4825508" y="1652926"/>
              <a:chExt cx="1311480" cy="951263"/>
            </a:xfrm>
          </p:grpSpPr>
          <p:sp>
            <p:nvSpPr>
              <p:cNvPr id="40" name="Rounded Rectangle 39"/>
              <p:cNvSpPr/>
              <p:nvPr/>
            </p:nvSpPr>
            <p:spPr bwMode="auto">
              <a:xfrm>
                <a:off x="4825508" y="1652926"/>
                <a:ext cx="1311480"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8474" name="Group 40"/>
              <p:cNvGrpSpPr>
                <a:grpSpLocks/>
              </p:cNvGrpSpPr>
              <p:nvPr/>
            </p:nvGrpSpPr>
            <p:grpSpPr bwMode="auto">
              <a:xfrm>
                <a:off x="4939018" y="1775669"/>
                <a:ext cx="1084460" cy="749248"/>
                <a:chOff x="672168" y="1585878"/>
                <a:chExt cx="1312197" cy="906590"/>
              </a:xfrm>
            </p:grpSpPr>
            <p:sp>
              <p:nvSpPr>
                <p:cNvPr id="42" name="Rectangle 6"/>
                <p:cNvSpPr>
                  <a:spLocks noChangeArrowheads="1"/>
                </p:cNvSpPr>
                <p:nvPr/>
              </p:nvSpPr>
              <p:spPr bwMode="auto">
                <a:xfrm>
                  <a:off x="783909" y="1585878"/>
                  <a:ext cx="366058"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43" name="Rectangle 7"/>
                <p:cNvSpPr>
                  <a:spLocks noChangeArrowheads="1"/>
                </p:cNvSpPr>
                <p:nvPr/>
              </p:nvSpPr>
              <p:spPr bwMode="auto">
                <a:xfrm>
                  <a:off x="672168" y="2071662"/>
                  <a:ext cx="1312197"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44" name="Rectangle 14"/>
                <p:cNvSpPr>
                  <a:spLocks noChangeArrowheads="1"/>
                </p:cNvSpPr>
                <p:nvPr/>
              </p:nvSpPr>
              <p:spPr bwMode="auto">
                <a:xfrm>
                  <a:off x="1491377"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8461" name="Freeform 29"/>
            <p:cNvSpPr>
              <a:spLocks/>
            </p:cNvSpPr>
            <p:nvPr/>
          </p:nvSpPr>
          <p:spPr bwMode="auto">
            <a:xfrm>
              <a:off x="9063605"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8462" name="Group 30"/>
            <p:cNvGrpSpPr>
              <a:grpSpLocks/>
            </p:cNvGrpSpPr>
            <p:nvPr/>
          </p:nvGrpSpPr>
          <p:grpSpPr bwMode="auto">
            <a:xfrm>
              <a:off x="9100784" y="2593181"/>
              <a:ext cx="4194884" cy="173037"/>
              <a:chOff x="1308417" y="2607469"/>
              <a:chExt cx="4194884" cy="173037"/>
            </a:xfrm>
          </p:grpSpPr>
          <p:cxnSp>
            <p:nvCxnSpPr>
              <p:cNvPr id="18468" name="Straight Connector 34"/>
              <p:cNvCxnSpPr>
                <a:cxnSpLocks noChangeShapeType="1"/>
              </p:cNvCxnSpPr>
              <p:nvPr/>
            </p:nvCxnSpPr>
            <p:spPr bwMode="auto">
              <a:xfrm>
                <a:off x="1308417" y="2693987"/>
                <a:ext cx="4194884" cy="0"/>
              </a:xfrm>
              <a:prstGeom prst="line">
                <a:avLst/>
              </a:prstGeom>
              <a:noFill/>
              <a:ln w="50800" algn="ctr">
                <a:solidFill>
                  <a:srgbClr val="0000FF"/>
                </a:solidFill>
                <a:round/>
                <a:headEnd/>
                <a:tailEnd/>
              </a:ln>
            </p:spPr>
          </p:cxnSp>
          <p:cxnSp>
            <p:nvCxnSpPr>
              <p:cNvPr id="18469" name="Straight Connector 35"/>
              <p:cNvCxnSpPr>
                <a:cxnSpLocks noChangeShapeType="1"/>
              </p:cNvCxnSpPr>
              <p:nvPr/>
            </p:nvCxnSpPr>
            <p:spPr bwMode="auto">
              <a:xfrm>
                <a:off x="1328738" y="2607469"/>
                <a:ext cx="0" cy="173037"/>
              </a:xfrm>
              <a:prstGeom prst="line">
                <a:avLst/>
              </a:prstGeom>
              <a:noFill/>
              <a:ln w="50800" algn="ctr">
                <a:solidFill>
                  <a:srgbClr val="0000FF"/>
                </a:solidFill>
                <a:round/>
                <a:headEnd/>
                <a:tailEnd/>
              </a:ln>
            </p:spPr>
          </p:cxnSp>
          <p:cxnSp>
            <p:nvCxnSpPr>
              <p:cNvPr id="18470" name="Straight Connector 36"/>
              <p:cNvCxnSpPr>
                <a:cxnSpLocks noChangeShapeType="1"/>
              </p:cNvCxnSpPr>
              <p:nvPr/>
            </p:nvCxnSpPr>
            <p:spPr bwMode="auto">
              <a:xfrm>
                <a:off x="2713037" y="2607469"/>
                <a:ext cx="0" cy="173037"/>
              </a:xfrm>
              <a:prstGeom prst="line">
                <a:avLst/>
              </a:prstGeom>
              <a:noFill/>
              <a:ln w="50800" algn="ctr">
                <a:solidFill>
                  <a:srgbClr val="0000FF"/>
                </a:solidFill>
                <a:round/>
                <a:headEnd/>
                <a:tailEnd/>
              </a:ln>
            </p:spPr>
          </p:cxnSp>
          <p:cxnSp>
            <p:nvCxnSpPr>
              <p:cNvPr id="18471" name="Straight Connector 37"/>
              <p:cNvCxnSpPr>
                <a:cxnSpLocks noChangeShapeType="1"/>
              </p:cNvCxnSpPr>
              <p:nvPr/>
            </p:nvCxnSpPr>
            <p:spPr bwMode="auto">
              <a:xfrm>
                <a:off x="4114800" y="2607469"/>
                <a:ext cx="0" cy="173037"/>
              </a:xfrm>
              <a:prstGeom prst="line">
                <a:avLst/>
              </a:prstGeom>
              <a:noFill/>
              <a:ln w="50800" algn="ctr">
                <a:solidFill>
                  <a:srgbClr val="0000FF"/>
                </a:solidFill>
                <a:round/>
                <a:headEnd/>
                <a:tailEnd/>
              </a:ln>
            </p:spPr>
          </p:cxnSp>
          <p:cxnSp>
            <p:nvCxnSpPr>
              <p:cNvPr id="18472" name="Straight Connector 38"/>
              <p:cNvCxnSpPr>
                <a:cxnSpLocks noChangeShapeType="1"/>
              </p:cNvCxnSpPr>
              <p:nvPr/>
            </p:nvCxnSpPr>
            <p:spPr bwMode="auto">
              <a:xfrm>
                <a:off x="5481320" y="2607469"/>
                <a:ext cx="0" cy="173037"/>
              </a:xfrm>
              <a:prstGeom prst="line">
                <a:avLst/>
              </a:prstGeom>
              <a:noFill/>
              <a:ln w="50800" algn="ctr">
                <a:solidFill>
                  <a:srgbClr val="0000FF"/>
                </a:solidFill>
                <a:round/>
                <a:headEnd/>
                <a:tailEnd/>
              </a:ln>
            </p:spPr>
          </p:cxnSp>
        </p:grpSp>
        <p:sp>
          <p:nvSpPr>
            <p:cNvPr id="18463" name="Freeform 31"/>
            <p:cNvSpPr>
              <a:spLocks/>
            </p:cNvSpPr>
            <p:nvPr/>
          </p:nvSpPr>
          <p:spPr bwMode="auto">
            <a:xfrm>
              <a:off x="10459367"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 name="Rectangle 8"/>
            <p:cNvSpPr>
              <a:spLocks noChangeArrowheads="1"/>
            </p:cNvSpPr>
            <p:nvPr/>
          </p:nvSpPr>
          <p:spPr bwMode="auto">
            <a:xfrm>
              <a:off x="673105" y="2788655"/>
              <a:ext cx="5464208"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8MB </a:t>
              </a:r>
            </a:p>
          </p:txBody>
        </p:sp>
        <p:sp>
          <p:nvSpPr>
            <p:cNvPr id="22" name="Rectangle 8"/>
            <p:cNvSpPr>
              <a:spLocks noChangeArrowheads="1"/>
            </p:cNvSpPr>
            <p:nvPr/>
          </p:nvSpPr>
          <p:spPr bwMode="auto">
            <a:xfrm>
              <a:off x="9500830" y="2773312"/>
              <a:ext cx="3392844"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4MB </a:t>
              </a:r>
            </a:p>
          </p:txBody>
        </p:sp>
      </p:grpSp>
      <p:sp>
        <p:nvSpPr>
          <p:cNvPr id="85" name="Rounded Rectangle 84"/>
          <p:cNvSpPr/>
          <p:nvPr/>
        </p:nvSpPr>
        <p:spPr bwMode="auto">
          <a:xfrm>
            <a:off x="354013" y="6629400"/>
            <a:ext cx="13922375" cy="533400"/>
          </a:xfrm>
          <a:prstGeom prst="roundRect">
            <a:avLst/>
          </a:prstGeom>
          <a:solidFill>
            <a:srgbClr val="FF0000"/>
          </a:solidFill>
          <a:ln w="50800" cap="flat" cmpd="sng" algn="ctr">
            <a:noFill/>
            <a:prstDash val="solid"/>
            <a:round/>
            <a:headEnd type="none" w="med" len="med"/>
            <a:tailEnd type="none" w="med" len="med"/>
          </a:ln>
          <a:effectLst/>
        </p:spPr>
        <p:txBody>
          <a:bodyPr wrap="none" anchor="ctr"/>
          <a:lstStyle/>
          <a:p>
            <a:pPr algn="ctr" defTabSz="1306513">
              <a:defRPr/>
            </a:pPr>
            <a:r>
              <a:rPr lang="en-US" b="1" dirty="0" smtClean="0">
                <a:solidFill>
                  <a:schemeClr val="tx2">
                    <a:lumMod val="40000"/>
                    <a:lumOff val="60000"/>
                  </a:schemeClr>
                </a:solidFill>
                <a:latin typeface="+mj-lt"/>
              </a:rPr>
              <a:t>Private Large </a:t>
            </a:r>
            <a:r>
              <a:rPr lang="en-US" b="1" dirty="0">
                <a:solidFill>
                  <a:schemeClr val="tx2">
                    <a:lumMod val="40000"/>
                    <a:lumOff val="60000"/>
                  </a:schemeClr>
                </a:solidFill>
                <a:latin typeface="+mj-lt"/>
              </a:rPr>
              <a:t>L2 Caches Unusable by Active Cores When CMP is </a:t>
            </a:r>
            <a:r>
              <a:rPr lang="en-US" b="1" dirty="0" smtClean="0">
                <a:solidFill>
                  <a:schemeClr val="tx2">
                    <a:lumMod val="40000"/>
                    <a:lumOff val="60000"/>
                  </a:schemeClr>
                </a:solidFill>
                <a:latin typeface="+mj-lt"/>
              </a:rPr>
              <a:t>Under-subscribed</a:t>
            </a:r>
            <a:endParaRPr lang="en-US" b="1" dirty="0">
              <a:solidFill>
                <a:schemeClr val="tx2">
                  <a:lumMod val="40000"/>
                  <a:lumOff val="60000"/>
                </a:schemeClr>
              </a:solidFill>
              <a:latin typeface="+mj-lt"/>
            </a:endParaRPr>
          </a:p>
        </p:txBody>
      </p:sp>
      <p:sp>
        <p:nvSpPr>
          <p:cNvPr id="2" name="Rounded Rectangle 1"/>
          <p:cNvSpPr/>
          <p:nvPr/>
        </p:nvSpPr>
        <p:spPr bwMode="auto">
          <a:xfrm rot="20105945">
            <a:off x="3557763" y="4369826"/>
            <a:ext cx="895727" cy="447441"/>
          </a:xfrm>
          <a:prstGeom prst="roundRect">
            <a:avLst>
              <a:gd name="adj" fmla="val 50000"/>
            </a:avLst>
          </a:prstGeom>
          <a:solidFill>
            <a:srgbClr val="0000FF">
              <a:alpha val="50196"/>
            </a:srgbClr>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1306513"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mj-lt"/>
              </a:rPr>
              <a:t>IDLE</a:t>
            </a:r>
            <a:endParaRPr kumimoji="0" lang="en-US" sz="2400" b="1" i="0" u="none" strike="noStrike" cap="none" normalizeH="0" baseline="0" dirty="0" smtClean="0">
              <a:ln>
                <a:noFill/>
              </a:ln>
              <a:solidFill>
                <a:schemeClr val="bg2"/>
              </a:solidFill>
              <a:effectLst/>
              <a:latin typeface="+mj-lt"/>
            </a:endParaRPr>
          </a:p>
        </p:txBody>
      </p:sp>
      <p:sp>
        <p:nvSpPr>
          <p:cNvPr id="88" name="Rounded Rectangle 87"/>
          <p:cNvSpPr/>
          <p:nvPr/>
        </p:nvSpPr>
        <p:spPr bwMode="auto">
          <a:xfrm rot="20105945">
            <a:off x="4863851" y="4358776"/>
            <a:ext cx="895727" cy="447441"/>
          </a:xfrm>
          <a:prstGeom prst="roundRect">
            <a:avLst>
              <a:gd name="adj" fmla="val 50000"/>
            </a:avLst>
          </a:prstGeom>
          <a:solidFill>
            <a:srgbClr val="0000FF">
              <a:alpha val="50196"/>
            </a:srgbClr>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1306513"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mj-lt"/>
              </a:rPr>
              <a:t>IDLE</a:t>
            </a:r>
            <a:endParaRPr kumimoji="0" lang="en-US" sz="2400" b="1" i="0" u="none" strike="noStrike" cap="none" normalizeH="0" baseline="0" dirty="0" smtClean="0">
              <a:ln>
                <a:noFill/>
              </a:ln>
              <a:solidFill>
                <a:schemeClr val="bg2"/>
              </a:solidFill>
              <a:effectLst/>
              <a:latin typeface="+mj-lt"/>
            </a:endParaRPr>
          </a:p>
        </p:txBody>
      </p:sp>
      <p:sp>
        <p:nvSpPr>
          <p:cNvPr id="89" name="Rounded Rectangle 88"/>
          <p:cNvSpPr/>
          <p:nvPr/>
        </p:nvSpPr>
        <p:spPr bwMode="auto">
          <a:xfrm rot="20105945">
            <a:off x="11787363" y="4369826"/>
            <a:ext cx="895727" cy="447441"/>
          </a:xfrm>
          <a:prstGeom prst="roundRect">
            <a:avLst>
              <a:gd name="adj" fmla="val 50000"/>
            </a:avLst>
          </a:prstGeom>
          <a:solidFill>
            <a:srgbClr val="0000FF">
              <a:alpha val="50196"/>
            </a:srgbClr>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1306513"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mj-lt"/>
              </a:rPr>
              <a:t>IDLE</a:t>
            </a:r>
            <a:endParaRPr kumimoji="0" lang="en-US" sz="2400" b="1" i="0" u="none" strike="noStrike" cap="none" normalizeH="0" baseline="0" dirty="0" smtClean="0">
              <a:ln>
                <a:noFill/>
              </a:ln>
              <a:solidFill>
                <a:schemeClr val="bg2"/>
              </a:solidFill>
              <a:effectLst/>
              <a:latin typeface="+mj-lt"/>
            </a:endParaRPr>
          </a:p>
        </p:txBody>
      </p:sp>
      <p:sp>
        <p:nvSpPr>
          <p:cNvPr id="90" name="Rounded Rectangle 89"/>
          <p:cNvSpPr/>
          <p:nvPr/>
        </p:nvSpPr>
        <p:spPr bwMode="auto">
          <a:xfrm rot="20105945">
            <a:off x="13093451" y="4358776"/>
            <a:ext cx="895727" cy="447441"/>
          </a:xfrm>
          <a:prstGeom prst="roundRect">
            <a:avLst>
              <a:gd name="adj" fmla="val 50000"/>
            </a:avLst>
          </a:prstGeom>
          <a:solidFill>
            <a:srgbClr val="0000FF">
              <a:alpha val="50196"/>
            </a:srgbClr>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1306513"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mj-lt"/>
              </a:rPr>
              <a:t>IDLE</a:t>
            </a:r>
            <a:endParaRPr kumimoji="0" lang="en-US" sz="2400" b="1" i="0" u="none" strike="noStrike" cap="none" normalizeH="0" baseline="0" dirty="0" smtClean="0">
              <a:ln>
                <a:noFill/>
              </a:ln>
              <a:solidFill>
                <a:schemeClr val="bg2"/>
              </a:solidFill>
              <a:effectLst/>
              <a:latin typeface="+mj-lt"/>
            </a:endParaRPr>
          </a:p>
        </p:txBody>
      </p:sp>
      <p:sp>
        <p:nvSpPr>
          <p:cNvPr id="5" name="TextBox 4"/>
          <p:cNvSpPr txBox="1"/>
          <p:nvPr/>
        </p:nvSpPr>
        <p:spPr>
          <a:xfrm>
            <a:off x="2369779" y="5777805"/>
            <a:ext cx="9890849" cy="738664"/>
          </a:xfrm>
          <a:prstGeom prst="rect">
            <a:avLst/>
          </a:prstGeom>
          <a:noFill/>
        </p:spPr>
        <p:txBody>
          <a:bodyPr wrap="none" rtlCol="0">
            <a:spAutoFit/>
          </a:bodyPr>
          <a:lstStyle/>
          <a:p>
            <a:pPr marL="0" lvl="1" algn="ctr"/>
            <a:r>
              <a:rPr lang="en-US" dirty="0" smtClean="0">
                <a:latin typeface="+mj-lt"/>
              </a:rPr>
              <a:t>Idle Cores </a:t>
            </a:r>
            <a:r>
              <a:rPr lang="en-US" dirty="0" smtClean="0">
                <a:latin typeface="+mj-lt"/>
                <a:sym typeface="Wingdings" panose="05000000000000000000" pitchFamily="2" charset="2"/>
              </a:rPr>
              <a:t> </a:t>
            </a:r>
            <a:r>
              <a:rPr lang="en-US" dirty="0" smtClean="0">
                <a:latin typeface="+mj-lt"/>
                <a:sym typeface="Wingdings" panose="05000000000000000000" pitchFamily="2" charset="2"/>
              </a:rPr>
              <a:t>Waste of Private L2 Cache Resources</a:t>
            </a:r>
          </a:p>
          <a:p>
            <a:pPr marL="0" lvl="1" algn="ctr"/>
            <a:r>
              <a:rPr lang="en-US" sz="1800" dirty="0">
                <a:latin typeface="+mj-lt"/>
                <a:sym typeface="Wingdings" panose="05000000000000000000" pitchFamily="2" charset="2"/>
              </a:rPr>
              <a:t>e.g. </a:t>
            </a:r>
            <a:r>
              <a:rPr lang="en-US" sz="1800" dirty="0" smtClean="0">
                <a:latin typeface="+mj-lt"/>
                <a:sym typeface="Wingdings" panose="05000000000000000000" pitchFamily="2" charset="2"/>
              </a:rPr>
              <a:t>two cores active with combined working set size greater than 4MB but less than 8MB </a:t>
            </a:r>
            <a:endParaRPr lang="en-US" dirty="0" smtClean="0">
              <a:latin typeface="+mj-lt"/>
              <a:sym typeface="Wingdings" panose="05000000000000000000" pitchFamily="2" charset="2"/>
            </a:endParaRPr>
          </a:p>
        </p:txBody>
      </p:sp>
      <p:pic>
        <p:nvPicPr>
          <p:cNvPr id="86" name="Picture 2" descr="C:\Users\psahuja\AppData\Local\Microsoft\Windows\Temporary Internet Files\Content.IE5\E5U1GCUM\MC900433817[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5600" y="3429000"/>
            <a:ext cx="668704" cy="668704"/>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7" descr="C:\Users\psahuja\AppData\Local\Microsoft\Windows\Temporary Internet Files\Content.IE5\TGGF3ELE\MC90042385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82608" y="3477605"/>
            <a:ext cx="806814" cy="571494"/>
          </a:xfrm>
          <a:prstGeom prst="rect">
            <a:avLst/>
          </a:prstGeom>
          <a:noFill/>
          <a:extLst>
            <a:ext uri="{909E8E84-426E-40DD-AFC4-6F175D3DCCD1}">
              <a14:hiddenFill xmlns:a14="http://schemas.microsoft.com/office/drawing/2010/main">
                <a:solidFill>
                  <a:srgbClr val="FFFFFF"/>
                </a:solidFill>
              </a14:hiddenFill>
            </a:ext>
          </a:extLst>
        </p:spPr>
      </p:pic>
      <p:sp>
        <p:nvSpPr>
          <p:cNvPr id="91" name="Rounded Rectangle 90"/>
          <p:cNvSpPr/>
          <p:nvPr/>
        </p:nvSpPr>
        <p:spPr bwMode="auto">
          <a:xfrm>
            <a:off x="381000" y="7315200"/>
            <a:ext cx="13922375" cy="533400"/>
          </a:xfrm>
          <a:prstGeom prst="roundRect">
            <a:avLst/>
          </a:prstGeom>
          <a:solidFill>
            <a:srgbClr val="FFFF00"/>
          </a:solidFill>
          <a:ln w="50800" cap="flat" cmpd="sng" algn="ctr">
            <a:noFill/>
            <a:prstDash val="solid"/>
            <a:round/>
            <a:headEnd type="none" w="med" len="med"/>
            <a:tailEnd type="none" w="med" len="med"/>
          </a:ln>
          <a:effectLst/>
        </p:spPr>
        <p:txBody>
          <a:bodyPr wrap="none" anchor="ctr"/>
          <a:lstStyle/>
          <a:p>
            <a:pPr algn="ctr" defTabSz="1306513">
              <a:defRPr/>
            </a:pPr>
            <a:r>
              <a:rPr lang="en-US" b="1" dirty="0" smtClean="0">
                <a:solidFill>
                  <a:schemeClr val="accent6"/>
                </a:solidFill>
                <a:latin typeface="+mj-lt"/>
              </a:rPr>
              <a:t>Revisit </a:t>
            </a:r>
            <a:r>
              <a:rPr lang="en-US" b="1" dirty="0">
                <a:solidFill>
                  <a:schemeClr val="accent6"/>
                </a:solidFill>
                <a:latin typeface="+mj-lt"/>
              </a:rPr>
              <a:t>Existing Mechanisms on Private/Shared Cache Capacity </a:t>
            </a:r>
            <a:r>
              <a:rPr lang="en-US" b="1" dirty="0" smtClean="0">
                <a:solidFill>
                  <a:schemeClr val="accent6"/>
                </a:solidFill>
                <a:latin typeface="+mj-lt"/>
              </a:rPr>
              <a:t>Management</a:t>
            </a:r>
            <a:endParaRPr lang="en-US" b="1" dirty="0">
              <a:solidFill>
                <a:schemeClr val="accent6"/>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3600" dirty="0"/>
              <a:t>Call For Action: Open Problems in Exclusive Hierarchies</a:t>
            </a:r>
            <a:endParaRPr lang="en-US" altLang="en-US" sz="3600" dirty="0" smtClean="0"/>
          </a:p>
        </p:txBody>
      </p:sp>
      <p:sp>
        <p:nvSpPr>
          <p:cNvPr id="3" name="Content Placeholder 2"/>
          <p:cNvSpPr>
            <a:spLocks noGrp="1"/>
          </p:cNvSpPr>
          <p:nvPr>
            <p:ph idx="1"/>
          </p:nvPr>
        </p:nvSpPr>
        <p:spPr>
          <a:xfrm>
            <a:off x="728663" y="1646238"/>
            <a:ext cx="13181012" cy="2011362"/>
          </a:xfrm>
        </p:spPr>
        <p:txBody>
          <a:bodyPr/>
          <a:lstStyle/>
          <a:p>
            <a:pPr marL="465138" lvl="1" indent="-457200">
              <a:buFont typeface="Arial" panose="020B0604020202020204" pitchFamily="34" charset="0"/>
              <a:buChar char="•"/>
              <a:defRPr/>
            </a:pPr>
            <a:r>
              <a:rPr lang="en-US" sz="2800" dirty="0" smtClean="0">
                <a:solidFill>
                  <a:schemeClr val="accent6"/>
                </a:solidFill>
              </a:rPr>
              <a:t>Functionally breaks recent replacement policies (e.g. RRIP)</a:t>
            </a:r>
          </a:p>
          <a:p>
            <a:pPr marL="930275" lvl="2" indent="-457200">
              <a:buFont typeface="Arial" panose="020B0604020202020204" pitchFamily="34" charset="0"/>
              <a:buChar char="•"/>
              <a:defRPr/>
            </a:pPr>
            <a:r>
              <a:rPr lang="en-US" sz="2400" b="1" u="sng" dirty="0" smtClean="0">
                <a:solidFill>
                  <a:schemeClr val="accent6"/>
                </a:solidFill>
              </a:rPr>
              <a:t>Solution:</a:t>
            </a:r>
            <a:r>
              <a:rPr lang="en-US" sz="2400" dirty="0" smtClean="0">
                <a:solidFill>
                  <a:schemeClr val="accent6"/>
                </a:solidFill>
              </a:rPr>
              <a:t> save re-reference information in L2 (see paper for details)</a:t>
            </a:r>
          </a:p>
          <a:p>
            <a:pPr marL="465138" lvl="1" indent="-457200">
              <a:buFont typeface="Arial" panose="020B0604020202020204" pitchFamily="34" charset="0"/>
              <a:buChar char="•"/>
              <a:defRPr/>
            </a:pPr>
            <a:endParaRPr lang="en-US" sz="1200" dirty="0" smtClean="0"/>
          </a:p>
          <a:p>
            <a:pPr marL="465138" lvl="1" indent="-457200">
              <a:buFont typeface="Arial" panose="020B0604020202020204" pitchFamily="34" charset="0"/>
              <a:buChar char="•"/>
              <a:defRPr/>
            </a:pPr>
            <a:r>
              <a:rPr lang="en-US" sz="2800" dirty="0" smtClean="0"/>
              <a:t>Effective caching capacity of the cache hierarchy reduces</a:t>
            </a:r>
          </a:p>
        </p:txBody>
      </p:sp>
      <p:sp>
        <p:nvSpPr>
          <p:cNvPr id="4" name="Slide Number Placeholder 3"/>
          <p:cNvSpPr>
            <a:spLocks noGrp="1"/>
          </p:cNvSpPr>
          <p:nvPr>
            <p:ph type="sldNum" sz="quarter" idx="10"/>
          </p:nvPr>
        </p:nvSpPr>
        <p:spPr/>
        <p:txBody>
          <a:bodyPr/>
          <a:lstStyle/>
          <a:p>
            <a:pPr>
              <a:defRPr/>
            </a:pPr>
            <a:fld id="{69061979-BFC5-4108-9716-BA1BD7AE67C6}" type="slidenum">
              <a:rPr lang="en-US" smtClean="0"/>
              <a:pPr>
                <a:defRPr/>
              </a:pPr>
              <a:t>18</a:t>
            </a:fld>
            <a:endParaRPr lang="en-US"/>
          </a:p>
        </p:txBody>
      </p:sp>
      <p:sp>
        <p:nvSpPr>
          <p:cNvPr id="6" name="Rectangle 2"/>
          <p:cNvSpPr>
            <a:spLocks noChangeArrowheads="1"/>
          </p:cNvSpPr>
          <p:nvPr/>
        </p:nvSpPr>
        <p:spPr bwMode="auto">
          <a:xfrm>
            <a:off x="160020" y="4178757"/>
            <a:ext cx="6089319" cy="1383684"/>
          </a:xfrm>
          <a:prstGeom prst="rect">
            <a:avLst/>
          </a:prstGeom>
          <a:solidFill>
            <a:srgbClr val="92D050"/>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z="2000" smtClean="0">
              <a:latin typeface="+mj-lt"/>
            </a:endParaRPr>
          </a:p>
        </p:txBody>
      </p:sp>
      <p:grpSp>
        <p:nvGrpSpPr>
          <p:cNvPr id="19465" name="Group 8"/>
          <p:cNvGrpSpPr>
            <a:grpSpLocks/>
          </p:cNvGrpSpPr>
          <p:nvPr/>
        </p:nvGrpSpPr>
        <p:grpSpPr bwMode="auto">
          <a:xfrm>
            <a:off x="307416" y="4278250"/>
            <a:ext cx="1383685" cy="687235"/>
            <a:chOff x="673104" y="1670475"/>
            <a:chExt cx="1311480" cy="953819"/>
          </a:xfrm>
        </p:grpSpPr>
        <p:sp>
          <p:nvSpPr>
            <p:cNvPr id="80" name="Rounded Rectangle 79"/>
            <p:cNvSpPr/>
            <p:nvPr/>
          </p:nvSpPr>
          <p:spPr bwMode="auto">
            <a:xfrm>
              <a:off x="673104" y="1670475"/>
              <a:ext cx="1311480"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9538" name="Group 80"/>
            <p:cNvGrpSpPr>
              <a:grpSpLocks/>
            </p:cNvGrpSpPr>
            <p:nvPr/>
          </p:nvGrpSpPr>
          <p:grpSpPr bwMode="auto">
            <a:xfrm>
              <a:off x="878962" y="1793218"/>
              <a:ext cx="886124" cy="751805"/>
              <a:chOff x="784510" y="1584061"/>
              <a:chExt cx="1072211" cy="909684"/>
            </a:xfrm>
          </p:grpSpPr>
          <p:sp>
            <p:nvSpPr>
              <p:cNvPr id="82" name="Rectangle 6"/>
              <p:cNvSpPr>
                <a:spLocks noChangeArrowheads="1"/>
              </p:cNvSpPr>
              <p:nvPr/>
            </p:nvSpPr>
            <p:spPr bwMode="auto">
              <a:xfrm>
                <a:off x="784510" y="1584061"/>
                <a:ext cx="366058"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83" name="Rectangle 7"/>
              <p:cNvSpPr>
                <a:spLocks noChangeArrowheads="1"/>
              </p:cNvSpPr>
              <p:nvPr/>
            </p:nvSpPr>
            <p:spPr bwMode="auto">
              <a:xfrm>
                <a:off x="921484" y="2072939"/>
                <a:ext cx="814771"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84" name="Rectangle 14"/>
              <p:cNvSpPr>
                <a:spLocks noChangeArrowheads="1"/>
              </p:cNvSpPr>
              <p:nvPr/>
            </p:nvSpPr>
            <p:spPr bwMode="auto">
              <a:xfrm>
                <a:off x="1491977"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0" name="Rectangle 8"/>
          <p:cNvSpPr>
            <a:spLocks noChangeArrowheads="1"/>
          </p:cNvSpPr>
          <p:nvPr/>
        </p:nvSpPr>
        <p:spPr bwMode="auto">
          <a:xfrm>
            <a:off x="1768484" y="5090772"/>
            <a:ext cx="1383685" cy="388759"/>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2MB </a:t>
            </a:r>
          </a:p>
        </p:txBody>
      </p:sp>
      <p:grpSp>
        <p:nvGrpSpPr>
          <p:cNvPr id="19467" name="Group 10"/>
          <p:cNvGrpSpPr>
            <a:grpSpLocks/>
          </p:cNvGrpSpPr>
          <p:nvPr/>
        </p:nvGrpSpPr>
        <p:grpSpPr bwMode="auto">
          <a:xfrm>
            <a:off x="1768484" y="4278250"/>
            <a:ext cx="1383686" cy="687235"/>
            <a:chOff x="2057929" y="1664125"/>
            <a:chExt cx="1311481" cy="953819"/>
          </a:xfrm>
        </p:grpSpPr>
        <p:sp>
          <p:nvSpPr>
            <p:cNvPr id="75" name="Rounded Rectangle 74"/>
            <p:cNvSpPr/>
            <p:nvPr/>
          </p:nvSpPr>
          <p:spPr bwMode="auto">
            <a:xfrm>
              <a:off x="2057929" y="1664125"/>
              <a:ext cx="1311481"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9533" name="Group 75"/>
            <p:cNvGrpSpPr>
              <a:grpSpLocks/>
            </p:cNvGrpSpPr>
            <p:nvPr/>
          </p:nvGrpSpPr>
          <p:grpSpPr bwMode="auto">
            <a:xfrm>
              <a:off x="2263787" y="1786868"/>
              <a:ext cx="886124" cy="751805"/>
              <a:chOff x="785145" y="1584061"/>
              <a:chExt cx="1072211" cy="909684"/>
            </a:xfrm>
          </p:grpSpPr>
          <p:sp>
            <p:nvSpPr>
              <p:cNvPr id="77" name="Rectangle 6"/>
              <p:cNvSpPr>
                <a:spLocks noChangeArrowheads="1"/>
              </p:cNvSpPr>
              <p:nvPr/>
            </p:nvSpPr>
            <p:spPr bwMode="auto">
              <a:xfrm>
                <a:off x="785145" y="1584061"/>
                <a:ext cx="366057"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78" name="Rectangle 7"/>
              <p:cNvSpPr>
                <a:spLocks noChangeArrowheads="1"/>
              </p:cNvSpPr>
              <p:nvPr/>
            </p:nvSpPr>
            <p:spPr bwMode="auto">
              <a:xfrm>
                <a:off x="922118" y="2072939"/>
                <a:ext cx="814769"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79" name="Rectangle 14"/>
              <p:cNvSpPr>
                <a:spLocks noChangeArrowheads="1"/>
              </p:cNvSpPr>
              <p:nvPr/>
            </p:nvSpPr>
            <p:spPr bwMode="auto">
              <a:xfrm>
                <a:off x="1492612"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2" name="Rectangle 8"/>
          <p:cNvSpPr>
            <a:spLocks noChangeArrowheads="1"/>
          </p:cNvSpPr>
          <p:nvPr/>
        </p:nvSpPr>
        <p:spPr bwMode="auto">
          <a:xfrm>
            <a:off x="3227710" y="5090772"/>
            <a:ext cx="1383685" cy="388759"/>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2MB </a:t>
            </a:r>
          </a:p>
        </p:txBody>
      </p:sp>
      <p:grpSp>
        <p:nvGrpSpPr>
          <p:cNvPr id="19469" name="Group 12"/>
          <p:cNvGrpSpPr>
            <a:grpSpLocks/>
          </p:cNvGrpSpPr>
          <p:nvPr/>
        </p:nvGrpSpPr>
        <p:grpSpPr bwMode="auto">
          <a:xfrm>
            <a:off x="3227710" y="4278250"/>
            <a:ext cx="1383686" cy="687235"/>
            <a:chOff x="3441008" y="1657775"/>
            <a:chExt cx="1311481" cy="953819"/>
          </a:xfrm>
        </p:grpSpPr>
        <p:sp>
          <p:nvSpPr>
            <p:cNvPr id="70" name="Rounded Rectangle 69"/>
            <p:cNvSpPr/>
            <p:nvPr/>
          </p:nvSpPr>
          <p:spPr bwMode="auto">
            <a:xfrm>
              <a:off x="3441008" y="1657775"/>
              <a:ext cx="1311481"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9528" name="Group 70"/>
            <p:cNvGrpSpPr>
              <a:grpSpLocks/>
            </p:cNvGrpSpPr>
            <p:nvPr/>
          </p:nvGrpSpPr>
          <p:grpSpPr bwMode="auto">
            <a:xfrm>
              <a:off x="3646865" y="1780518"/>
              <a:ext cx="886124" cy="751805"/>
              <a:chOff x="783667" y="1584061"/>
              <a:chExt cx="1072211" cy="909684"/>
            </a:xfrm>
          </p:grpSpPr>
          <p:sp>
            <p:nvSpPr>
              <p:cNvPr id="72" name="Rectangle 6"/>
              <p:cNvSpPr>
                <a:spLocks noChangeArrowheads="1"/>
              </p:cNvSpPr>
              <p:nvPr/>
            </p:nvSpPr>
            <p:spPr bwMode="auto">
              <a:xfrm>
                <a:off x="783667" y="1584061"/>
                <a:ext cx="366057"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73" name="Rectangle 7"/>
              <p:cNvSpPr>
                <a:spLocks noChangeArrowheads="1"/>
              </p:cNvSpPr>
              <p:nvPr/>
            </p:nvSpPr>
            <p:spPr bwMode="auto">
              <a:xfrm>
                <a:off x="920640" y="2072939"/>
                <a:ext cx="814769"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74" name="Rectangle 14"/>
              <p:cNvSpPr>
                <a:spLocks noChangeArrowheads="1"/>
              </p:cNvSpPr>
              <p:nvPr/>
            </p:nvSpPr>
            <p:spPr bwMode="auto">
              <a:xfrm>
                <a:off x="1491134"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4" name="Rectangle 8"/>
          <p:cNvSpPr>
            <a:spLocks noChangeArrowheads="1"/>
          </p:cNvSpPr>
          <p:nvPr/>
        </p:nvSpPr>
        <p:spPr bwMode="auto">
          <a:xfrm>
            <a:off x="4688778" y="5090772"/>
            <a:ext cx="1383684" cy="388759"/>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smtClean="0">
                <a:latin typeface="+mj-lt"/>
              </a:rPr>
              <a:t>2MB </a:t>
            </a:r>
          </a:p>
        </p:txBody>
      </p:sp>
      <p:grpSp>
        <p:nvGrpSpPr>
          <p:cNvPr id="19471" name="Group 14"/>
          <p:cNvGrpSpPr>
            <a:grpSpLocks/>
          </p:cNvGrpSpPr>
          <p:nvPr/>
        </p:nvGrpSpPr>
        <p:grpSpPr bwMode="auto">
          <a:xfrm>
            <a:off x="4688779" y="4278250"/>
            <a:ext cx="1383685" cy="687235"/>
            <a:chOff x="4825834" y="1651425"/>
            <a:chExt cx="1311480" cy="953819"/>
          </a:xfrm>
        </p:grpSpPr>
        <p:sp>
          <p:nvSpPr>
            <p:cNvPr id="65" name="Rounded Rectangle 64"/>
            <p:cNvSpPr/>
            <p:nvPr/>
          </p:nvSpPr>
          <p:spPr bwMode="auto">
            <a:xfrm>
              <a:off x="4825834" y="1651425"/>
              <a:ext cx="1311480"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9523" name="Group 65"/>
            <p:cNvGrpSpPr>
              <a:grpSpLocks/>
            </p:cNvGrpSpPr>
            <p:nvPr/>
          </p:nvGrpSpPr>
          <p:grpSpPr bwMode="auto">
            <a:xfrm>
              <a:off x="5031691" y="1774168"/>
              <a:ext cx="886125" cy="751805"/>
              <a:chOff x="784303" y="1584061"/>
              <a:chExt cx="1072212" cy="909684"/>
            </a:xfrm>
          </p:grpSpPr>
          <p:sp>
            <p:nvSpPr>
              <p:cNvPr id="67" name="Rectangle 6"/>
              <p:cNvSpPr>
                <a:spLocks noChangeArrowheads="1"/>
              </p:cNvSpPr>
              <p:nvPr/>
            </p:nvSpPr>
            <p:spPr bwMode="auto">
              <a:xfrm>
                <a:off x="784303" y="1584061"/>
                <a:ext cx="366058"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68" name="Rectangle 7"/>
              <p:cNvSpPr>
                <a:spLocks noChangeArrowheads="1"/>
              </p:cNvSpPr>
              <p:nvPr/>
            </p:nvSpPr>
            <p:spPr bwMode="auto">
              <a:xfrm>
                <a:off x="921277" y="2072939"/>
                <a:ext cx="814771"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69" name="Rectangle 14"/>
              <p:cNvSpPr>
                <a:spLocks noChangeArrowheads="1"/>
              </p:cNvSpPr>
              <p:nvPr/>
            </p:nvSpPr>
            <p:spPr bwMode="auto">
              <a:xfrm>
                <a:off x="1491771"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9472" name="Freeform 15"/>
          <p:cNvSpPr>
            <a:spLocks/>
          </p:cNvSpPr>
          <p:nvPr/>
        </p:nvSpPr>
        <p:spPr bwMode="auto">
          <a:xfrm>
            <a:off x="938481" y="3921895"/>
            <a:ext cx="104960" cy="405402"/>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9473" name="Group 16"/>
          <p:cNvGrpSpPr>
            <a:grpSpLocks/>
          </p:cNvGrpSpPr>
          <p:nvPr/>
        </p:nvGrpSpPr>
        <p:grpSpPr bwMode="auto">
          <a:xfrm>
            <a:off x="977706" y="4960226"/>
            <a:ext cx="4425838" cy="124675"/>
            <a:chOff x="1308417" y="2607469"/>
            <a:chExt cx="4194884" cy="173037"/>
          </a:xfrm>
        </p:grpSpPr>
        <p:cxnSp>
          <p:nvCxnSpPr>
            <p:cNvPr id="19517" name="Straight Connector 59"/>
            <p:cNvCxnSpPr>
              <a:cxnSpLocks noChangeShapeType="1"/>
            </p:cNvCxnSpPr>
            <p:nvPr/>
          </p:nvCxnSpPr>
          <p:spPr bwMode="auto">
            <a:xfrm>
              <a:off x="1308417" y="2693987"/>
              <a:ext cx="4194884" cy="0"/>
            </a:xfrm>
            <a:prstGeom prst="line">
              <a:avLst/>
            </a:prstGeom>
            <a:noFill/>
            <a:ln w="50800" algn="ctr">
              <a:solidFill>
                <a:srgbClr val="0000FF"/>
              </a:solidFill>
              <a:round/>
              <a:headEnd/>
              <a:tailEnd/>
            </a:ln>
          </p:spPr>
        </p:cxnSp>
        <p:cxnSp>
          <p:nvCxnSpPr>
            <p:cNvPr id="19518" name="Straight Connector 60"/>
            <p:cNvCxnSpPr>
              <a:cxnSpLocks noChangeShapeType="1"/>
            </p:cNvCxnSpPr>
            <p:nvPr/>
          </p:nvCxnSpPr>
          <p:spPr bwMode="auto">
            <a:xfrm>
              <a:off x="1328738" y="2607469"/>
              <a:ext cx="0" cy="173037"/>
            </a:xfrm>
            <a:prstGeom prst="line">
              <a:avLst/>
            </a:prstGeom>
            <a:noFill/>
            <a:ln w="50800" algn="ctr">
              <a:solidFill>
                <a:srgbClr val="0000FF"/>
              </a:solidFill>
              <a:round/>
              <a:headEnd/>
              <a:tailEnd/>
            </a:ln>
          </p:spPr>
        </p:cxnSp>
        <p:cxnSp>
          <p:nvCxnSpPr>
            <p:cNvPr id="19519" name="Straight Connector 61"/>
            <p:cNvCxnSpPr>
              <a:cxnSpLocks noChangeShapeType="1"/>
            </p:cNvCxnSpPr>
            <p:nvPr/>
          </p:nvCxnSpPr>
          <p:spPr bwMode="auto">
            <a:xfrm>
              <a:off x="2713037" y="2607469"/>
              <a:ext cx="0" cy="173037"/>
            </a:xfrm>
            <a:prstGeom prst="line">
              <a:avLst/>
            </a:prstGeom>
            <a:noFill/>
            <a:ln w="50800" algn="ctr">
              <a:solidFill>
                <a:srgbClr val="0000FF"/>
              </a:solidFill>
              <a:round/>
              <a:headEnd/>
              <a:tailEnd/>
            </a:ln>
          </p:spPr>
        </p:cxnSp>
        <p:cxnSp>
          <p:nvCxnSpPr>
            <p:cNvPr id="19520" name="Straight Connector 62"/>
            <p:cNvCxnSpPr>
              <a:cxnSpLocks noChangeShapeType="1"/>
            </p:cNvCxnSpPr>
            <p:nvPr/>
          </p:nvCxnSpPr>
          <p:spPr bwMode="auto">
            <a:xfrm>
              <a:off x="4114800" y="2607469"/>
              <a:ext cx="0" cy="173037"/>
            </a:xfrm>
            <a:prstGeom prst="line">
              <a:avLst/>
            </a:prstGeom>
            <a:noFill/>
            <a:ln w="50800" algn="ctr">
              <a:solidFill>
                <a:srgbClr val="0000FF"/>
              </a:solidFill>
              <a:round/>
              <a:headEnd/>
              <a:tailEnd/>
            </a:ln>
          </p:spPr>
        </p:cxnSp>
        <p:cxnSp>
          <p:nvCxnSpPr>
            <p:cNvPr id="19521" name="Straight Connector 63"/>
            <p:cNvCxnSpPr>
              <a:cxnSpLocks noChangeShapeType="1"/>
            </p:cNvCxnSpPr>
            <p:nvPr/>
          </p:nvCxnSpPr>
          <p:spPr bwMode="auto">
            <a:xfrm>
              <a:off x="5481320" y="2607469"/>
              <a:ext cx="0" cy="173037"/>
            </a:xfrm>
            <a:prstGeom prst="line">
              <a:avLst/>
            </a:prstGeom>
            <a:noFill/>
            <a:ln w="50800" algn="ctr">
              <a:solidFill>
                <a:srgbClr val="0000FF"/>
              </a:solidFill>
              <a:round/>
              <a:headEnd/>
              <a:tailEnd/>
            </a:ln>
          </p:spPr>
        </p:cxnSp>
      </p:grpSp>
      <p:sp>
        <p:nvSpPr>
          <p:cNvPr id="19474" name="Freeform 17"/>
          <p:cNvSpPr>
            <a:spLocks/>
          </p:cNvSpPr>
          <p:nvPr/>
        </p:nvSpPr>
        <p:spPr bwMode="auto">
          <a:xfrm>
            <a:off x="2411088" y="3921895"/>
            <a:ext cx="104960" cy="405402"/>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75" name="Freeform 18"/>
          <p:cNvSpPr>
            <a:spLocks/>
          </p:cNvSpPr>
          <p:nvPr/>
        </p:nvSpPr>
        <p:spPr bwMode="auto">
          <a:xfrm>
            <a:off x="3883695" y="3921895"/>
            <a:ext cx="104960" cy="405402"/>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76" name="Freeform 19"/>
          <p:cNvSpPr>
            <a:spLocks/>
          </p:cNvSpPr>
          <p:nvPr/>
        </p:nvSpPr>
        <p:spPr bwMode="auto">
          <a:xfrm>
            <a:off x="5356302" y="3921895"/>
            <a:ext cx="104960" cy="405402"/>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 name="Rectangle 8"/>
          <p:cNvSpPr>
            <a:spLocks noChangeArrowheads="1"/>
          </p:cNvSpPr>
          <p:nvPr/>
        </p:nvSpPr>
        <p:spPr bwMode="auto">
          <a:xfrm>
            <a:off x="307417" y="5090772"/>
            <a:ext cx="5765046" cy="388759"/>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8MB </a:t>
            </a:r>
          </a:p>
        </p:txBody>
      </p:sp>
      <p:sp>
        <p:nvSpPr>
          <p:cNvPr id="175" name="Explosion 1 174"/>
          <p:cNvSpPr/>
          <p:nvPr/>
        </p:nvSpPr>
        <p:spPr bwMode="auto">
          <a:xfrm>
            <a:off x="1494530" y="5203510"/>
            <a:ext cx="393142" cy="213376"/>
          </a:xfrm>
          <a:prstGeom prst="irregularSeal1">
            <a:avLst/>
          </a:prstGeom>
          <a:solidFill>
            <a:srgbClr val="FFFF00"/>
          </a:solidFill>
          <a:ln w="50800" cap="flat" cmpd="sng" algn="ctr">
            <a:solidFill>
              <a:srgbClr val="FF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13" name="Rectangle 12"/>
          <p:cNvSpPr/>
          <p:nvPr/>
        </p:nvSpPr>
        <p:spPr bwMode="auto">
          <a:xfrm>
            <a:off x="2950773" y="5836320"/>
            <a:ext cx="1849827" cy="353565"/>
          </a:xfrm>
          <a:prstGeom prst="rect">
            <a:avLst/>
          </a:prstGeom>
          <a:solidFill>
            <a:srgbClr val="FFFF00"/>
          </a:solidFill>
          <a:ln w="50800" cap="flat" cmpd="sng" algn="ctr">
            <a:solidFill>
              <a:srgbClr val="FF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cxnSp>
        <p:nvCxnSpPr>
          <p:cNvPr id="11" name="Straight Arrow Connector 10"/>
          <p:cNvCxnSpPr>
            <a:stCxn id="13" idx="0"/>
          </p:cNvCxnSpPr>
          <p:nvPr/>
        </p:nvCxnSpPr>
        <p:spPr bwMode="auto">
          <a:xfrm flipH="1" flipV="1">
            <a:off x="2174887" y="5376306"/>
            <a:ext cx="1700800" cy="438109"/>
          </a:xfrm>
          <a:prstGeom prst="straightConnector1">
            <a:avLst/>
          </a:prstGeom>
          <a:solidFill>
            <a:srgbClr val="AA014C"/>
          </a:solidFill>
          <a:ln w="50800" cap="flat" cmpd="sng" algn="ctr">
            <a:solidFill>
              <a:schemeClr val="tx1"/>
            </a:solidFill>
            <a:prstDash val="solid"/>
            <a:round/>
            <a:headEnd type="none" w="med" len="med"/>
            <a:tailEnd type="arrow"/>
          </a:ln>
          <a:effectLst/>
        </p:spPr>
      </p:cxnSp>
      <p:sp>
        <p:nvSpPr>
          <p:cNvPr id="96" name="Rounded Rectangle 95"/>
          <p:cNvSpPr/>
          <p:nvPr/>
        </p:nvSpPr>
        <p:spPr bwMode="auto">
          <a:xfrm>
            <a:off x="354013" y="6629400"/>
            <a:ext cx="13922375" cy="533400"/>
          </a:xfrm>
          <a:prstGeom prst="roundRect">
            <a:avLst/>
          </a:prstGeom>
          <a:solidFill>
            <a:srgbClr val="FF0000"/>
          </a:solidFill>
          <a:ln w="50800" cap="flat" cmpd="sng" algn="ctr">
            <a:noFill/>
            <a:prstDash val="solid"/>
            <a:round/>
            <a:headEnd type="none" w="med" len="med"/>
            <a:tailEnd type="none" w="med" len="med"/>
          </a:ln>
          <a:effectLst/>
        </p:spPr>
        <p:txBody>
          <a:bodyPr wrap="none" anchor="ctr"/>
          <a:lstStyle/>
          <a:p>
            <a:pPr algn="ctr" defTabSz="1306513">
              <a:defRPr/>
            </a:pPr>
            <a:r>
              <a:rPr lang="en-US" b="1" dirty="0">
                <a:solidFill>
                  <a:schemeClr val="tx2">
                    <a:lumMod val="40000"/>
                    <a:lumOff val="60000"/>
                  </a:schemeClr>
                </a:solidFill>
                <a:latin typeface="+mj-lt"/>
              </a:rPr>
              <a:t>Shared Data Replication in L2 caches Reduces Hierarchy </a:t>
            </a:r>
            <a:r>
              <a:rPr lang="en-US" b="1" dirty="0" smtClean="0">
                <a:solidFill>
                  <a:schemeClr val="tx2">
                    <a:lumMod val="40000"/>
                    <a:lumOff val="60000"/>
                  </a:schemeClr>
                </a:solidFill>
                <a:latin typeface="+mj-lt"/>
              </a:rPr>
              <a:t>Capacity</a:t>
            </a:r>
            <a:endParaRPr lang="en-US" b="1" dirty="0">
              <a:solidFill>
                <a:schemeClr val="tx2">
                  <a:lumMod val="40000"/>
                  <a:lumOff val="60000"/>
                </a:schemeClr>
              </a:solidFill>
              <a:latin typeface="+mj-lt"/>
            </a:endParaRPr>
          </a:p>
        </p:txBody>
      </p:sp>
      <p:sp>
        <p:nvSpPr>
          <p:cNvPr id="101" name="TextBox 100"/>
          <p:cNvSpPr txBox="1"/>
          <p:nvPr/>
        </p:nvSpPr>
        <p:spPr>
          <a:xfrm>
            <a:off x="1905710" y="5777805"/>
            <a:ext cx="10818987" cy="461665"/>
          </a:xfrm>
          <a:prstGeom prst="rect">
            <a:avLst/>
          </a:prstGeom>
          <a:noFill/>
        </p:spPr>
        <p:txBody>
          <a:bodyPr wrap="none" rtlCol="0">
            <a:spAutoFit/>
          </a:bodyPr>
          <a:lstStyle/>
          <a:p>
            <a:pPr marL="0" lvl="1" algn="ctr"/>
            <a:r>
              <a:rPr lang="en-US" dirty="0">
                <a:latin typeface="+mj-lt"/>
              </a:rPr>
              <a:t>Large </a:t>
            </a:r>
            <a:r>
              <a:rPr lang="en-US" dirty="0">
                <a:solidFill>
                  <a:schemeClr val="accent6"/>
                </a:solidFill>
                <a:latin typeface="+mj-lt"/>
              </a:rPr>
              <a:t>Shared Data</a:t>
            </a:r>
            <a:r>
              <a:rPr lang="en-US" dirty="0">
                <a:latin typeface="+mj-lt"/>
              </a:rPr>
              <a:t> Working </a:t>
            </a:r>
            <a:r>
              <a:rPr lang="en-US" dirty="0" smtClean="0">
                <a:latin typeface="+mj-lt"/>
              </a:rPr>
              <a:t>Set </a:t>
            </a:r>
            <a:r>
              <a:rPr lang="en-US" dirty="0" smtClean="0">
                <a:solidFill>
                  <a:schemeClr val="accent2">
                    <a:lumMod val="75000"/>
                  </a:schemeClr>
                </a:solidFill>
                <a:latin typeface="+mj-lt"/>
                <a:sym typeface="Wingdings" panose="05000000000000000000" pitchFamily="2" charset="2"/>
              </a:rPr>
              <a:t></a:t>
            </a:r>
            <a:r>
              <a:rPr lang="en-US" dirty="0" smtClean="0">
                <a:solidFill>
                  <a:schemeClr val="accent2">
                    <a:lumMod val="75000"/>
                  </a:schemeClr>
                </a:solidFill>
                <a:latin typeface="+mj-lt"/>
              </a:rPr>
              <a:t> Effective Hierarchy Capacity Reduces</a:t>
            </a:r>
            <a:endParaRPr lang="en-US" dirty="0" smtClean="0">
              <a:solidFill>
                <a:schemeClr val="accent2">
                  <a:lumMod val="75000"/>
                </a:schemeClr>
              </a:solidFill>
              <a:latin typeface="+mj-lt"/>
              <a:sym typeface="Wingdings" panose="05000000000000000000" pitchFamily="2" charset="2"/>
            </a:endParaRPr>
          </a:p>
        </p:txBody>
      </p:sp>
    </p:spTree>
    <p:extLst>
      <p:ext uri="{BB962C8B-B14F-4D97-AF65-F5344CB8AC3E}">
        <p14:creationId xmlns:p14="http://schemas.microsoft.com/office/powerpoint/2010/main" val="19493658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3600" dirty="0"/>
              <a:t>Call For Action: Open Problems in Exclusive Hierarchies</a:t>
            </a:r>
            <a:endParaRPr lang="en-US" altLang="en-US" sz="3600" dirty="0" smtClean="0"/>
          </a:p>
        </p:txBody>
      </p:sp>
      <p:sp>
        <p:nvSpPr>
          <p:cNvPr id="3" name="Content Placeholder 2"/>
          <p:cNvSpPr>
            <a:spLocks noGrp="1"/>
          </p:cNvSpPr>
          <p:nvPr>
            <p:ph idx="1"/>
          </p:nvPr>
        </p:nvSpPr>
        <p:spPr>
          <a:xfrm>
            <a:off x="728663" y="1646238"/>
            <a:ext cx="13181012" cy="2011362"/>
          </a:xfrm>
        </p:spPr>
        <p:txBody>
          <a:bodyPr/>
          <a:lstStyle/>
          <a:p>
            <a:pPr marL="465138" lvl="1" indent="-457200">
              <a:buFont typeface="Arial" panose="020B0604020202020204" pitchFamily="34" charset="0"/>
              <a:buChar char="•"/>
              <a:defRPr/>
            </a:pPr>
            <a:r>
              <a:rPr lang="en-US" sz="2800" dirty="0" smtClean="0">
                <a:solidFill>
                  <a:schemeClr val="accent6"/>
                </a:solidFill>
              </a:rPr>
              <a:t>Functionally breaks recent replacement policies (e.g. RRIP)</a:t>
            </a:r>
          </a:p>
          <a:p>
            <a:pPr marL="930275" lvl="2" indent="-457200">
              <a:buFont typeface="Arial" panose="020B0604020202020204" pitchFamily="34" charset="0"/>
              <a:buChar char="•"/>
              <a:defRPr/>
            </a:pPr>
            <a:r>
              <a:rPr lang="en-US" sz="2400" b="1" u="sng" dirty="0" smtClean="0">
                <a:solidFill>
                  <a:schemeClr val="accent6"/>
                </a:solidFill>
              </a:rPr>
              <a:t>Solution:</a:t>
            </a:r>
            <a:r>
              <a:rPr lang="en-US" sz="2400" dirty="0" smtClean="0">
                <a:solidFill>
                  <a:schemeClr val="accent6"/>
                </a:solidFill>
              </a:rPr>
              <a:t> save re-reference information in L2 (see paper for details)</a:t>
            </a:r>
          </a:p>
          <a:p>
            <a:pPr marL="465138" lvl="1" indent="-457200">
              <a:buFont typeface="Arial" panose="020B0604020202020204" pitchFamily="34" charset="0"/>
              <a:buChar char="•"/>
              <a:defRPr/>
            </a:pPr>
            <a:endParaRPr lang="en-US" sz="1200" dirty="0" smtClean="0"/>
          </a:p>
          <a:p>
            <a:pPr marL="465138" lvl="1" indent="-457200">
              <a:buFont typeface="Arial" panose="020B0604020202020204" pitchFamily="34" charset="0"/>
              <a:buChar char="•"/>
              <a:defRPr/>
            </a:pPr>
            <a:r>
              <a:rPr lang="en-US" sz="2800" dirty="0" smtClean="0"/>
              <a:t>Effective caching capacity of the cache hierarchy reduces</a:t>
            </a:r>
          </a:p>
        </p:txBody>
      </p:sp>
      <p:sp>
        <p:nvSpPr>
          <p:cNvPr id="4" name="Slide Number Placeholder 3"/>
          <p:cNvSpPr>
            <a:spLocks noGrp="1"/>
          </p:cNvSpPr>
          <p:nvPr>
            <p:ph type="sldNum" sz="quarter" idx="10"/>
          </p:nvPr>
        </p:nvSpPr>
        <p:spPr/>
        <p:txBody>
          <a:bodyPr/>
          <a:lstStyle/>
          <a:p>
            <a:pPr>
              <a:defRPr/>
            </a:pPr>
            <a:fld id="{69061979-BFC5-4108-9716-BA1BD7AE67C6}" type="slidenum">
              <a:rPr lang="en-US" smtClean="0"/>
              <a:pPr>
                <a:defRPr/>
              </a:pPr>
              <a:t>19</a:t>
            </a:fld>
            <a:endParaRPr lang="en-US"/>
          </a:p>
        </p:txBody>
      </p:sp>
      <p:grpSp>
        <p:nvGrpSpPr>
          <p:cNvPr id="19461" name="Group 4"/>
          <p:cNvGrpSpPr>
            <a:grpSpLocks noChangeAspect="1"/>
          </p:cNvGrpSpPr>
          <p:nvPr/>
        </p:nvGrpSpPr>
        <p:grpSpPr bwMode="auto">
          <a:xfrm>
            <a:off x="160020" y="3911600"/>
            <a:ext cx="14310360" cy="1650841"/>
            <a:chOff x="533400" y="1152074"/>
            <a:chExt cx="13563600" cy="2291214"/>
          </a:xfrm>
        </p:grpSpPr>
        <p:sp>
          <p:nvSpPr>
            <p:cNvPr id="6" name="Rectangle 2"/>
            <p:cNvSpPr>
              <a:spLocks noChangeArrowheads="1"/>
            </p:cNvSpPr>
            <p:nvPr/>
          </p:nvSpPr>
          <p:spPr bwMode="auto">
            <a:xfrm>
              <a:off x="533400" y="1522863"/>
              <a:ext cx="5771559" cy="1920425"/>
            </a:xfrm>
            <a:prstGeom prst="rect">
              <a:avLst/>
            </a:prstGeom>
            <a:solidFill>
              <a:srgbClr val="92D050"/>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z="2000" smtClean="0">
                <a:latin typeface="+mj-lt"/>
              </a:endParaRPr>
            </a:p>
          </p:txBody>
        </p:sp>
        <p:sp>
          <p:nvSpPr>
            <p:cNvPr id="19464" name="Right Arrow 6"/>
            <p:cNvSpPr>
              <a:spLocks noChangeArrowheads="1"/>
            </p:cNvSpPr>
            <p:nvPr/>
          </p:nvSpPr>
          <p:spPr bwMode="auto">
            <a:xfrm>
              <a:off x="6781800" y="2057400"/>
              <a:ext cx="990600" cy="427038"/>
            </a:xfrm>
            <a:prstGeom prst="rightArrow">
              <a:avLst>
                <a:gd name="adj1" fmla="val 50000"/>
                <a:gd name="adj2" fmla="val 50013"/>
              </a:avLst>
            </a:prstGeom>
            <a:solidFill>
              <a:srgbClr val="FFFF00"/>
            </a:solidFill>
            <a:ln w="50800" algn="ctr">
              <a:solidFill>
                <a:srgbClr val="FFFF00"/>
              </a:solidFill>
              <a:round/>
              <a:headEnd/>
              <a:tailEnd/>
            </a:ln>
          </p:spPr>
          <p:txBody>
            <a:bodyPr wrap="none" anchor="ctr"/>
            <a:lstStyle>
              <a:lvl1pPr defTabSz="1306513" eaLnBrk="0" hangingPunct="0">
                <a:spcBef>
                  <a:spcPct val="60000"/>
                </a:spcBef>
                <a:defRPr sz="2800">
                  <a:solidFill>
                    <a:schemeClr val="tx1"/>
                  </a:solidFill>
                  <a:latin typeface="Comic Sans MS" pitchFamily="66" charset="0"/>
                </a:defRPr>
              </a:lvl1pPr>
              <a:lvl2pPr marL="742950" indent="-285750" defTabSz="1306513"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defTabSz="1306513" eaLnBrk="0" hangingPunct="0">
                <a:spcBef>
                  <a:spcPct val="20000"/>
                </a:spcBef>
                <a:buChar char="–"/>
                <a:defRPr sz="3200">
                  <a:solidFill>
                    <a:schemeClr val="tx1"/>
                  </a:solidFill>
                  <a:latin typeface="Comic Sans MS" pitchFamily="66" charset="0"/>
                </a:defRPr>
              </a:lvl3pPr>
              <a:lvl4pPr marL="1600200" indent="-228600" defTabSz="1306513" eaLnBrk="0" hangingPunct="0">
                <a:spcBef>
                  <a:spcPct val="20000"/>
                </a:spcBef>
                <a:buFont typeface="Times" pitchFamily="18" charset="0"/>
                <a:buChar char="•"/>
                <a:defRPr sz="2300">
                  <a:solidFill>
                    <a:schemeClr val="tx1"/>
                  </a:solidFill>
                  <a:latin typeface="Comic Sans MS" pitchFamily="66" charset="0"/>
                </a:defRPr>
              </a:lvl4pPr>
              <a:lvl5pPr marL="2057400" indent="-228600" defTabSz="1306513" eaLnBrk="0" hangingPunct="0">
                <a:spcBef>
                  <a:spcPct val="20000"/>
                </a:spcBef>
                <a:buChar char="–"/>
                <a:defRPr sz="2000">
                  <a:solidFill>
                    <a:schemeClr val="tx1"/>
                  </a:solidFill>
                  <a:latin typeface="Comic Sans MS" pitchFamily="66" charset="0"/>
                </a:defRPr>
              </a:lvl5pPr>
              <a:lvl6pPr marL="2514600" indent="-228600" defTabSz="1306513" eaLnBrk="0" fontAlgn="base" hangingPunct="0">
                <a:spcBef>
                  <a:spcPct val="20000"/>
                </a:spcBef>
                <a:spcAft>
                  <a:spcPct val="0"/>
                </a:spcAft>
                <a:buChar char="–"/>
                <a:defRPr sz="2000">
                  <a:solidFill>
                    <a:schemeClr val="tx1"/>
                  </a:solidFill>
                  <a:latin typeface="Comic Sans MS" pitchFamily="66" charset="0"/>
                </a:defRPr>
              </a:lvl6pPr>
              <a:lvl7pPr marL="2971800" indent="-228600" defTabSz="1306513" eaLnBrk="0" fontAlgn="base" hangingPunct="0">
                <a:spcBef>
                  <a:spcPct val="20000"/>
                </a:spcBef>
                <a:spcAft>
                  <a:spcPct val="0"/>
                </a:spcAft>
                <a:buChar char="–"/>
                <a:defRPr sz="2000">
                  <a:solidFill>
                    <a:schemeClr val="tx1"/>
                  </a:solidFill>
                  <a:latin typeface="Comic Sans MS" pitchFamily="66" charset="0"/>
                </a:defRPr>
              </a:lvl7pPr>
              <a:lvl8pPr marL="3429000" indent="-228600" defTabSz="1306513" eaLnBrk="0" fontAlgn="base" hangingPunct="0">
                <a:spcBef>
                  <a:spcPct val="20000"/>
                </a:spcBef>
                <a:spcAft>
                  <a:spcPct val="0"/>
                </a:spcAft>
                <a:buChar char="–"/>
                <a:defRPr sz="2000">
                  <a:solidFill>
                    <a:schemeClr val="tx1"/>
                  </a:solidFill>
                  <a:latin typeface="Comic Sans MS" pitchFamily="66" charset="0"/>
                </a:defRPr>
              </a:lvl8pPr>
              <a:lvl9pPr marL="3886200" indent="-228600" defTabSz="1306513"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000">
                <a:latin typeface="Verdana" pitchFamily="34" charset="0"/>
                <a:cs typeface="Arial" charset="0"/>
              </a:endParaRPr>
            </a:p>
          </p:txBody>
        </p:sp>
        <p:grpSp>
          <p:nvGrpSpPr>
            <p:cNvPr id="19465" name="Group 8"/>
            <p:cNvGrpSpPr>
              <a:grpSpLocks/>
            </p:cNvGrpSpPr>
            <p:nvPr/>
          </p:nvGrpSpPr>
          <p:grpSpPr bwMode="auto">
            <a:xfrm>
              <a:off x="673104" y="1660950"/>
              <a:ext cx="1311480" cy="953819"/>
              <a:chOff x="673104" y="1670475"/>
              <a:chExt cx="1311480" cy="953819"/>
            </a:xfrm>
          </p:grpSpPr>
          <p:sp>
            <p:nvSpPr>
              <p:cNvPr id="80" name="Rounded Rectangle 79"/>
              <p:cNvSpPr/>
              <p:nvPr/>
            </p:nvSpPr>
            <p:spPr bwMode="auto">
              <a:xfrm>
                <a:off x="673104" y="1670475"/>
                <a:ext cx="1311480"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9538" name="Group 80"/>
              <p:cNvGrpSpPr>
                <a:grpSpLocks/>
              </p:cNvGrpSpPr>
              <p:nvPr/>
            </p:nvGrpSpPr>
            <p:grpSpPr bwMode="auto">
              <a:xfrm>
                <a:off x="878962" y="1793218"/>
                <a:ext cx="886124" cy="751805"/>
                <a:chOff x="784510" y="1584061"/>
                <a:chExt cx="1072211" cy="909684"/>
              </a:xfrm>
            </p:grpSpPr>
            <p:sp>
              <p:nvSpPr>
                <p:cNvPr id="82" name="Rectangle 6"/>
                <p:cNvSpPr>
                  <a:spLocks noChangeArrowheads="1"/>
                </p:cNvSpPr>
                <p:nvPr/>
              </p:nvSpPr>
              <p:spPr bwMode="auto">
                <a:xfrm>
                  <a:off x="784510" y="1584061"/>
                  <a:ext cx="366058"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83" name="Rectangle 7"/>
                <p:cNvSpPr>
                  <a:spLocks noChangeArrowheads="1"/>
                </p:cNvSpPr>
                <p:nvPr/>
              </p:nvSpPr>
              <p:spPr bwMode="auto">
                <a:xfrm>
                  <a:off x="921484" y="2072939"/>
                  <a:ext cx="814771"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84" name="Rectangle 14"/>
                <p:cNvSpPr>
                  <a:spLocks noChangeArrowheads="1"/>
                </p:cNvSpPr>
                <p:nvPr/>
              </p:nvSpPr>
              <p:spPr bwMode="auto">
                <a:xfrm>
                  <a:off x="1491977"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0" name="Rectangle 8"/>
            <p:cNvSpPr>
              <a:spLocks noChangeArrowheads="1"/>
            </p:cNvSpPr>
            <p:nvPr/>
          </p:nvSpPr>
          <p:spPr bwMode="auto">
            <a:xfrm>
              <a:off x="2057929" y="2788655"/>
              <a:ext cx="1311480"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2MB </a:t>
              </a:r>
            </a:p>
          </p:txBody>
        </p:sp>
        <p:grpSp>
          <p:nvGrpSpPr>
            <p:cNvPr id="19467" name="Group 10"/>
            <p:cNvGrpSpPr>
              <a:grpSpLocks/>
            </p:cNvGrpSpPr>
            <p:nvPr/>
          </p:nvGrpSpPr>
          <p:grpSpPr bwMode="auto">
            <a:xfrm>
              <a:off x="2057929" y="1660950"/>
              <a:ext cx="1311481" cy="953819"/>
              <a:chOff x="2057929" y="1664125"/>
              <a:chExt cx="1311481" cy="953819"/>
            </a:xfrm>
          </p:grpSpPr>
          <p:sp>
            <p:nvSpPr>
              <p:cNvPr id="75" name="Rounded Rectangle 74"/>
              <p:cNvSpPr/>
              <p:nvPr/>
            </p:nvSpPr>
            <p:spPr bwMode="auto">
              <a:xfrm>
                <a:off x="2057929" y="1664125"/>
                <a:ext cx="1311481"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9533" name="Group 75"/>
              <p:cNvGrpSpPr>
                <a:grpSpLocks/>
              </p:cNvGrpSpPr>
              <p:nvPr/>
            </p:nvGrpSpPr>
            <p:grpSpPr bwMode="auto">
              <a:xfrm>
                <a:off x="2263787" y="1786868"/>
                <a:ext cx="886124" cy="751805"/>
                <a:chOff x="785145" y="1584061"/>
                <a:chExt cx="1072211" cy="909684"/>
              </a:xfrm>
            </p:grpSpPr>
            <p:sp>
              <p:nvSpPr>
                <p:cNvPr id="77" name="Rectangle 6"/>
                <p:cNvSpPr>
                  <a:spLocks noChangeArrowheads="1"/>
                </p:cNvSpPr>
                <p:nvPr/>
              </p:nvSpPr>
              <p:spPr bwMode="auto">
                <a:xfrm>
                  <a:off x="785145" y="1584061"/>
                  <a:ext cx="366057"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78" name="Rectangle 7"/>
                <p:cNvSpPr>
                  <a:spLocks noChangeArrowheads="1"/>
                </p:cNvSpPr>
                <p:nvPr/>
              </p:nvSpPr>
              <p:spPr bwMode="auto">
                <a:xfrm>
                  <a:off x="922118" y="2072939"/>
                  <a:ext cx="814769"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79" name="Rectangle 14"/>
                <p:cNvSpPr>
                  <a:spLocks noChangeArrowheads="1"/>
                </p:cNvSpPr>
                <p:nvPr/>
              </p:nvSpPr>
              <p:spPr bwMode="auto">
                <a:xfrm>
                  <a:off x="1492612"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2" name="Rectangle 8"/>
            <p:cNvSpPr>
              <a:spLocks noChangeArrowheads="1"/>
            </p:cNvSpPr>
            <p:nvPr/>
          </p:nvSpPr>
          <p:spPr bwMode="auto">
            <a:xfrm>
              <a:off x="3441008" y="2788655"/>
              <a:ext cx="1311480"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2MB </a:t>
              </a:r>
            </a:p>
          </p:txBody>
        </p:sp>
        <p:grpSp>
          <p:nvGrpSpPr>
            <p:cNvPr id="19469" name="Group 12"/>
            <p:cNvGrpSpPr>
              <a:grpSpLocks/>
            </p:cNvGrpSpPr>
            <p:nvPr/>
          </p:nvGrpSpPr>
          <p:grpSpPr bwMode="auto">
            <a:xfrm>
              <a:off x="3441008" y="1660950"/>
              <a:ext cx="1311481" cy="953819"/>
              <a:chOff x="3441008" y="1657775"/>
              <a:chExt cx="1311481" cy="953819"/>
            </a:xfrm>
          </p:grpSpPr>
          <p:sp>
            <p:nvSpPr>
              <p:cNvPr id="70" name="Rounded Rectangle 69"/>
              <p:cNvSpPr/>
              <p:nvPr/>
            </p:nvSpPr>
            <p:spPr bwMode="auto">
              <a:xfrm>
                <a:off x="3441008" y="1657775"/>
                <a:ext cx="1311481"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9528" name="Group 70"/>
              <p:cNvGrpSpPr>
                <a:grpSpLocks/>
              </p:cNvGrpSpPr>
              <p:nvPr/>
            </p:nvGrpSpPr>
            <p:grpSpPr bwMode="auto">
              <a:xfrm>
                <a:off x="3646865" y="1780518"/>
                <a:ext cx="886124" cy="751805"/>
                <a:chOff x="783667" y="1584061"/>
                <a:chExt cx="1072211" cy="909684"/>
              </a:xfrm>
            </p:grpSpPr>
            <p:sp>
              <p:nvSpPr>
                <p:cNvPr id="72" name="Rectangle 6"/>
                <p:cNvSpPr>
                  <a:spLocks noChangeArrowheads="1"/>
                </p:cNvSpPr>
                <p:nvPr/>
              </p:nvSpPr>
              <p:spPr bwMode="auto">
                <a:xfrm>
                  <a:off x="783667" y="1584061"/>
                  <a:ext cx="366057"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73" name="Rectangle 7"/>
                <p:cNvSpPr>
                  <a:spLocks noChangeArrowheads="1"/>
                </p:cNvSpPr>
                <p:nvPr/>
              </p:nvSpPr>
              <p:spPr bwMode="auto">
                <a:xfrm>
                  <a:off x="920640" y="2072939"/>
                  <a:ext cx="814769"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74" name="Rectangle 14"/>
                <p:cNvSpPr>
                  <a:spLocks noChangeArrowheads="1"/>
                </p:cNvSpPr>
                <p:nvPr/>
              </p:nvSpPr>
              <p:spPr bwMode="auto">
                <a:xfrm>
                  <a:off x="1491134"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4" name="Rectangle 8"/>
            <p:cNvSpPr>
              <a:spLocks noChangeArrowheads="1"/>
            </p:cNvSpPr>
            <p:nvPr/>
          </p:nvSpPr>
          <p:spPr bwMode="auto">
            <a:xfrm>
              <a:off x="4825833" y="2788655"/>
              <a:ext cx="1311479"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smtClean="0">
                  <a:latin typeface="+mj-lt"/>
                </a:rPr>
                <a:t>2MB </a:t>
              </a:r>
            </a:p>
          </p:txBody>
        </p:sp>
        <p:grpSp>
          <p:nvGrpSpPr>
            <p:cNvPr id="19471" name="Group 14"/>
            <p:cNvGrpSpPr>
              <a:grpSpLocks/>
            </p:cNvGrpSpPr>
            <p:nvPr/>
          </p:nvGrpSpPr>
          <p:grpSpPr bwMode="auto">
            <a:xfrm>
              <a:off x="4825834" y="1660950"/>
              <a:ext cx="1311480" cy="953819"/>
              <a:chOff x="4825834" y="1651425"/>
              <a:chExt cx="1311480" cy="953819"/>
            </a:xfrm>
          </p:grpSpPr>
          <p:sp>
            <p:nvSpPr>
              <p:cNvPr id="65" name="Rounded Rectangle 64"/>
              <p:cNvSpPr/>
              <p:nvPr/>
            </p:nvSpPr>
            <p:spPr bwMode="auto">
              <a:xfrm>
                <a:off x="4825834" y="1651425"/>
                <a:ext cx="1311480" cy="953819"/>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9523" name="Group 65"/>
              <p:cNvGrpSpPr>
                <a:grpSpLocks/>
              </p:cNvGrpSpPr>
              <p:nvPr/>
            </p:nvGrpSpPr>
            <p:grpSpPr bwMode="auto">
              <a:xfrm>
                <a:off x="5031691" y="1774168"/>
                <a:ext cx="886125" cy="751805"/>
                <a:chOff x="784303" y="1584061"/>
                <a:chExt cx="1072212" cy="909684"/>
              </a:xfrm>
            </p:grpSpPr>
            <p:sp>
              <p:nvSpPr>
                <p:cNvPr id="67" name="Rectangle 6"/>
                <p:cNvSpPr>
                  <a:spLocks noChangeArrowheads="1"/>
                </p:cNvSpPr>
                <p:nvPr/>
              </p:nvSpPr>
              <p:spPr bwMode="auto">
                <a:xfrm>
                  <a:off x="784303" y="1584061"/>
                  <a:ext cx="366058"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68" name="Rectangle 7"/>
                <p:cNvSpPr>
                  <a:spLocks noChangeArrowheads="1"/>
                </p:cNvSpPr>
                <p:nvPr/>
              </p:nvSpPr>
              <p:spPr bwMode="auto">
                <a:xfrm>
                  <a:off x="921277" y="2072939"/>
                  <a:ext cx="814771"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smtClean="0">
                      <a:latin typeface="+mj-lt"/>
                    </a:rPr>
                    <a:t>256KB L2</a:t>
                  </a:r>
                </a:p>
              </p:txBody>
            </p:sp>
            <p:sp>
              <p:nvSpPr>
                <p:cNvPr id="69" name="Rectangle 14"/>
                <p:cNvSpPr>
                  <a:spLocks noChangeArrowheads="1"/>
                </p:cNvSpPr>
                <p:nvPr/>
              </p:nvSpPr>
              <p:spPr bwMode="auto">
                <a:xfrm>
                  <a:off x="1491771" y="1587154"/>
                  <a:ext cx="364744" cy="352735"/>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9472" name="Freeform 15"/>
            <p:cNvSpPr>
              <a:spLocks/>
            </p:cNvSpPr>
            <p:nvPr/>
          </p:nvSpPr>
          <p:spPr bwMode="auto">
            <a:xfrm>
              <a:off x="1271238"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9473" name="Group 16"/>
            <p:cNvGrpSpPr>
              <a:grpSpLocks/>
            </p:cNvGrpSpPr>
            <p:nvPr/>
          </p:nvGrpSpPr>
          <p:grpSpPr bwMode="auto">
            <a:xfrm>
              <a:off x="1308417" y="2607469"/>
              <a:ext cx="4194884" cy="173037"/>
              <a:chOff x="1308417" y="2607469"/>
              <a:chExt cx="4194884" cy="173037"/>
            </a:xfrm>
          </p:grpSpPr>
          <p:cxnSp>
            <p:nvCxnSpPr>
              <p:cNvPr id="19517" name="Straight Connector 59"/>
              <p:cNvCxnSpPr>
                <a:cxnSpLocks noChangeShapeType="1"/>
              </p:cNvCxnSpPr>
              <p:nvPr/>
            </p:nvCxnSpPr>
            <p:spPr bwMode="auto">
              <a:xfrm>
                <a:off x="1308417" y="2693987"/>
                <a:ext cx="4194884" cy="0"/>
              </a:xfrm>
              <a:prstGeom prst="line">
                <a:avLst/>
              </a:prstGeom>
              <a:noFill/>
              <a:ln w="50800" algn="ctr">
                <a:solidFill>
                  <a:srgbClr val="0000FF"/>
                </a:solidFill>
                <a:round/>
                <a:headEnd/>
                <a:tailEnd/>
              </a:ln>
            </p:spPr>
          </p:cxnSp>
          <p:cxnSp>
            <p:nvCxnSpPr>
              <p:cNvPr id="19518" name="Straight Connector 60"/>
              <p:cNvCxnSpPr>
                <a:cxnSpLocks noChangeShapeType="1"/>
              </p:cNvCxnSpPr>
              <p:nvPr/>
            </p:nvCxnSpPr>
            <p:spPr bwMode="auto">
              <a:xfrm>
                <a:off x="1328738" y="2607469"/>
                <a:ext cx="0" cy="173037"/>
              </a:xfrm>
              <a:prstGeom prst="line">
                <a:avLst/>
              </a:prstGeom>
              <a:noFill/>
              <a:ln w="50800" algn="ctr">
                <a:solidFill>
                  <a:srgbClr val="0000FF"/>
                </a:solidFill>
                <a:round/>
                <a:headEnd/>
                <a:tailEnd/>
              </a:ln>
            </p:spPr>
          </p:cxnSp>
          <p:cxnSp>
            <p:nvCxnSpPr>
              <p:cNvPr id="19519" name="Straight Connector 61"/>
              <p:cNvCxnSpPr>
                <a:cxnSpLocks noChangeShapeType="1"/>
              </p:cNvCxnSpPr>
              <p:nvPr/>
            </p:nvCxnSpPr>
            <p:spPr bwMode="auto">
              <a:xfrm>
                <a:off x="2713037" y="2607469"/>
                <a:ext cx="0" cy="173037"/>
              </a:xfrm>
              <a:prstGeom prst="line">
                <a:avLst/>
              </a:prstGeom>
              <a:noFill/>
              <a:ln w="50800" algn="ctr">
                <a:solidFill>
                  <a:srgbClr val="0000FF"/>
                </a:solidFill>
                <a:round/>
                <a:headEnd/>
                <a:tailEnd/>
              </a:ln>
            </p:spPr>
          </p:cxnSp>
          <p:cxnSp>
            <p:nvCxnSpPr>
              <p:cNvPr id="19520" name="Straight Connector 62"/>
              <p:cNvCxnSpPr>
                <a:cxnSpLocks noChangeShapeType="1"/>
              </p:cNvCxnSpPr>
              <p:nvPr/>
            </p:nvCxnSpPr>
            <p:spPr bwMode="auto">
              <a:xfrm>
                <a:off x="4114800" y="2607469"/>
                <a:ext cx="0" cy="173037"/>
              </a:xfrm>
              <a:prstGeom prst="line">
                <a:avLst/>
              </a:prstGeom>
              <a:noFill/>
              <a:ln w="50800" algn="ctr">
                <a:solidFill>
                  <a:srgbClr val="0000FF"/>
                </a:solidFill>
                <a:round/>
                <a:headEnd/>
                <a:tailEnd/>
              </a:ln>
            </p:spPr>
          </p:cxnSp>
          <p:cxnSp>
            <p:nvCxnSpPr>
              <p:cNvPr id="19521" name="Straight Connector 63"/>
              <p:cNvCxnSpPr>
                <a:cxnSpLocks noChangeShapeType="1"/>
              </p:cNvCxnSpPr>
              <p:nvPr/>
            </p:nvCxnSpPr>
            <p:spPr bwMode="auto">
              <a:xfrm>
                <a:off x="5481320" y="2607469"/>
                <a:ext cx="0" cy="173037"/>
              </a:xfrm>
              <a:prstGeom prst="line">
                <a:avLst/>
              </a:prstGeom>
              <a:noFill/>
              <a:ln w="50800" algn="ctr">
                <a:solidFill>
                  <a:srgbClr val="0000FF"/>
                </a:solidFill>
                <a:round/>
                <a:headEnd/>
                <a:tailEnd/>
              </a:ln>
            </p:spPr>
          </p:cxnSp>
        </p:grpSp>
        <p:sp>
          <p:nvSpPr>
            <p:cNvPr id="19474" name="Freeform 17"/>
            <p:cNvSpPr>
              <a:spLocks/>
            </p:cNvSpPr>
            <p:nvPr/>
          </p:nvSpPr>
          <p:spPr bwMode="auto">
            <a:xfrm>
              <a:off x="2667000"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75" name="Freeform 18"/>
            <p:cNvSpPr>
              <a:spLocks/>
            </p:cNvSpPr>
            <p:nvPr/>
          </p:nvSpPr>
          <p:spPr bwMode="auto">
            <a:xfrm>
              <a:off x="4062762"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76" name="Freeform 19"/>
            <p:cNvSpPr>
              <a:spLocks/>
            </p:cNvSpPr>
            <p:nvPr/>
          </p:nvSpPr>
          <p:spPr bwMode="auto">
            <a:xfrm>
              <a:off x="5458524" y="1166362"/>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 name="Rectangle 2"/>
            <p:cNvSpPr>
              <a:spLocks noChangeArrowheads="1"/>
            </p:cNvSpPr>
            <p:nvPr/>
          </p:nvSpPr>
          <p:spPr bwMode="auto">
            <a:xfrm>
              <a:off x="8325441" y="1510076"/>
              <a:ext cx="5771559" cy="1917869"/>
            </a:xfrm>
            <a:prstGeom prst="rect">
              <a:avLst/>
            </a:prstGeom>
            <a:solidFill>
              <a:srgbClr val="92D050"/>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z="2000" smtClean="0">
                <a:latin typeface="+mj-lt"/>
              </a:endParaRPr>
            </a:p>
          </p:txBody>
        </p:sp>
        <p:grpSp>
          <p:nvGrpSpPr>
            <p:cNvPr id="19478" name="Group 22"/>
            <p:cNvGrpSpPr>
              <a:grpSpLocks/>
            </p:cNvGrpSpPr>
            <p:nvPr/>
          </p:nvGrpSpPr>
          <p:grpSpPr bwMode="auto">
            <a:xfrm>
              <a:off x="8465146" y="1648163"/>
              <a:ext cx="1311480" cy="951263"/>
              <a:chOff x="672779" y="1671976"/>
              <a:chExt cx="1311480" cy="951263"/>
            </a:xfrm>
          </p:grpSpPr>
          <p:sp>
            <p:nvSpPr>
              <p:cNvPr id="55" name="Rounded Rectangle 54"/>
              <p:cNvSpPr/>
              <p:nvPr/>
            </p:nvSpPr>
            <p:spPr bwMode="auto">
              <a:xfrm>
                <a:off x="672779" y="1671976"/>
                <a:ext cx="1311480"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9513" name="Group 55"/>
              <p:cNvGrpSpPr>
                <a:grpSpLocks/>
              </p:cNvGrpSpPr>
              <p:nvPr/>
            </p:nvGrpSpPr>
            <p:grpSpPr bwMode="auto">
              <a:xfrm>
                <a:off x="786289" y="1794719"/>
                <a:ext cx="1084460" cy="749248"/>
                <a:chOff x="672375" y="1585878"/>
                <a:chExt cx="1312197" cy="906590"/>
              </a:xfrm>
            </p:grpSpPr>
            <p:sp>
              <p:nvSpPr>
                <p:cNvPr id="57" name="Rectangle 6"/>
                <p:cNvSpPr>
                  <a:spLocks noChangeArrowheads="1"/>
                </p:cNvSpPr>
                <p:nvPr/>
              </p:nvSpPr>
              <p:spPr bwMode="auto">
                <a:xfrm>
                  <a:off x="784116" y="1585878"/>
                  <a:ext cx="366058"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58" name="Rectangle 7"/>
                <p:cNvSpPr>
                  <a:spLocks noChangeArrowheads="1"/>
                </p:cNvSpPr>
                <p:nvPr/>
              </p:nvSpPr>
              <p:spPr bwMode="auto">
                <a:xfrm>
                  <a:off x="672375" y="2071662"/>
                  <a:ext cx="1312197"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59" name="Rectangle 14"/>
                <p:cNvSpPr>
                  <a:spLocks noChangeArrowheads="1"/>
                </p:cNvSpPr>
                <p:nvPr/>
              </p:nvSpPr>
              <p:spPr bwMode="auto">
                <a:xfrm>
                  <a:off x="1491583"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24" name="Rectangle 8"/>
            <p:cNvSpPr>
              <a:spLocks noChangeArrowheads="1"/>
            </p:cNvSpPr>
            <p:nvPr/>
          </p:nvSpPr>
          <p:spPr bwMode="auto">
            <a:xfrm>
              <a:off x="9849971" y="2773312"/>
              <a:ext cx="1311480"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9480" name="Group 24"/>
            <p:cNvGrpSpPr>
              <a:grpSpLocks/>
            </p:cNvGrpSpPr>
            <p:nvPr/>
          </p:nvGrpSpPr>
          <p:grpSpPr bwMode="auto">
            <a:xfrm>
              <a:off x="9849971" y="1648163"/>
              <a:ext cx="1311481" cy="951263"/>
              <a:chOff x="2057604" y="1665626"/>
              <a:chExt cx="1311481" cy="951263"/>
            </a:xfrm>
          </p:grpSpPr>
          <p:sp>
            <p:nvSpPr>
              <p:cNvPr id="50" name="Rounded Rectangle 49"/>
              <p:cNvSpPr/>
              <p:nvPr/>
            </p:nvSpPr>
            <p:spPr bwMode="auto">
              <a:xfrm>
                <a:off x="2057604" y="1665626"/>
                <a:ext cx="1311481"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9508" name="Group 50"/>
              <p:cNvGrpSpPr>
                <a:grpSpLocks/>
              </p:cNvGrpSpPr>
              <p:nvPr/>
            </p:nvGrpSpPr>
            <p:grpSpPr bwMode="auto">
              <a:xfrm>
                <a:off x="2171114" y="1788369"/>
                <a:ext cx="1084459" cy="749248"/>
                <a:chOff x="673011" y="1585878"/>
                <a:chExt cx="1312196" cy="906590"/>
              </a:xfrm>
            </p:grpSpPr>
            <p:sp>
              <p:nvSpPr>
                <p:cNvPr id="52" name="Rectangle 6"/>
                <p:cNvSpPr>
                  <a:spLocks noChangeArrowheads="1"/>
                </p:cNvSpPr>
                <p:nvPr/>
              </p:nvSpPr>
              <p:spPr bwMode="auto">
                <a:xfrm>
                  <a:off x="784751" y="1585878"/>
                  <a:ext cx="366057"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53" name="Rectangle 7"/>
                <p:cNvSpPr>
                  <a:spLocks noChangeArrowheads="1"/>
                </p:cNvSpPr>
                <p:nvPr/>
              </p:nvSpPr>
              <p:spPr bwMode="auto">
                <a:xfrm>
                  <a:off x="673011" y="2071662"/>
                  <a:ext cx="1312196"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54" name="Rectangle 14"/>
                <p:cNvSpPr>
                  <a:spLocks noChangeArrowheads="1"/>
                </p:cNvSpPr>
                <p:nvPr/>
              </p:nvSpPr>
              <p:spPr bwMode="auto">
                <a:xfrm>
                  <a:off x="1492218"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26" name="Rectangle 8"/>
            <p:cNvSpPr>
              <a:spLocks noChangeArrowheads="1"/>
            </p:cNvSpPr>
            <p:nvPr/>
          </p:nvSpPr>
          <p:spPr bwMode="auto">
            <a:xfrm>
              <a:off x="11234796" y="2773312"/>
              <a:ext cx="1309734"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1MB </a:t>
              </a:r>
            </a:p>
          </p:txBody>
        </p:sp>
        <p:grpSp>
          <p:nvGrpSpPr>
            <p:cNvPr id="19482" name="Group 26"/>
            <p:cNvGrpSpPr>
              <a:grpSpLocks/>
            </p:cNvGrpSpPr>
            <p:nvPr/>
          </p:nvGrpSpPr>
          <p:grpSpPr bwMode="auto">
            <a:xfrm>
              <a:off x="11234796" y="1648163"/>
              <a:ext cx="1309734" cy="951263"/>
              <a:chOff x="3442429" y="1659276"/>
              <a:chExt cx="1309734" cy="951263"/>
            </a:xfrm>
          </p:grpSpPr>
          <p:sp>
            <p:nvSpPr>
              <p:cNvPr id="45" name="Rounded Rectangle 44"/>
              <p:cNvSpPr/>
              <p:nvPr/>
            </p:nvSpPr>
            <p:spPr bwMode="auto">
              <a:xfrm>
                <a:off x="3442429" y="1659276"/>
                <a:ext cx="1309734"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9503" name="Group 45"/>
              <p:cNvGrpSpPr>
                <a:grpSpLocks/>
              </p:cNvGrpSpPr>
              <p:nvPr/>
            </p:nvGrpSpPr>
            <p:grpSpPr bwMode="auto">
              <a:xfrm>
                <a:off x="3555939" y="1782019"/>
                <a:ext cx="1082714" cy="749248"/>
                <a:chOff x="673646" y="1585878"/>
                <a:chExt cx="1310084" cy="906590"/>
              </a:xfrm>
            </p:grpSpPr>
            <p:sp>
              <p:nvSpPr>
                <p:cNvPr id="47" name="Rectangle 6"/>
                <p:cNvSpPr>
                  <a:spLocks noChangeArrowheads="1"/>
                </p:cNvSpPr>
                <p:nvPr/>
              </p:nvSpPr>
              <p:spPr bwMode="auto">
                <a:xfrm>
                  <a:off x="784986" y="1585878"/>
                  <a:ext cx="364743"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48" name="Rectangle 7"/>
                <p:cNvSpPr>
                  <a:spLocks noChangeArrowheads="1"/>
                </p:cNvSpPr>
                <p:nvPr/>
              </p:nvSpPr>
              <p:spPr bwMode="auto">
                <a:xfrm>
                  <a:off x="673646" y="2071662"/>
                  <a:ext cx="1310084"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49" name="Rectangle 14"/>
                <p:cNvSpPr>
                  <a:spLocks noChangeArrowheads="1"/>
                </p:cNvSpPr>
                <p:nvPr/>
              </p:nvSpPr>
              <p:spPr bwMode="auto">
                <a:xfrm>
                  <a:off x="1490741" y="1588975"/>
                  <a:ext cx="364745"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grpSp>
          <p:nvGrpSpPr>
            <p:cNvPr id="19484" name="Group 28"/>
            <p:cNvGrpSpPr>
              <a:grpSpLocks/>
            </p:cNvGrpSpPr>
            <p:nvPr/>
          </p:nvGrpSpPr>
          <p:grpSpPr bwMode="auto">
            <a:xfrm>
              <a:off x="12617875" y="1648163"/>
              <a:ext cx="1311480" cy="951263"/>
              <a:chOff x="4825508" y="1652926"/>
              <a:chExt cx="1311480" cy="951263"/>
            </a:xfrm>
          </p:grpSpPr>
          <p:sp>
            <p:nvSpPr>
              <p:cNvPr id="40" name="Rounded Rectangle 39"/>
              <p:cNvSpPr/>
              <p:nvPr/>
            </p:nvSpPr>
            <p:spPr bwMode="auto">
              <a:xfrm>
                <a:off x="4825508" y="1652926"/>
                <a:ext cx="1311480" cy="951263"/>
              </a:xfrm>
              <a:prstGeom prst="roundRect">
                <a:avLst/>
              </a:prstGeom>
              <a:solidFill>
                <a:srgbClr val="FFC000"/>
              </a:solidFill>
              <a:ln w="50800" cap="flat" cmpd="sng" algn="ctr">
                <a:noFill/>
                <a:prstDash val="solid"/>
                <a:round/>
                <a:headEnd type="none" w="med" len="med"/>
                <a:tailEnd type="none" w="med" len="med"/>
              </a:ln>
              <a:effectLst/>
            </p:spPr>
            <p:txBody>
              <a:bodyPr wrap="none" anchor="ctr"/>
              <a:lstStyle/>
              <a:p>
                <a:pPr defTabSz="1306513">
                  <a:defRPr/>
                </a:pPr>
                <a:endParaRPr lang="en-US" sz="2000">
                  <a:latin typeface="+mj-lt"/>
                </a:endParaRPr>
              </a:p>
            </p:txBody>
          </p:sp>
          <p:grpSp>
            <p:nvGrpSpPr>
              <p:cNvPr id="19498" name="Group 40"/>
              <p:cNvGrpSpPr>
                <a:grpSpLocks/>
              </p:cNvGrpSpPr>
              <p:nvPr/>
            </p:nvGrpSpPr>
            <p:grpSpPr bwMode="auto">
              <a:xfrm>
                <a:off x="4939018" y="1775669"/>
                <a:ext cx="1084460" cy="749248"/>
                <a:chOff x="672168" y="1585878"/>
                <a:chExt cx="1312197" cy="906590"/>
              </a:xfrm>
            </p:grpSpPr>
            <p:sp>
              <p:nvSpPr>
                <p:cNvPr id="42" name="Rectangle 6"/>
                <p:cNvSpPr>
                  <a:spLocks noChangeArrowheads="1"/>
                </p:cNvSpPr>
                <p:nvPr/>
              </p:nvSpPr>
              <p:spPr bwMode="auto">
                <a:xfrm>
                  <a:off x="783909" y="1585878"/>
                  <a:ext cx="366058"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iL1</a:t>
                  </a:r>
                </a:p>
              </p:txBody>
            </p:sp>
            <p:sp>
              <p:nvSpPr>
                <p:cNvPr id="43" name="Rectangle 7"/>
                <p:cNvSpPr>
                  <a:spLocks noChangeArrowheads="1"/>
                </p:cNvSpPr>
                <p:nvPr/>
              </p:nvSpPr>
              <p:spPr bwMode="auto">
                <a:xfrm>
                  <a:off x="672168" y="2071662"/>
                  <a:ext cx="1312197" cy="420806"/>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dirty="0" smtClean="0">
                      <a:latin typeface="+mj-lt"/>
                    </a:rPr>
                    <a:t>1MB L2</a:t>
                  </a:r>
                </a:p>
              </p:txBody>
            </p:sp>
            <p:sp>
              <p:nvSpPr>
                <p:cNvPr id="44" name="Rectangle 14"/>
                <p:cNvSpPr>
                  <a:spLocks noChangeArrowheads="1"/>
                </p:cNvSpPr>
                <p:nvPr/>
              </p:nvSpPr>
              <p:spPr bwMode="auto">
                <a:xfrm>
                  <a:off x="1491377" y="1588975"/>
                  <a:ext cx="364744" cy="352734"/>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400" smtClean="0">
                      <a:latin typeface="+mj-lt"/>
                    </a:rPr>
                    <a:t>dL1</a:t>
                  </a:r>
                </a:p>
              </p:txBody>
            </p:sp>
          </p:grpSp>
        </p:grpSp>
        <p:sp>
          <p:nvSpPr>
            <p:cNvPr id="19485" name="Freeform 29"/>
            <p:cNvSpPr>
              <a:spLocks/>
            </p:cNvSpPr>
            <p:nvPr/>
          </p:nvSpPr>
          <p:spPr bwMode="auto">
            <a:xfrm>
              <a:off x="9063605"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9486" name="Group 30"/>
            <p:cNvGrpSpPr>
              <a:grpSpLocks/>
            </p:cNvGrpSpPr>
            <p:nvPr/>
          </p:nvGrpSpPr>
          <p:grpSpPr bwMode="auto">
            <a:xfrm>
              <a:off x="9100784" y="2593181"/>
              <a:ext cx="4194884" cy="173037"/>
              <a:chOff x="1308417" y="2607469"/>
              <a:chExt cx="4194884" cy="173037"/>
            </a:xfrm>
          </p:grpSpPr>
          <p:cxnSp>
            <p:nvCxnSpPr>
              <p:cNvPr id="19492" name="Straight Connector 34"/>
              <p:cNvCxnSpPr>
                <a:cxnSpLocks noChangeShapeType="1"/>
              </p:cNvCxnSpPr>
              <p:nvPr/>
            </p:nvCxnSpPr>
            <p:spPr bwMode="auto">
              <a:xfrm>
                <a:off x="1308417" y="2693987"/>
                <a:ext cx="4194884" cy="0"/>
              </a:xfrm>
              <a:prstGeom prst="line">
                <a:avLst/>
              </a:prstGeom>
              <a:noFill/>
              <a:ln w="50800" algn="ctr">
                <a:solidFill>
                  <a:srgbClr val="0000FF"/>
                </a:solidFill>
                <a:round/>
                <a:headEnd/>
                <a:tailEnd/>
              </a:ln>
            </p:spPr>
          </p:cxnSp>
          <p:cxnSp>
            <p:nvCxnSpPr>
              <p:cNvPr id="19493" name="Straight Connector 35"/>
              <p:cNvCxnSpPr>
                <a:cxnSpLocks noChangeShapeType="1"/>
              </p:cNvCxnSpPr>
              <p:nvPr/>
            </p:nvCxnSpPr>
            <p:spPr bwMode="auto">
              <a:xfrm>
                <a:off x="1328738" y="2607469"/>
                <a:ext cx="0" cy="173037"/>
              </a:xfrm>
              <a:prstGeom prst="line">
                <a:avLst/>
              </a:prstGeom>
              <a:noFill/>
              <a:ln w="50800" algn="ctr">
                <a:solidFill>
                  <a:srgbClr val="0000FF"/>
                </a:solidFill>
                <a:round/>
                <a:headEnd/>
                <a:tailEnd/>
              </a:ln>
            </p:spPr>
          </p:cxnSp>
          <p:cxnSp>
            <p:nvCxnSpPr>
              <p:cNvPr id="19494" name="Straight Connector 36"/>
              <p:cNvCxnSpPr>
                <a:cxnSpLocks noChangeShapeType="1"/>
              </p:cNvCxnSpPr>
              <p:nvPr/>
            </p:nvCxnSpPr>
            <p:spPr bwMode="auto">
              <a:xfrm>
                <a:off x="2713037" y="2607469"/>
                <a:ext cx="0" cy="173037"/>
              </a:xfrm>
              <a:prstGeom prst="line">
                <a:avLst/>
              </a:prstGeom>
              <a:noFill/>
              <a:ln w="50800" algn="ctr">
                <a:solidFill>
                  <a:srgbClr val="0000FF"/>
                </a:solidFill>
                <a:round/>
                <a:headEnd/>
                <a:tailEnd/>
              </a:ln>
            </p:spPr>
          </p:cxnSp>
          <p:cxnSp>
            <p:nvCxnSpPr>
              <p:cNvPr id="19495" name="Straight Connector 37"/>
              <p:cNvCxnSpPr>
                <a:cxnSpLocks noChangeShapeType="1"/>
              </p:cNvCxnSpPr>
              <p:nvPr/>
            </p:nvCxnSpPr>
            <p:spPr bwMode="auto">
              <a:xfrm>
                <a:off x="4114800" y="2607469"/>
                <a:ext cx="0" cy="173037"/>
              </a:xfrm>
              <a:prstGeom prst="line">
                <a:avLst/>
              </a:prstGeom>
              <a:noFill/>
              <a:ln w="50800" algn="ctr">
                <a:solidFill>
                  <a:srgbClr val="0000FF"/>
                </a:solidFill>
                <a:round/>
                <a:headEnd/>
                <a:tailEnd/>
              </a:ln>
            </p:spPr>
          </p:cxnSp>
          <p:cxnSp>
            <p:nvCxnSpPr>
              <p:cNvPr id="19496" name="Straight Connector 38"/>
              <p:cNvCxnSpPr>
                <a:cxnSpLocks noChangeShapeType="1"/>
              </p:cNvCxnSpPr>
              <p:nvPr/>
            </p:nvCxnSpPr>
            <p:spPr bwMode="auto">
              <a:xfrm>
                <a:off x="5481320" y="2607469"/>
                <a:ext cx="0" cy="173037"/>
              </a:xfrm>
              <a:prstGeom prst="line">
                <a:avLst/>
              </a:prstGeom>
              <a:noFill/>
              <a:ln w="50800" algn="ctr">
                <a:solidFill>
                  <a:srgbClr val="0000FF"/>
                </a:solidFill>
                <a:round/>
                <a:headEnd/>
                <a:tailEnd/>
              </a:ln>
            </p:spPr>
          </p:cxnSp>
        </p:grpSp>
        <p:sp>
          <p:nvSpPr>
            <p:cNvPr id="19487" name="Freeform 31"/>
            <p:cNvSpPr>
              <a:spLocks/>
            </p:cNvSpPr>
            <p:nvPr/>
          </p:nvSpPr>
          <p:spPr bwMode="auto">
            <a:xfrm>
              <a:off x="10459367"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88" name="Freeform 32"/>
            <p:cNvSpPr>
              <a:spLocks/>
            </p:cNvSpPr>
            <p:nvPr/>
          </p:nvSpPr>
          <p:spPr bwMode="auto">
            <a:xfrm>
              <a:off x="11855129"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89" name="Freeform 33"/>
            <p:cNvSpPr>
              <a:spLocks/>
            </p:cNvSpPr>
            <p:nvPr/>
          </p:nvSpPr>
          <p:spPr bwMode="auto">
            <a:xfrm>
              <a:off x="13250891" y="1152074"/>
              <a:ext cx="99483" cy="562661"/>
            </a:xfrm>
            <a:custGeom>
              <a:avLst/>
              <a:gdLst>
                <a:gd name="T0" fmla="*/ 74469 w 263852"/>
                <a:gd name="T1" fmla="*/ 0 h 1492301"/>
                <a:gd name="T2" fmla="*/ 91018 w 263852"/>
                <a:gd name="T3" fmla="*/ 52405 h 1492301"/>
                <a:gd name="T4" fmla="*/ 99293 w 263852"/>
                <a:gd name="T5" fmla="*/ 71712 h 1492301"/>
                <a:gd name="T6" fmla="*/ 93776 w 263852"/>
                <a:gd name="T7" fmla="*/ 217893 h 1492301"/>
                <a:gd name="T8" fmla="*/ 74469 w 263852"/>
                <a:gd name="T9" fmla="*/ 256507 h 1492301"/>
                <a:gd name="T10" fmla="*/ 66195 w 263852"/>
                <a:gd name="T11" fmla="*/ 275814 h 1492301"/>
                <a:gd name="T12" fmla="*/ 55163 w 263852"/>
                <a:gd name="T13" fmla="*/ 292363 h 1492301"/>
                <a:gd name="T14" fmla="*/ 38614 w 263852"/>
                <a:gd name="T15" fmla="*/ 311670 h 1492301"/>
                <a:gd name="T16" fmla="*/ 27581 w 263852"/>
                <a:gd name="T17" fmla="*/ 319944 h 1492301"/>
                <a:gd name="T18" fmla="*/ 19307 w 263852"/>
                <a:gd name="T19" fmla="*/ 339252 h 1492301"/>
                <a:gd name="T20" fmla="*/ 0 w 263852"/>
                <a:gd name="T21" fmla="*/ 358558 h 1492301"/>
                <a:gd name="T22" fmla="*/ 8274 w 263852"/>
                <a:gd name="T23" fmla="*/ 479917 h 1492301"/>
                <a:gd name="T24" fmla="*/ 16549 w 263852"/>
                <a:gd name="T25" fmla="*/ 488191 h 1492301"/>
                <a:gd name="T26" fmla="*/ 24823 w 263852"/>
                <a:gd name="T27" fmla="*/ 507498 h 1492301"/>
                <a:gd name="T28" fmla="*/ 35855 w 263852"/>
                <a:gd name="T29" fmla="*/ 515773 h 1492301"/>
                <a:gd name="T30" fmla="*/ 44130 w 263852"/>
                <a:gd name="T31" fmla="*/ 524047 h 1492301"/>
                <a:gd name="T32" fmla="*/ 63437 w 263852"/>
                <a:gd name="T33" fmla="*/ 543354 h 1492301"/>
                <a:gd name="T34" fmla="*/ 71711 w 263852"/>
                <a:gd name="T35" fmla="*/ 551628 h 1492301"/>
                <a:gd name="T36" fmla="*/ 91018 w 263852"/>
                <a:gd name="T37" fmla="*/ 562661 h 149230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852" h="1492301">
                  <a:moveTo>
                    <a:pt x="197510" y="0"/>
                  </a:moveTo>
                  <a:cubicBezTo>
                    <a:pt x="212140" y="46330"/>
                    <a:pt x="225508" y="93077"/>
                    <a:pt x="241401" y="138989"/>
                  </a:cubicBezTo>
                  <a:cubicBezTo>
                    <a:pt x="247476" y="156538"/>
                    <a:pt x="263038" y="171627"/>
                    <a:pt x="263347" y="190195"/>
                  </a:cubicBezTo>
                  <a:cubicBezTo>
                    <a:pt x="265502" y="319504"/>
                    <a:pt x="260788" y="449138"/>
                    <a:pt x="248717" y="577901"/>
                  </a:cubicBezTo>
                  <a:cubicBezTo>
                    <a:pt x="242780" y="641231"/>
                    <a:pt x="229901" y="647923"/>
                    <a:pt x="197510" y="680314"/>
                  </a:cubicBezTo>
                  <a:cubicBezTo>
                    <a:pt x="190195" y="697383"/>
                    <a:pt x="184369" y="715170"/>
                    <a:pt x="175565" y="731520"/>
                  </a:cubicBezTo>
                  <a:cubicBezTo>
                    <a:pt x="167229" y="747002"/>
                    <a:pt x="156388" y="761006"/>
                    <a:pt x="146304" y="775411"/>
                  </a:cubicBezTo>
                  <a:cubicBezTo>
                    <a:pt x="131852" y="796057"/>
                    <a:pt x="121353" y="810383"/>
                    <a:pt x="102413" y="826618"/>
                  </a:cubicBezTo>
                  <a:cubicBezTo>
                    <a:pt x="93156" y="834552"/>
                    <a:pt x="82906" y="841248"/>
                    <a:pt x="73152" y="848563"/>
                  </a:cubicBezTo>
                  <a:cubicBezTo>
                    <a:pt x="65837" y="865632"/>
                    <a:pt x="62000" y="884659"/>
                    <a:pt x="51206" y="899770"/>
                  </a:cubicBezTo>
                  <a:cubicBezTo>
                    <a:pt x="37176" y="919413"/>
                    <a:pt x="0" y="950976"/>
                    <a:pt x="0" y="950976"/>
                  </a:cubicBezTo>
                  <a:cubicBezTo>
                    <a:pt x="7315" y="1058266"/>
                    <a:pt x="8327" y="1166172"/>
                    <a:pt x="21945" y="1272845"/>
                  </a:cubicBezTo>
                  <a:cubicBezTo>
                    <a:pt x="23255" y="1283107"/>
                    <a:pt x="38568" y="1285920"/>
                    <a:pt x="43891" y="1294791"/>
                  </a:cubicBezTo>
                  <a:cubicBezTo>
                    <a:pt x="53445" y="1310715"/>
                    <a:pt x="55188" y="1330784"/>
                    <a:pt x="65837" y="1345997"/>
                  </a:cubicBezTo>
                  <a:cubicBezTo>
                    <a:pt x="72829" y="1355985"/>
                    <a:pt x="85840" y="1360009"/>
                    <a:pt x="95097" y="1367943"/>
                  </a:cubicBezTo>
                  <a:cubicBezTo>
                    <a:pt x="102952" y="1374676"/>
                    <a:pt x="110310" y="1382033"/>
                    <a:pt x="117043" y="1389888"/>
                  </a:cubicBezTo>
                  <a:cubicBezTo>
                    <a:pt x="175566" y="1458163"/>
                    <a:pt x="99974" y="1382574"/>
                    <a:pt x="168249" y="1441095"/>
                  </a:cubicBezTo>
                  <a:cubicBezTo>
                    <a:pt x="176104" y="1447828"/>
                    <a:pt x="181720" y="1457107"/>
                    <a:pt x="190195" y="1463040"/>
                  </a:cubicBezTo>
                  <a:cubicBezTo>
                    <a:pt x="206300" y="1474314"/>
                    <a:pt x="241401" y="1492301"/>
                    <a:pt x="241401" y="1492301"/>
                  </a:cubicBezTo>
                </a:path>
              </a:pathLst>
            </a:custGeom>
            <a:noFill/>
            <a:ln w="508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 name="Rectangle 8"/>
            <p:cNvSpPr>
              <a:spLocks noChangeArrowheads="1"/>
            </p:cNvSpPr>
            <p:nvPr/>
          </p:nvSpPr>
          <p:spPr bwMode="auto">
            <a:xfrm>
              <a:off x="673105" y="2788655"/>
              <a:ext cx="5464208"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8MB </a:t>
              </a:r>
            </a:p>
          </p:txBody>
        </p:sp>
        <p:sp>
          <p:nvSpPr>
            <p:cNvPr id="22" name="Rectangle 8"/>
            <p:cNvSpPr>
              <a:spLocks noChangeArrowheads="1"/>
            </p:cNvSpPr>
            <p:nvPr/>
          </p:nvSpPr>
          <p:spPr bwMode="auto">
            <a:xfrm>
              <a:off x="9500830" y="2773312"/>
              <a:ext cx="3392844" cy="539561"/>
            </a:xfrm>
            <a:prstGeom prst="rect">
              <a:avLst/>
            </a:prstGeom>
            <a:solidFill>
              <a:srgbClr val="AA014C"/>
            </a:solidFill>
            <a:ln w="50800" algn="ctr">
              <a:no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4MB </a:t>
              </a:r>
            </a:p>
          </p:txBody>
        </p:sp>
      </p:grpSp>
      <p:sp>
        <p:nvSpPr>
          <p:cNvPr id="170" name="Explosion 1 169"/>
          <p:cNvSpPr/>
          <p:nvPr/>
        </p:nvSpPr>
        <p:spPr bwMode="auto">
          <a:xfrm>
            <a:off x="9168284" y="4663424"/>
            <a:ext cx="393142" cy="213376"/>
          </a:xfrm>
          <a:prstGeom prst="irregularSeal1">
            <a:avLst/>
          </a:prstGeom>
          <a:solidFill>
            <a:srgbClr val="FFFF00"/>
          </a:solidFill>
          <a:ln w="50800" cap="flat" cmpd="sng" algn="ctr">
            <a:solidFill>
              <a:srgbClr val="FF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171" name="Explosion 1 170"/>
          <p:cNvSpPr/>
          <p:nvPr/>
        </p:nvSpPr>
        <p:spPr bwMode="auto">
          <a:xfrm>
            <a:off x="10680142" y="4663424"/>
            <a:ext cx="393142" cy="213376"/>
          </a:xfrm>
          <a:prstGeom prst="irregularSeal1">
            <a:avLst/>
          </a:prstGeom>
          <a:solidFill>
            <a:srgbClr val="FFFF00"/>
          </a:solidFill>
          <a:ln w="50800" cap="flat" cmpd="sng" algn="ctr">
            <a:solidFill>
              <a:srgbClr val="FF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172" name="Explosion 1 171"/>
          <p:cNvSpPr/>
          <p:nvPr/>
        </p:nvSpPr>
        <p:spPr bwMode="auto">
          <a:xfrm>
            <a:off x="12192000" y="4663424"/>
            <a:ext cx="393142" cy="213376"/>
          </a:xfrm>
          <a:prstGeom prst="irregularSeal1">
            <a:avLst/>
          </a:prstGeom>
          <a:solidFill>
            <a:srgbClr val="FFFF00"/>
          </a:solidFill>
          <a:ln w="50800" cap="flat" cmpd="sng" algn="ctr">
            <a:solidFill>
              <a:srgbClr val="FF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173" name="Explosion 1 172"/>
          <p:cNvSpPr/>
          <p:nvPr/>
        </p:nvSpPr>
        <p:spPr bwMode="auto">
          <a:xfrm>
            <a:off x="13703858" y="4663424"/>
            <a:ext cx="393142" cy="213376"/>
          </a:xfrm>
          <a:prstGeom prst="irregularSeal1">
            <a:avLst/>
          </a:prstGeom>
          <a:solidFill>
            <a:srgbClr val="FFFF00"/>
          </a:solidFill>
          <a:ln w="50800" cap="flat" cmpd="sng" algn="ctr">
            <a:solidFill>
              <a:srgbClr val="FF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174" name="Explosion 1 173"/>
          <p:cNvSpPr/>
          <p:nvPr/>
        </p:nvSpPr>
        <p:spPr bwMode="auto">
          <a:xfrm>
            <a:off x="10589466" y="5178463"/>
            <a:ext cx="393142" cy="213376"/>
          </a:xfrm>
          <a:prstGeom prst="irregularSeal1">
            <a:avLst/>
          </a:prstGeom>
          <a:solidFill>
            <a:srgbClr val="FFFF00"/>
          </a:solidFill>
          <a:ln w="50800" cap="flat" cmpd="sng" algn="ctr">
            <a:solidFill>
              <a:srgbClr val="FF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175" name="Explosion 1 174"/>
          <p:cNvSpPr/>
          <p:nvPr/>
        </p:nvSpPr>
        <p:spPr bwMode="auto">
          <a:xfrm>
            <a:off x="1494530" y="5203510"/>
            <a:ext cx="393142" cy="213376"/>
          </a:xfrm>
          <a:prstGeom prst="irregularSeal1">
            <a:avLst/>
          </a:prstGeom>
          <a:solidFill>
            <a:srgbClr val="FFFF00"/>
          </a:solidFill>
          <a:ln w="50800" cap="flat" cmpd="sng" algn="ctr">
            <a:solidFill>
              <a:srgbClr val="FF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13" name="Rectangle 12"/>
          <p:cNvSpPr/>
          <p:nvPr/>
        </p:nvSpPr>
        <p:spPr bwMode="auto">
          <a:xfrm>
            <a:off x="2950773" y="5836320"/>
            <a:ext cx="1849827" cy="353565"/>
          </a:xfrm>
          <a:prstGeom prst="rect">
            <a:avLst/>
          </a:prstGeom>
          <a:solidFill>
            <a:srgbClr val="FFFF00"/>
          </a:solidFill>
          <a:ln w="50800" cap="flat" cmpd="sng" algn="ctr">
            <a:solidFill>
              <a:srgbClr val="FF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cxnSp>
        <p:nvCxnSpPr>
          <p:cNvPr id="11" name="Straight Arrow Connector 10"/>
          <p:cNvCxnSpPr>
            <a:stCxn id="13" idx="0"/>
          </p:cNvCxnSpPr>
          <p:nvPr/>
        </p:nvCxnSpPr>
        <p:spPr bwMode="auto">
          <a:xfrm flipH="1" flipV="1">
            <a:off x="2174887" y="5376306"/>
            <a:ext cx="1700800" cy="438109"/>
          </a:xfrm>
          <a:prstGeom prst="straightConnector1">
            <a:avLst/>
          </a:prstGeom>
          <a:solidFill>
            <a:srgbClr val="AA014C"/>
          </a:solidFill>
          <a:ln w="50800" cap="flat" cmpd="sng" algn="ctr">
            <a:solidFill>
              <a:schemeClr val="tx1"/>
            </a:solidFill>
            <a:prstDash val="solid"/>
            <a:round/>
            <a:headEnd type="none" w="med" len="med"/>
            <a:tailEnd type="arrow"/>
          </a:ln>
          <a:effectLst/>
        </p:spPr>
      </p:cxnSp>
      <p:grpSp>
        <p:nvGrpSpPr>
          <p:cNvPr id="2" name="Group 1"/>
          <p:cNvGrpSpPr/>
          <p:nvPr/>
        </p:nvGrpSpPr>
        <p:grpSpPr>
          <a:xfrm>
            <a:off x="2895600" y="3429000"/>
            <a:ext cx="8893822" cy="668704"/>
            <a:chOff x="2895600" y="3429000"/>
            <a:chExt cx="8893822" cy="668704"/>
          </a:xfrm>
        </p:grpSpPr>
        <p:pic>
          <p:nvPicPr>
            <p:cNvPr id="97" name="Picture 2" descr="C:\Users\psahuja\AppData\Local\Microsoft\Windows\Temporary Internet Files\Content.IE5\E5U1GCUM\MC900433817[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5600" y="3429000"/>
              <a:ext cx="668704" cy="668704"/>
            </a:xfrm>
            <a:prstGeom prst="rect">
              <a:avLst/>
            </a:prstGeom>
            <a:noFill/>
            <a:extLst>
              <a:ext uri="{909E8E84-426E-40DD-AFC4-6F175D3DCCD1}">
                <a14:hiddenFill xmlns:a14="http://schemas.microsoft.com/office/drawing/2010/main">
                  <a:solidFill>
                    <a:srgbClr val="FFFFFF"/>
                  </a:solidFill>
                </a14:hiddenFill>
              </a:ext>
            </a:extLst>
          </p:spPr>
        </p:pic>
        <p:pic>
          <p:nvPicPr>
            <p:cNvPr id="98" name="Picture 7" descr="C:\Users\psahuja\AppData\Local\Microsoft\Windows\Temporary Internet Files\Content.IE5\TGGF3ELE\MC90042385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82608" y="3477605"/>
              <a:ext cx="806814" cy="571494"/>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Rounded Rectangle 95"/>
          <p:cNvSpPr/>
          <p:nvPr/>
        </p:nvSpPr>
        <p:spPr bwMode="auto">
          <a:xfrm>
            <a:off x="354013" y="6629400"/>
            <a:ext cx="13922375" cy="533400"/>
          </a:xfrm>
          <a:prstGeom prst="roundRect">
            <a:avLst/>
          </a:prstGeom>
          <a:solidFill>
            <a:srgbClr val="FF0000"/>
          </a:solidFill>
          <a:ln w="50800" cap="flat" cmpd="sng" algn="ctr">
            <a:noFill/>
            <a:prstDash val="solid"/>
            <a:round/>
            <a:headEnd type="none" w="med" len="med"/>
            <a:tailEnd type="none" w="med" len="med"/>
          </a:ln>
          <a:effectLst/>
        </p:spPr>
        <p:txBody>
          <a:bodyPr wrap="none" anchor="ctr"/>
          <a:lstStyle/>
          <a:p>
            <a:pPr algn="ctr" defTabSz="1306513">
              <a:defRPr/>
            </a:pPr>
            <a:r>
              <a:rPr lang="en-US" b="1" dirty="0">
                <a:solidFill>
                  <a:schemeClr val="tx2">
                    <a:lumMod val="40000"/>
                    <a:lumOff val="60000"/>
                  </a:schemeClr>
                </a:solidFill>
                <a:latin typeface="+mj-lt"/>
              </a:rPr>
              <a:t>Shared Data Replication in L2 caches Reduces Hierarchy </a:t>
            </a:r>
            <a:r>
              <a:rPr lang="en-US" b="1" dirty="0" smtClean="0">
                <a:solidFill>
                  <a:schemeClr val="tx2">
                    <a:lumMod val="40000"/>
                    <a:lumOff val="60000"/>
                  </a:schemeClr>
                </a:solidFill>
                <a:latin typeface="+mj-lt"/>
              </a:rPr>
              <a:t>Capacity</a:t>
            </a:r>
            <a:endParaRPr lang="en-US" b="1" dirty="0">
              <a:solidFill>
                <a:schemeClr val="tx2">
                  <a:lumMod val="40000"/>
                  <a:lumOff val="60000"/>
                </a:schemeClr>
              </a:solidFill>
              <a:latin typeface="+mj-lt"/>
            </a:endParaRPr>
          </a:p>
        </p:txBody>
      </p:sp>
      <p:sp>
        <p:nvSpPr>
          <p:cNvPr id="99" name="Rounded Rectangle 98"/>
          <p:cNvSpPr/>
          <p:nvPr/>
        </p:nvSpPr>
        <p:spPr bwMode="auto">
          <a:xfrm>
            <a:off x="381000" y="7315200"/>
            <a:ext cx="13922375" cy="533400"/>
          </a:xfrm>
          <a:prstGeom prst="roundRect">
            <a:avLst/>
          </a:prstGeom>
          <a:solidFill>
            <a:srgbClr val="FFFF00"/>
          </a:solidFill>
          <a:ln w="50800" cap="flat" cmpd="sng" algn="ctr">
            <a:noFill/>
            <a:prstDash val="solid"/>
            <a:round/>
            <a:headEnd type="none" w="med" len="med"/>
            <a:tailEnd type="none" w="med" len="med"/>
          </a:ln>
          <a:effectLst/>
        </p:spPr>
        <p:txBody>
          <a:bodyPr wrap="none" anchor="ctr"/>
          <a:lstStyle/>
          <a:p>
            <a:pPr algn="ctr" defTabSz="1306513">
              <a:defRPr/>
            </a:pPr>
            <a:r>
              <a:rPr lang="en-US" b="1" dirty="0" smtClean="0">
                <a:solidFill>
                  <a:schemeClr val="accent6"/>
                </a:solidFill>
                <a:latin typeface="+mj-lt"/>
              </a:rPr>
              <a:t>Revisit </a:t>
            </a:r>
            <a:r>
              <a:rPr lang="en-US" b="1" dirty="0">
                <a:solidFill>
                  <a:schemeClr val="accent6"/>
                </a:solidFill>
                <a:latin typeface="+mj-lt"/>
              </a:rPr>
              <a:t>Existing Mechanisms on Private/Shared Cache </a:t>
            </a:r>
            <a:r>
              <a:rPr lang="en-US" b="1" dirty="0" smtClean="0">
                <a:solidFill>
                  <a:schemeClr val="accent6"/>
                </a:solidFill>
                <a:latin typeface="+mj-lt"/>
              </a:rPr>
              <a:t>Data Replication</a:t>
            </a:r>
            <a:endParaRPr lang="en-US" b="1" dirty="0">
              <a:solidFill>
                <a:schemeClr val="accent6"/>
              </a:solidFill>
              <a:latin typeface="+mj-lt"/>
            </a:endParaRPr>
          </a:p>
        </p:txBody>
      </p:sp>
      <p:sp>
        <p:nvSpPr>
          <p:cNvPr id="101" name="TextBox 100"/>
          <p:cNvSpPr txBox="1"/>
          <p:nvPr/>
        </p:nvSpPr>
        <p:spPr>
          <a:xfrm>
            <a:off x="1724571" y="5777805"/>
            <a:ext cx="11181266" cy="738664"/>
          </a:xfrm>
          <a:prstGeom prst="rect">
            <a:avLst/>
          </a:prstGeom>
          <a:noFill/>
        </p:spPr>
        <p:txBody>
          <a:bodyPr wrap="none" rtlCol="0">
            <a:spAutoFit/>
          </a:bodyPr>
          <a:lstStyle/>
          <a:p>
            <a:pPr marL="0" lvl="1" algn="ctr"/>
            <a:r>
              <a:rPr lang="en-US" dirty="0">
                <a:latin typeface="+mj-lt"/>
              </a:rPr>
              <a:t>Large </a:t>
            </a:r>
            <a:r>
              <a:rPr lang="en-US" dirty="0">
                <a:solidFill>
                  <a:schemeClr val="accent6"/>
                </a:solidFill>
                <a:latin typeface="+mj-lt"/>
              </a:rPr>
              <a:t>Shared Data</a:t>
            </a:r>
            <a:r>
              <a:rPr lang="en-US" dirty="0">
                <a:latin typeface="+mj-lt"/>
              </a:rPr>
              <a:t> Working Set </a:t>
            </a:r>
            <a:r>
              <a:rPr lang="en-US" dirty="0" smtClean="0">
                <a:latin typeface="+mj-lt"/>
                <a:sym typeface="Wingdings" panose="05000000000000000000" pitchFamily="2" charset="2"/>
              </a:rPr>
              <a:t></a:t>
            </a:r>
            <a:r>
              <a:rPr lang="en-US" dirty="0" smtClean="0">
                <a:latin typeface="+mj-lt"/>
              </a:rPr>
              <a:t> </a:t>
            </a:r>
            <a:r>
              <a:rPr lang="en-US" dirty="0">
                <a:latin typeface="+mj-lt"/>
              </a:rPr>
              <a:t>Effective Hierarchy Capacity Reduces</a:t>
            </a:r>
            <a:endParaRPr lang="en-US" dirty="0" smtClean="0">
              <a:latin typeface="+mj-lt"/>
              <a:sym typeface="Wingdings" panose="05000000000000000000" pitchFamily="2" charset="2"/>
            </a:endParaRPr>
          </a:p>
          <a:p>
            <a:pPr marL="0" lvl="1" algn="ctr"/>
            <a:r>
              <a:rPr lang="en-US" sz="1800" dirty="0">
                <a:latin typeface="+mj-lt"/>
                <a:sym typeface="Wingdings" panose="05000000000000000000" pitchFamily="2" charset="2"/>
              </a:rPr>
              <a:t>e.g. 0.5MB shared data, exclusive hierarchy capacity reduces by ~25% (0.5MB*5=2.25MB replication) </a:t>
            </a:r>
            <a:endParaRPr lang="en-US" dirty="0" smtClean="0">
              <a:latin typeface="+mj-lt"/>
              <a:sym typeface="Wingdings" panose="05000000000000000000" pitchFamily="2" charset="2"/>
            </a:endParaRPr>
          </a:p>
        </p:txBody>
      </p:sp>
    </p:spTree>
    <p:extLst>
      <p:ext uri="{BB962C8B-B14F-4D97-AF65-F5344CB8AC3E}">
        <p14:creationId xmlns:p14="http://schemas.microsoft.com/office/powerpoint/2010/main" val="132770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Motivation</a:t>
            </a:r>
          </a:p>
        </p:txBody>
      </p:sp>
      <p:sp>
        <p:nvSpPr>
          <p:cNvPr id="4099" name="Content Placeholder 2"/>
          <p:cNvSpPr>
            <a:spLocks noGrp="1"/>
          </p:cNvSpPr>
          <p:nvPr>
            <p:ph idx="1"/>
          </p:nvPr>
        </p:nvSpPr>
        <p:spPr>
          <a:xfrm>
            <a:off x="728663" y="1447800"/>
            <a:ext cx="11539537" cy="5211762"/>
          </a:xfrm>
        </p:spPr>
        <p:txBody>
          <a:bodyPr/>
          <a:lstStyle/>
          <a:p>
            <a:pPr lvl="1">
              <a:buFont typeface="Arial" charset="0"/>
              <a:buChar char="•"/>
            </a:pPr>
            <a:r>
              <a:rPr lang="en-US" sz="3200" dirty="0" smtClean="0"/>
              <a:t>Factors making caching important</a:t>
            </a:r>
          </a:p>
          <a:p>
            <a:pPr lvl="2">
              <a:buFont typeface="Arial" charset="0"/>
              <a:buChar char="•"/>
            </a:pPr>
            <a:r>
              <a:rPr lang="en-US" sz="2800" dirty="0" smtClean="0"/>
              <a:t>CPU speed &gt;&gt; Memory speed</a:t>
            </a:r>
          </a:p>
          <a:p>
            <a:pPr lvl="2">
              <a:buFont typeface="Arial" charset="0"/>
              <a:buChar char="•"/>
            </a:pPr>
            <a:r>
              <a:rPr lang="en-US" sz="2800" dirty="0" smtClean="0"/>
              <a:t>Chip Multi-Processors (CMPs)</a:t>
            </a:r>
          </a:p>
          <a:p>
            <a:pPr lvl="1">
              <a:buFont typeface="Arial" charset="0"/>
              <a:buChar char="•"/>
            </a:pPr>
            <a:endParaRPr lang="en-US" sz="700" dirty="0" smtClean="0"/>
          </a:p>
          <a:p>
            <a:pPr lvl="1">
              <a:buFont typeface="Arial" charset="0"/>
              <a:buChar char="•"/>
            </a:pPr>
            <a:r>
              <a:rPr lang="en-US" sz="3200" dirty="0" smtClean="0"/>
              <a:t>Variety of Workload Segments:</a:t>
            </a:r>
          </a:p>
          <a:p>
            <a:pPr lvl="2">
              <a:buFont typeface="Arial" charset="0"/>
              <a:buChar char="•"/>
            </a:pPr>
            <a:r>
              <a:rPr lang="en-US" sz="2800" dirty="0" smtClean="0"/>
              <a:t>Multimedia, games, workstation,                                   commercial </a:t>
            </a:r>
            <a:r>
              <a:rPr lang="en-US" sz="2800" dirty="0" smtClean="0"/>
              <a:t>server, HPC, …</a:t>
            </a:r>
          </a:p>
          <a:p>
            <a:pPr lvl="1">
              <a:buFont typeface="Arial" charset="0"/>
              <a:buChar char="•"/>
            </a:pPr>
            <a:endParaRPr lang="en-US" sz="700" dirty="0" smtClean="0"/>
          </a:p>
          <a:p>
            <a:pPr lvl="1">
              <a:buFont typeface="Arial" charset="0"/>
              <a:buChar char="•"/>
            </a:pPr>
            <a:r>
              <a:rPr lang="en-US" sz="3200" dirty="0" smtClean="0"/>
              <a:t>High Performing Cache Hierarchy:</a:t>
            </a:r>
            <a:endParaRPr lang="en-US" sz="3200" dirty="0" smtClean="0"/>
          </a:p>
          <a:p>
            <a:pPr lvl="2">
              <a:buFont typeface="Arial" charset="0"/>
              <a:buChar char="•"/>
            </a:pPr>
            <a:r>
              <a:rPr lang="en-US" sz="2800" dirty="0" smtClean="0"/>
              <a:t>Reduce main memory accesses ( e.g. RRIP replacement policy )</a:t>
            </a:r>
          </a:p>
          <a:p>
            <a:pPr lvl="2">
              <a:buFont typeface="Arial" charset="0"/>
              <a:buChar char="•"/>
            </a:pPr>
            <a:r>
              <a:rPr lang="en-US" sz="2800" dirty="0" smtClean="0"/>
              <a:t>Service on-chip cache hits with low latency</a:t>
            </a:r>
            <a:endParaRPr lang="en-US" sz="800" dirty="0" smtClean="0"/>
          </a:p>
        </p:txBody>
      </p:sp>
      <p:sp>
        <p:nvSpPr>
          <p:cNvPr id="4" name="Slide Number Placeholder 3"/>
          <p:cNvSpPr>
            <a:spLocks noGrp="1"/>
          </p:cNvSpPr>
          <p:nvPr>
            <p:ph type="sldNum" sz="quarter" idx="10"/>
          </p:nvPr>
        </p:nvSpPr>
        <p:spPr/>
        <p:txBody>
          <a:bodyPr/>
          <a:lstStyle/>
          <a:p>
            <a:pPr>
              <a:defRPr/>
            </a:pPr>
            <a:fld id="{0B5B445F-6E2C-46CE-9BC9-BAD169E92E90}" type="slidenum">
              <a:rPr lang="en-US" smtClean="0"/>
              <a:pPr>
                <a:defRPr/>
              </a:pPr>
              <a:t>2</a:t>
            </a:fld>
            <a:endParaRPr lang="en-US"/>
          </a:p>
        </p:txBody>
      </p:sp>
      <p:sp>
        <p:nvSpPr>
          <p:cNvPr id="6" name="Rectangle 6"/>
          <p:cNvSpPr>
            <a:spLocks noChangeArrowheads="1"/>
          </p:cNvSpPr>
          <p:nvPr/>
        </p:nvSpPr>
        <p:spPr bwMode="auto">
          <a:xfrm>
            <a:off x="8458200" y="3583805"/>
            <a:ext cx="5338582" cy="973253"/>
          </a:xfrm>
          <a:prstGeom prst="rect">
            <a:avLst/>
          </a:prstGeom>
          <a:solidFill>
            <a:srgbClr val="92D050"/>
          </a:solidFill>
          <a:ln w="50800" algn="ctr">
            <a:noFill/>
            <a:round/>
            <a:headEnd/>
            <a:tailEnd/>
          </a:ln>
        </p:spPr>
        <p:txBody>
          <a:bodyPr wrap="none" anchor="ctr"/>
          <a:lstStyle/>
          <a:p>
            <a:pPr algn="ctr" defTabSz="1306513"/>
            <a:endParaRPr lang="en-US" dirty="0">
              <a:solidFill>
                <a:schemeClr val="accent5">
                  <a:lumMod val="10000"/>
                </a:schemeClr>
              </a:solidFill>
              <a:latin typeface="+mj-lt"/>
            </a:endParaRPr>
          </a:p>
        </p:txBody>
      </p:sp>
      <p:grpSp>
        <p:nvGrpSpPr>
          <p:cNvPr id="8" name="Group 7"/>
          <p:cNvGrpSpPr/>
          <p:nvPr/>
        </p:nvGrpSpPr>
        <p:grpSpPr>
          <a:xfrm>
            <a:off x="8458200" y="2231961"/>
            <a:ext cx="1259504" cy="1259504"/>
            <a:chOff x="9014011" y="2993961"/>
            <a:chExt cx="1259504" cy="1259504"/>
          </a:xfrm>
        </p:grpSpPr>
        <p:sp>
          <p:nvSpPr>
            <p:cNvPr id="30" name="Rounded Rectangle 29"/>
            <p:cNvSpPr/>
            <p:nvPr/>
          </p:nvSpPr>
          <p:spPr bwMode="auto">
            <a:xfrm>
              <a:off x="9014011" y="2993961"/>
              <a:ext cx="1259504" cy="1259504"/>
            </a:xfrm>
            <a:prstGeom prst="roundRect">
              <a:avLst/>
            </a:prstGeom>
            <a:solidFill>
              <a:schemeClr val="bg2"/>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mj-lt"/>
              </a:endParaRPr>
            </a:p>
          </p:txBody>
        </p:sp>
        <p:sp>
          <p:nvSpPr>
            <p:cNvPr id="5" name="Rectangle 5"/>
            <p:cNvSpPr>
              <a:spLocks noChangeArrowheads="1"/>
            </p:cNvSpPr>
            <p:nvPr/>
          </p:nvSpPr>
          <p:spPr bwMode="auto">
            <a:xfrm>
              <a:off x="9139592" y="3086300"/>
              <a:ext cx="458001" cy="400751"/>
            </a:xfrm>
            <a:prstGeom prst="rect">
              <a:avLst/>
            </a:prstGeom>
            <a:solidFill>
              <a:srgbClr val="AA014C"/>
            </a:solidFill>
            <a:ln w="50800" algn="ctr">
              <a:noFill/>
              <a:round/>
              <a:headEnd/>
              <a:tailEnd/>
            </a:ln>
          </p:spPr>
          <p:txBody>
            <a:bodyPr wrap="none" anchor="ctr"/>
            <a:lstStyle/>
            <a:p>
              <a:pPr algn="ctr" defTabSz="1306513"/>
              <a:r>
                <a:rPr lang="en-US" sz="1800" dirty="0" smtClean="0">
                  <a:latin typeface="+mj-lt"/>
                </a:rPr>
                <a:t>iL1</a:t>
              </a:r>
              <a:endParaRPr lang="en-US" sz="1800" dirty="0">
                <a:latin typeface="+mj-lt"/>
              </a:endParaRPr>
            </a:p>
          </p:txBody>
        </p:sp>
        <p:sp>
          <p:nvSpPr>
            <p:cNvPr id="25" name="Rectangle 5"/>
            <p:cNvSpPr>
              <a:spLocks noChangeArrowheads="1"/>
            </p:cNvSpPr>
            <p:nvPr/>
          </p:nvSpPr>
          <p:spPr bwMode="auto">
            <a:xfrm>
              <a:off x="9654843" y="3086300"/>
              <a:ext cx="458001" cy="400751"/>
            </a:xfrm>
            <a:prstGeom prst="rect">
              <a:avLst/>
            </a:prstGeom>
            <a:solidFill>
              <a:srgbClr val="AA014C"/>
            </a:solidFill>
            <a:ln w="50800" algn="ctr">
              <a:noFill/>
              <a:round/>
              <a:headEnd/>
              <a:tailEnd/>
            </a:ln>
          </p:spPr>
          <p:txBody>
            <a:bodyPr wrap="none" anchor="ctr"/>
            <a:lstStyle/>
            <a:p>
              <a:pPr algn="ctr" defTabSz="1306513"/>
              <a:r>
                <a:rPr lang="en-US" sz="1800" dirty="0" smtClean="0">
                  <a:latin typeface="+mj-lt"/>
                </a:rPr>
                <a:t>dL1</a:t>
              </a:r>
              <a:endParaRPr lang="en-US" sz="1800" dirty="0">
                <a:latin typeface="+mj-lt"/>
              </a:endParaRPr>
            </a:p>
          </p:txBody>
        </p:sp>
        <p:sp>
          <p:nvSpPr>
            <p:cNvPr id="28" name="Rectangle 6"/>
            <p:cNvSpPr>
              <a:spLocks noChangeArrowheads="1"/>
            </p:cNvSpPr>
            <p:nvPr/>
          </p:nvSpPr>
          <p:spPr bwMode="auto">
            <a:xfrm>
              <a:off x="9139592" y="3658802"/>
              <a:ext cx="1008516" cy="515252"/>
            </a:xfrm>
            <a:prstGeom prst="rect">
              <a:avLst/>
            </a:prstGeom>
            <a:solidFill>
              <a:srgbClr val="92D050"/>
            </a:solidFill>
            <a:ln w="50800" algn="ctr">
              <a:noFill/>
              <a:round/>
              <a:headEnd/>
              <a:tailEnd/>
            </a:ln>
          </p:spPr>
          <p:txBody>
            <a:bodyPr wrap="none" anchor="ctr"/>
            <a:lstStyle/>
            <a:p>
              <a:pPr algn="ctr" defTabSz="1306513"/>
              <a:r>
                <a:rPr lang="en-US" dirty="0" smtClean="0">
                  <a:solidFill>
                    <a:schemeClr val="accent5">
                      <a:lumMod val="10000"/>
                    </a:schemeClr>
                  </a:solidFill>
                  <a:latin typeface="+mj-lt"/>
                </a:rPr>
                <a:t>L2</a:t>
              </a:r>
              <a:endParaRPr lang="en-US" sz="1800" dirty="0">
                <a:solidFill>
                  <a:schemeClr val="accent5">
                    <a:lumMod val="10000"/>
                  </a:schemeClr>
                </a:solidFill>
                <a:latin typeface="+mj-lt"/>
              </a:endParaRPr>
            </a:p>
          </p:txBody>
        </p:sp>
      </p:grpSp>
      <p:grpSp>
        <p:nvGrpSpPr>
          <p:cNvPr id="7" name="Group 6"/>
          <p:cNvGrpSpPr/>
          <p:nvPr/>
        </p:nvGrpSpPr>
        <p:grpSpPr>
          <a:xfrm>
            <a:off x="9843285" y="2209800"/>
            <a:ext cx="1259504" cy="1259504"/>
            <a:chOff x="10399096" y="2971800"/>
            <a:chExt cx="1259504" cy="1259504"/>
          </a:xfrm>
        </p:grpSpPr>
        <p:sp>
          <p:nvSpPr>
            <p:cNvPr id="31" name="Rounded Rectangle 30"/>
            <p:cNvSpPr/>
            <p:nvPr/>
          </p:nvSpPr>
          <p:spPr bwMode="auto">
            <a:xfrm>
              <a:off x="10399096" y="2971800"/>
              <a:ext cx="1259504" cy="1259504"/>
            </a:xfrm>
            <a:prstGeom prst="roundRect">
              <a:avLst/>
            </a:prstGeom>
            <a:solidFill>
              <a:schemeClr val="bg2"/>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mj-lt"/>
              </a:endParaRPr>
            </a:p>
          </p:txBody>
        </p:sp>
        <p:sp>
          <p:nvSpPr>
            <p:cNvPr id="32" name="Rectangle 5"/>
            <p:cNvSpPr>
              <a:spLocks noChangeArrowheads="1"/>
            </p:cNvSpPr>
            <p:nvPr/>
          </p:nvSpPr>
          <p:spPr bwMode="auto">
            <a:xfrm>
              <a:off x="10524677" y="3064140"/>
              <a:ext cx="458001" cy="400751"/>
            </a:xfrm>
            <a:prstGeom prst="rect">
              <a:avLst/>
            </a:prstGeom>
            <a:solidFill>
              <a:srgbClr val="AA014C"/>
            </a:solidFill>
            <a:ln w="50800" algn="ctr">
              <a:noFill/>
              <a:round/>
              <a:headEnd/>
              <a:tailEnd/>
            </a:ln>
          </p:spPr>
          <p:txBody>
            <a:bodyPr wrap="none" anchor="ctr"/>
            <a:lstStyle/>
            <a:p>
              <a:pPr algn="ctr" defTabSz="1306513"/>
              <a:r>
                <a:rPr lang="en-US" sz="1800" dirty="0" smtClean="0">
                  <a:latin typeface="+mj-lt"/>
                </a:rPr>
                <a:t>iL1</a:t>
              </a:r>
              <a:endParaRPr lang="en-US" sz="1800" dirty="0">
                <a:latin typeface="+mj-lt"/>
              </a:endParaRPr>
            </a:p>
          </p:txBody>
        </p:sp>
        <p:sp>
          <p:nvSpPr>
            <p:cNvPr id="33" name="Rectangle 5"/>
            <p:cNvSpPr>
              <a:spLocks noChangeArrowheads="1"/>
            </p:cNvSpPr>
            <p:nvPr/>
          </p:nvSpPr>
          <p:spPr bwMode="auto">
            <a:xfrm>
              <a:off x="11039928" y="3064140"/>
              <a:ext cx="458001" cy="400751"/>
            </a:xfrm>
            <a:prstGeom prst="rect">
              <a:avLst/>
            </a:prstGeom>
            <a:solidFill>
              <a:srgbClr val="AA014C"/>
            </a:solidFill>
            <a:ln w="50800" algn="ctr">
              <a:noFill/>
              <a:round/>
              <a:headEnd/>
              <a:tailEnd/>
            </a:ln>
          </p:spPr>
          <p:txBody>
            <a:bodyPr wrap="none" anchor="ctr"/>
            <a:lstStyle/>
            <a:p>
              <a:pPr algn="ctr" defTabSz="1306513"/>
              <a:r>
                <a:rPr lang="en-US" sz="1800" dirty="0" smtClean="0">
                  <a:latin typeface="+mj-lt"/>
                </a:rPr>
                <a:t>dL1</a:t>
              </a:r>
              <a:endParaRPr lang="en-US" sz="1800" dirty="0">
                <a:latin typeface="+mj-lt"/>
              </a:endParaRPr>
            </a:p>
          </p:txBody>
        </p:sp>
        <p:sp>
          <p:nvSpPr>
            <p:cNvPr id="34" name="Rectangle 6"/>
            <p:cNvSpPr>
              <a:spLocks noChangeArrowheads="1"/>
            </p:cNvSpPr>
            <p:nvPr/>
          </p:nvSpPr>
          <p:spPr bwMode="auto">
            <a:xfrm>
              <a:off x="10524677" y="3636642"/>
              <a:ext cx="1008516" cy="515252"/>
            </a:xfrm>
            <a:prstGeom prst="rect">
              <a:avLst/>
            </a:prstGeom>
            <a:solidFill>
              <a:srgbClr val="92D050"/>
            </a:solidFill>
            <a:ln w="50800" algn="ctr">
              <a:noFill/>
              <a:round/>
              <a:headEnd/>
              <a:tailEnd/>
            </a:ln>
          </p:spPr>
          <p:txBody>
            <a:bodyPr wrap="none" anchor="ctr"/>
            <a:lstStyle/>
            <a:p>
              <a:pPr algn="ctr" defTabSz="1306513"/>
              <a:r>
                <a:rPr lang="en-US" dirty="0" smtClean="0">
                  <a:solidFill>
                    <a:schemeClr val="accent5">
                      <a:lumMod val="10000"/>
                    </a:schemeClr>
                  </a:solidFill>
                  <a:latin typeface="+mj-lt"/>
                </a:rPr>
                <a:t>L2</a:t>
              </a:r>
              <a:endParaRPr lang="en-US" sz="1800" dirty="0">
                <a:solidFill>
                  <a:schemeClr val="accent5">
                    <a:lumMod val="10000"/>
                  </a:schemeClr>
                </a:solidFill>
                <a:latin typeface="+mj-lt"/>
              </a:endParaRPr>
            </a:p>
          </p:txBody>
        </p:sp>
      </p:grpSp>
      <p:sp>
        <p:nvSpPr>
          <p:cNvPr id="2" name="Rounded Rectangle 1"/>
          <p:cNvSpPr/>
          <p:nvPr/>
        </p:nvSpPr>
        <p:spPr bwMode="auto">
          <a:xfrm>
            <a:off x="8583781" y="3733394"/>
            <a:ext cx="1008516" cy="744253"/>
          </a:xfrm>
          <a:prstGeom prst="roundRect">
            <a:avLst/>
          </a:prstGeom>
          <a:solidFill>
            <a:srgbClr val="AA014C"/>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1306513" rtl="0" eaLnBrk="1" fontAlgn="base" latinLnBrk="0" hangingPunct="1">
              <a:lnSpc>
                <a:spcPct val="100000"/>
              </a:lnSpc>
              <a:spcBef>
                <a:spcPct val="0"/>
              </a:spcBef>
              <a:spcAft>
                <a:spcPct val="0"/>
              </a:spcAft>
              <a:buClrTx/>
              <a:buSzTx/>
              <a:buFontTx/>
              <a:buNone/>
              <a:tabLst/>
            </a:pPr>
            <a:r>
              <a:rPr lang="en-US" dirty="0" smtClean="0">
                <a:latin typeface="+mj-lt"/>
              </a:rPr>
              <a:t>LLC</a:t>
            </a:r>
          </a:p>
          <a:p>
            <a:pPr marL="0" marR="0" indent="0" algn="ctr" defTabSz="130651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j-lt"/>
              </a:rPr>
              <a:t>Bank</a:t>
            </a:r>
            <a:endParaRPr kumimoji="0" lang="en-US" sz="2400" b="0" i="0" u="none" strike="noStrike" cap="none" normalizeH="0" baseline="0" dirty="0" smtClean="0">
              <a:ln>
                <a:noFill/>
              </a:ln>
              <a:solidFill>
                <a:schemeClr val="tx1"/>
              </a:solidFill>
              <a:effectLst/>
              <a:latin typeface="+mj-lt"/>
            </a:endParaRPr>
          </a:p>
        </p:txBody>
      </p:sp>
      <p:sp>
        <p:nvSpPr>
          <p:cNvPr id="15" name="Rounded Rectangle 14"/>
          <p:cNvSpPr/>
          <p:nvPr/>
        </p:nvSpPr>
        <p:spPr bwMode="auto">
          <a:xfrm>
            <a:off x="9946531" y="3733394"/>
            <a:ext cx="1008516" cy="744253"/>
          </a:xfrm>
          <a:prstGeom prst="roundRect">
            <a:avLst/>
          </a:prstGeom>
          <a:solidFill>
            <a:srgbClr val="AA014C"/>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130651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j-lt"/>
              </a:rPr>
              <a:t>LLC</a:t>
            </a:r>
          </a:p>
          <a:p>
            <a:pPr marL="0" marR="0" indent="0" algn="ctr" defTabSz="1306513" rtl="0" eaLnBrk="1" fontAlgn="base" latinLnBrk="0" hangingPunct="1">
              <a:lnSpc>
                <a:spcPct val="100000"/>
              </a:lnSpc>
              <a:spcBef>
                <a:spcPct val="0"/>
              </a:spcBef>
              <a:spcAft>
                <a:spcPct val="0"/>
              </a:spcAft>
              <a:buClrTx/>
              <a:buSzTx/>
              <a:buFontTx/>
              <a:buNone/>
              <a:tabLst/>
            </a:pPr>
            <a:r>
              <a:rPr lang="en-US" dirty="0" smtClean="0">
                <a:latin typeface="+mj-lt"/>
              </a:rPr>
              <a:t>Bank</a:t>
            </a:r>
            <a:endParaRPr kumimoji="0" lang="en-US" sz="2400" b="0" i="0" u="none" strike="noStrike" cap="none" normalizeH="0" baseline="0" dirty="0" smtClean="0">
              <a:ln>
                <a:noFill/>
              </a:ln>
              <a:solidFill>
                <a:schemeClr val="tx1"/>
              </a:solidFill>
              <a:effectLst/>
              <a:latin typeface="+mj-lt"/>
            </a:endParaRPr>
          </a:p>
        </p:txBody>
      </p:sp>
      <p:grpSp>
        <p:nvGrpSpPr>
          <p:cNvPr id="19" name="Group 18"/>
          <p:cNvGrpSpPr/>
          <p:nvPr/>
        </p:nvGrpSpPr>
        <p:grpSpPr>
          <a:xfrm>
            <a:off x="12398189" y="2209800"/>
            <a:ext cx="1259504" cy="1259504"/>
            <a:chOff x="10399096" y="2971800"/>
            <a:chExt cx="1259504" cy="1259504"/>
          </a:xfrm>
        </p:grpSpPr>
        <p:sp>
          <p:nvSpPr>
            <p:cNvPr id="20" name="Rounded Rectangle 19"/>
            <p:cNvSpPr/>
            <p:nvPr/>
          </p:nvSpPr>
          <p:spPr bwMode="auto">
            <a:xfrm>
              <a:off x="10399096" y="2971800"/>
              <a:ext cx="1259504" cy="1259504"/>
            </a:xfrm>
            <a:prstGeom prst="roundRect">
              <a:avLst/>
            </a:prstGeom>
            <a:solidFill>
              <a:schemeClr val="bg2"/>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mj-lt"/>
              </a:endParaRPr>
            </a:p>
          </p:txBody>
        </p:sp>
        <p:sp>
          <p:nvSpPr>
            <p:cNvPr id="21" name="Rectangle 5"/>
            <p:cNvSpPr>
              <a:spLocks noChangeArrowheads="1"/>
            </p:cNvSpPr>
            <p:nvPr/>
          </p:nvSpPr>
          <p:spPr bwMode="auto">
            <a:xfrm>
              <a:off x="10524677" y="3064140"/>
              <a:ext cx="458001" cy="400751"/>
            </a:xfrm>
            <a:prstGeom prst="rect">
              <a:avLst/>
            </a:prstGeom>
            <a:solidFill>
              <a:srgbClr val="AA014C"/>
            </a:solidFill>
            <a:ln w="50800" algn="ctr">
              <a:noFill/>
              <a:round/>
              <a:headEnd/>
              <a:tailEnd/>
            </a:ln>
          </p:spPr>
          <p:txBody>
            <a:bodyPr wrap="none" anchor="ctr"/>
            <a:lstStyle/>
            <a:p>
              <a:pPr algn="ctr" defTabSz="1306513"/>
              <a:r>
                <a:rPr lang="en-US" sz="1800" dirty="0" smtClean="0">
                  <a:latin typeface="+mj-lt"/>
                </a:rPr>
                <a:t>iL1</a:t>
              </a:r>
              <a:endParaRPr lang="en-US" sz="1800" dirty="0">
                <a:latin typeface="+mj-lt"/>
              </a:endParaRPr>
            </a:p>
          </p:txBody>
        </p:sp>
        <p:sp>
          <p:nvSpPr>
            <p:cNvPr id="22" name="Rectangle 5"/>
            <p:cNvSpPr>
              <a:spLocks noChangeArrowheads="1"/>
            </p:cNvSpPr>
            <p:nvPr/>
          </p:nvSpPr>
          <p:spPr bwMode="auto">
            <a:xfrm>
              <a:off x="11039928" y="3064140"/>
              <a:ext cx="458001" cy="400751"/>
            </a:xfrm>
            <a:prstGeom prst="rect">
              <a:avLst/>
            </a:prstGeom>
            <a:solidFill>
              <a:srgbClr val="AA014C"/>
            </a:solidFill>
            <a:ln w="50800" algn="ctr">
              <a:noFill/>
              <a:round/>
              <a:headEnd/>
              <a:tailEnd/>
            </a:ln>
          </p:spPr>
          <p:txBody>
            <a:bodyPr wrap="none" anchor="ctr"/>
            <a:lstStyle/>
            <a:p>
              <a:pPr algn="ctr" defTabSz="1306513"/>
              <a:r>
                <a:rPr lang="en-US" sz="1800" dirty="0" smtClean="0">
                  <a:latin typeface="+mj-lt"/>
                </a:rPr>
                <a:t>dL1</a:t>
              </a:r>
              <a:endParaRPr lang="en-US" sz="1800" dirty="0">
                <a:latin typeface="+mj-lt"/>
              </a:endParaRPr>
            </a:p>
          </p:txBody>
        </p:sp>
        <p:sp>
          <p:nvSpPr>
            <p:cNvPr id="23" name="Rectangle 6"/>
            <p:cNvSpPr>
              <a:spLocks noChangeArrowheads="1"/>
            </p:cNvSpPr>
            <p:nvPr/>
          </p:nvSpPr>
          <p:spPr bwMode="auto">
            <a:xfrm>
              <a:off x="10524677" y="3636642"/>
              <a:ext cx="1008516" cy="515252"/>
            </a:xfrm>
            <a:prstGeom prst="rect">
              <a:avLst/>
            </a:prstGeom>
            <a:solidFill>
              <a:srgbClr val="92D050"/>
            </a:solidFill>
            <a:ln w="50800" algn="ctr">
              <a:noFill/>
              <a:round/>
              <a:headEnd/>
              <a:tailEnd/>
            </a:ln>
          </p:spPr>
          <p:txBody>
            <a:bodyPr wrap="none" anchor="ctr"/>
            <a:lstStyle/>
            <a:p>
              <a:pPr algn="ctr" defTabSz="1306513"/>
              <a:r>
                <a:rPr lang="en-US" dirty="0" smtClean="0">
                  <a:solidFill>
                    <a:schemeClr val="accent5">
                      <a:lumMod val="10000"/>
                    </a:schemeClr>
                  </a:solidFill>
                  <a:latin typeface="+mj-lt"/>
                </a:rPr>
                <a:t>L2</a:t>
              </a:r>
              <a:endParaRPr lang="en-US" sz="1800" dirty="0">
                <a:solidFill>
                  <a:schemeClr val="accent5">
                    <a:lumMod val="10000"/>
                  </a:schemeClr>
                </a:solidFill>
                <a:latin typeface="+mj-lt"/>
              </a:endParaRPr>
            </a:p>
          </p:txBody>
        </p:sp>
      </p:grpSp>
      <p:sp>
        <p:nvSpPr>
          <p:cNvPr id="9" name="Oval 8"/>
          <p:cNvSpPr/>
          <p:nvPr/>
        </p:nvSpPr>
        <p:spPr bwMode="auto">
          <a:xfrm>
            <a:off x="11407589" y="2725051"/>
            <a:ext cx="152400" cy="136662"/>
          </a:xfrm>
          <a:prstGeom prst="ellipse">
            <a:avLst/>
          </a:prstGeom>
          <a:solidFill>
            <a:schemeClr val="tx1"/>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26" name="Oval 25"/>
          <p:cNvSpPr/>
          <p:nvPr/>
        </p:nvSpPr>
        <p:spPr bwMode="auto">
          <a:xfrm>
            <a:off x="11636189" y="2725051"/>
            <a:ext cx="152400" cy="136662"/>
          </a:xfrm>
          <a:prstGeom prst="ellipse">
            <a:avLst/>
          </a:prstGeom>
          <a:solidFill>
            <a:schemeClr val="tx1"/>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27" name="Oval 26"/>
          <p:cNvSpPr/>
          <p:nvPr/>
        </p:nvSpPr>
        <p:spPr bwMode="auto">
          <a:xfrm>
            <a:off x="11864789" y="2725051"/>
            <a:ext cx="152400" cy="136662"/>
          </a:xfrm>
          <a:prstGeom prst="ellipse">
            <a:avLst/>
          </a:prstGeom>
          <a:solidFill>
            <a:schemeClr val="tx1"/>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29" name="Rounded Rectangle 28"/>
          <p:cNvSpPr/>
          <p:nvPr/>
        </p:nvSpPr>
        <p:spPr bwMode="auto">
          <a:xfrm>
            <a:off x="12550589" y="3733800"/>
            <a:ext cx="1008516" cy="744253"/>
          </a:xfrm>
          <a:prstGeom prst="roundRect">
            <a:avLst/>
          </a:prstGeom>
          <a:solidFill>
            <a:srgbClr val="AA014C"/>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130651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j-lt"/>
              </a:rPr>
              <a:t>LLC</a:t>
            </a:r>
          </a:p>
          <a:p>
            <a:pPr marL="0" marR="0" indent="0" algn="ctr" defTabSz="1306513" rtl="0" eaLnBrk="1" fontAlgn="base" latinLnBrk="0" hangingPunct="1">
              <a:lnSpc>
                <a:spcPct val="100000"/>
              </a:lnSpc>
              <a:spcBef>
                <a:spcPct val="0"/>
              </a:spcBef>
              <a:spcAft>
                <a:spcPct val="0"/>
              </a:spcAft>
              <a:buClrTx/>
              <a:buSzTx/>
              <a:buFontTx/>
              <a:buNone/>
              <a:tabLst/>
            </a:pPr>
            <a:r>
              <a:rPr lang="en-US" dirty="0" smtClean="0">
                <a:latin typeface="+mj-lt"/>
              </a:rPr>
              <a:t>Bank</a:t>
            </a:r>
            <a:endParaRPr kumimoji="0" lang="en-US" sz="2400" b="0" i="0" u="none" strike="noStrike" cap="none" normalizeH="0" baseline="0" dirty="0" smtClean="0">
              <a:ln>
                <a:noFill/>
              </a:ln>
              <a:solidFill>
                <a:schemeClr val="tx1"/>
              </a:solidFill>
              <a:effectLst/>
              <a:latin typeface="+mj-lt"/>
            </a:endParaRPr>
          </a:p>
        </p:txBody>
      </p:sp>
      <p:sp>
        <p:nvSpPr>
          <p:cNvPr id="35" name="Oval 34"/>
          <p:cNvSpPr/>
          <p:nvPr/>
        </p:nvSpPr>
        <p:spPr bwMode="auto">
          <a:xfrm>
            <a:off x="11407589" y="3978138"/>
            <a:ext cx="152400" cy="136662"/>
          </a:xfrm>
          <a:prstGeom prst="ellipse">
            <a:avLst/>
          </a:prstGeom>
          <a:solidFill>
            <a:srgbClr val="FF0000"/>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36" name="Oval 35"/>
          <p:cNvSpPr/>
          <p:nvPr/>
        </p:nvSpPr>
        <p:spPr bwMode="auto">
          <a:xfrm>
            <a:off x="11636189" y="3978138"/>
            <a:ext cx="152400" cy="136662"/>
          </a:xfrm>
          <a:prstGeom prst="ellipse">
            <a:avLst/>
          </a:prstGeom>
          <a:solidFill>
            <a:srgbClr val="FF0000"/>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37" name="Oval 36"/>
          <p:cNvSpPr/>
          <p:nvPr/>
        </p:nvSpPr>
        <p:spPr bwMode="auto">
          <a:xfrm>
            <a:off x="11864789" y="3978138"/>
            <a:ext cx="152400" cy="136662"/>
          </a:xfrm>
          <a:prstGeom prst="ellipse">
            <a:avLst/>
          </a:prstGeom>
          <a:solidFill>
            <a:srgbClr val="FF0000"/>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Tree>
    <p:extLst>
      <p:ext uri="{BB962C8B-B14F-4D97-AF65-F5344CB8AC3E}">
        <p14:creationId xmlns:p14="http://schemas.microsoft.com/office/powerpoint/2010/main" val="22108237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Multi-Core Performance </a:t>
            </a:r>
            <a:r>
              <a:rPr lang="en-US" sz="3200" dirty="0" smtClean="0"/>
              <a:t>of Exclusive Cache </a:t>
            </a:r>
            <a:r>
              <a:rPr lang="en-US" sz="3200" dirty="0" smtClean="0"/>
              <a:t>Hierarchy </a:t>
            </a:r>
            <a:endParaRPr lang="en-US" sz="3200" dirty="0"/>
          </a:p>
        </p:txBody>
      </p:sp>
      <p:sp>
        <p:nvSpPr>
          <p:cNvPr id="4" name="Slide Number Placeholder 3"/>
          <p:cNvSpPr>
            <a:spLocks noGrp="1"/>
          </p:cNvSpPr>
          <p:nvPr>
            <p:ph type="sldNum" sz="quarter" idx="10"/>
          </p:nvPr>
        </p:nvSpPr>
        <p:spPr/>
        <p:txBody>
          <a:bodyPr/>
          <a:lstStyle/>
          <a:p>
            <a:pPr>
              <a:defRPr/>
            </a:pPr>
            <a:fld id="{84EEC5A6-19FE-4C05-B295-F56EF486125E}" type="slidenum">
              <a:rPr lang="en-US" smtClean="0"/>
              <a:pPr>
                <a:defRPr/>
              </a:pPr>
              <a:t>20</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9237" y="1143000"/>
            <a:ext cx="8564563" cy="6186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4"/>
          <p:cNvSpPr txBox="1">
            <a:spLocks noChangeArrowheads="1"/>
          </p:cNvSpPr>
          <p:nvPr/>
        </p:nvSpPr>
        <p:spPr bwMode="auto">
          <a:xfrm>
            <a:off x="114300" y="7629525"/>
            <a:ext cx="1440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spcBef>
                <a:spcPct val="20000"/>
              </a:spcBef>
            </a:pPr>
            <a:r>
              <a:rPr lang="en-US" altLang="en-US" sz="2800" b="1" dirty="0" smtClean="0">
                <a:solidFill>
                  <a:srgbClr val="FFFF00"/>
                </a:solidFill>
                <a:latin typeface="Comic Sans MS" pitchFamily="66" charset="0"/>
              </a:rPr>
              <a:t>Call For Action:  Develop </a:t>
            </a:r>
            <a:r>
              <a:rPr lang="en-US" altLang="en-US" sz="2800" b="1" dirty="0">
                <a:solidFill>
                  <a:srgbClr val="FFFF00"/>
                </a:solidFill>
                <a:latin typeface="Comic Sans MS" pitchFamily="66" charset="0"/>
              </a:rPr>
              <a:t>Mechanisms to Recoup Performance Loss</a:t>
            </a:r>
          </a:p>
        </p:txBody>
      </p:sp>
      <p:sp>
        <p:nvSpPr>
          <p:cNvPr id="7" name="TextBox 6"/>
          <p:cNvSpPr txBox="1"/>
          <p:nvPr/>
        </p:nvSpPr>
        <p:spPr>
          <a:xfrm>
            <a:off x="3723585" y="6915090"/>
            <a:ext cx="7096815" cy="400110"/>
          </a:xfrm>
          <a:prstGeom prst="rect">
            <a:avLst/>
          </a:prstGeom>
          <a:solidFill>
            <a:schemeClr val="tx1"/>
          </a:solidFill>
          <a:ln>
            <a:noFill/>
          </a:ln>
        </p:spPr>
        <p:txBody>
          <a:bodyPr wrap="none" rtlCol="0">
            <a:spAutoFit/>
          </a:bodyPr>
          <a:lstStyle/>
          <a:p>
            <a:r>
              <a:rPr lang="en-US" sz="2000" dirty="0" smtClean="0">
                <a:solidFill>
                  <a:srgbClr val="02203A"/>
                </a:solidFill>
                <a:latin typeface="+mj-lt"/>
              </a:rPr>
              <a:t>16T-server          1T, 2T,4T, 8T, and 16T SPEC workloads</a:t>
            </a:r>
            <a:endParaRPr lang="en-US" sz="2000" dirty="0">
              <a:solidFill>
                <a:srgbClr val="02203A"/>
              </a:solidFill>
              <a:latin typeface="+mj-lt"/>
            </a:endParaRPr>
          </a:p>
        </p:txBody>
      </p:sp>
    </p:spTree>
    <p:extLst>
      <p:ext uri="{BB962C8B-B14F-4D97-AF65-F5344CB8AC3E}">
        <p14:creationId xmlns:p14="http://schemas.microsoft.com/office/powerpoint/2010/main" val="2582225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Summary</a:t>
            </a:r>
          </a:p>
        </p:txBody>
      </p:sp>
      <p:sp>
        <p:nvSpPr>
          <p:cNvPr id="20483" name="Rectangle 3"/>
          <p:cNvSpPr>
            <a:spLocks noGrp="1" noChangeArrowheads="1"/>
          </p:cNvSpPr>
          <p:nvPr>
            <p:ph idx="1"/>
          </p:nvPr>
        </p:nvSpPr>
        <p:spPr>
          <a:xfrm>
            <a:off x="728663" y="1646238"/>
            <a:ext cx="13749337" cy="5211762"/>
          </a:xfrm>
        </p:spPr>
        <p:txBody>
          <a:bodyPr/>
          <a:lstStyle/>
          <a:p>
            <a:pPr lvl="1" eaLnBrk="1" hangingPunct="1">
              <a:lnSpc>
                <a:spcPct val="90000"/>
              </a:lnSpc>
            </a:pPr>
            <a:r>
              <a:rPr lang="en-US" altLang="en-US" sz="3200" b="1" dirty="0" smtClean="0">
                <a:solidFill>
                  <a:srgbClr val="FFFF00"/>
                </a:solidFill>
              </a:rPr>
              <a:t>Problem: </a:t>
            </a:r>
            <a:r>
              <a:rPr lang="en-US" altLang="en-US" sz="3200" dirty="0" smtClean="0"/>
              <a:t>On-chip hit </a:t>
            </a:r>
            <a:r>
              <a:rPr lang="en-US" altLang="en-US" sz="3200" dirty="0" smtClean="0"/>
              <a:t>latency is a problem for server </a:t>
            </a:r>
            <a:r>
              <a:rPr lang="en-US" altLang="en-US" sz="3200" dirty="0" smtClean="0"/>
              <a:t>workloads</a:t>
            </a:r>
          </a:p>
          <a:p>
            <a:pPr marL="354012" lvl="2" indent="0" eaLnBrk="1" hangingPunct="1">
              <a:lnSpc>
                <a:spcPct val="90000"/>
              </a:lnSpc>
              <a:buNone/>
            </a:pPr>
            <a:endParaRPr lang="en-US" altLang="en-US" sz="800" b="1" dirty="0" smtClean="0">
              <a:solidFill>
                <a:srgbClr val="FFFF00"/>
              </a:solidFill>
            </a:endParaRPr>
          </a:p>
          <a:p>
            <a:pPr lvl="1" eaLnBrk="1" hangingPunct="1">
              <a:lnSpc>
                <a:spcPct val="90000"/>
              </a:lnSpc>
            </a:pPr>
            <a:r>
              <a:rPr lang="en-US" altLang="en-US" sz="3200" b="1" dirty="0" smtClean="0">
                <a:solidFill>
                  <a:srgbClr val="FFFF00"/>
                </a:solidFill>
              </a:rPr>
              <a:t>We </a:t>
            </a:r>
            <a:r>
              <a:rPr lang="en-US" altLang="en-US" sz="3200" b="1" dirty="0" smtClean="0">
                <a:solidFill>
                  <a:srgbClr val="FFFF00"/>
                </a:solidFill>
              </a:rPr>
              <a:t>show:</a:t>
            </a:r>
            <a:r>
              <a:rPr lang="en-US" altLang="en-US" sz="3200" dirty="0" smtClean="0"/>
              <a:t> </a:t>
            </a:r>
            <a:r>
              <a:rPr lang="en-US" altLang="en-US" sz="3200" dirty="0" smtClean="0"/>
              <a:t>server workloads have large code footprints that need to be serviced out of L1/L2 (not L3)</a:t>
            </a:r>
            <a:endParaRPr lang="en-US" altLang="en-US" sz="3200" dirty="0" smtClean="0"/>
          </a:p>
          <a:p>
            <a:pPr lvl="1" eaLnBrk="1" hangingPunct="1">
              <a:lnSpc>
                <a:spcPct val="90000"/>
              </a:lnSpc>
            </a:pPr>
            <a:endParaRPr lang="en-US" altLang="en-US" sz="800" b="1" dirty="0" smtClean="0">
              <a:solidFill>
                <a:srgbClr val="FFFF00"/>
              </a:solidFill>
            </a:endParaRPr>
          </a:p>
          <a:p>
            <a:pPr lvl="1" eaLnBrk="1" hangingPunct="1">
              <a:lnSpc>
                <a:spcPct val="90000"/>
              </a:lnSpc>
            </a:pPr>
            <a:r>
              <a:rPr lang="en-US" altLang="en-US" sz="3200" b="1" dirty="0" smtClean="0">
                <a:solidFill>
                  <a:srgbClr val="FFFF00"/>
                </a:solidFill>
              </a:rPr>
              <a:t>Proposal:</a:t>
            </a:r>
            <a:r>
              <a:rPr lang="en-US" altLang="en-US" sz="3200" dirty="0" smtClean="0"/>
              <a:t>  </a:t>
            </a:r>
            <a:r>
              <a:rPr lang="en-US" altLang="en-US" sz="3200" dirty="0" smtClean="0"/>
              <a:t>Reorganize Cache Hierarchy to Im</a:t>
            </a:r>
            <a:r>
              <a:rPr lang="en-US" altLang="en-US" sz="3200" dirty="0" smtClean="0"/>
              <a:t>prove Hit Latency</a:t>
            </a:r>
            <a:endParaRPr lang="en-US" altLang="en-US" sz="3200" dirty="0" smtClean="0"/>
          </a:p>
          <a:p>
            <a:pPr lvl="2" eaLnBrk="1" hangingPunct="1">
              <a:lnSpc>
                <a:spcPct val="90000"/>
              </a:lnSpc>
            </a:pPr>
            <a:r>
              <a:rPr lang="en-US" altLang="en-US" sz="2800" dirty="0" smtClean="0"/>
              <a:t>Inclusive hierarchy with small L2 </a:t>
            </a:r>
            <a:r>
              <a:rPr lang="en-US" altLang="en-US" sz="2800" dirty="0" smtClean="0">
                <a:sym typeface="Wingdings" panose="05000000000000000000" pitchFamily="2" charset="2"/>
              </a:rPr>
              <a:t> Exclusive hierarchy with large L2</a:t>
            </a:r>
            <a:endParaRPr lang="en-US" altLang="en-US" sz="2800" dirty="0" smtClean="0"/>
          </a:p>
          <a:p>
            <a:pPr lvl="2" eaLnBrk="1" hangingPunct="1">
              <a:lnSpc>
                <a:spcPct val="90000"/>
              </a:lnSpc>
            </a:pPr>
            <a:r>
              <a:rPr lang="en-US" altLang="en-US" sz="2800" dirty="0" smtClean="0"/>
              <a:t>Exclusive hierarchy enables improving average cache access latency</a:t>
            </a:r>
            <a:endParaRPr lang="en-US" altLang="en-US" dirty="0" smtClean="0"/>
          </a:p>
        </p:txBody>
      </p:sp>
      <p:sp>
        <p:nvSpPr>
          <p:cNvPr id="5" name="Slide Number Placeholder 3"/>
          <p:cNvSpPr>
            <a:spLocks noGrp="1"/>
          </p:cNvSpPr>
          <p:nvPr>
            <p:ph type="sldNum" sz="quarter" idx="10"/>
          </p:nvPr>
        </p:nvSpPr>
        <p:spPr/>
        <p:txBody>
          <a:bodyPr/>
          <a:lstStyle/>
          <a:p>
            <a:pPr defTabSz="1306513">
              <a:defRPr/>
            </a:pPr>
            <a:fld id="{D84F14EB-A024-4309-A320-6A25BEF29D45}" type="slidenum">
              <a:rPr lang="en-US"/>
              <a:pPr defTabSz="1306513">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pPr defTabSz="1306513">
              <a:defRPr/>
            </a:pPr>
            <a:fld id="{B13C192A-8927-477D-BEBD-EDB11434E514}" type="slidenum">
              <a:rPr lang="en-US"/>
              <a:pPr defTabSz="1306513">
                <a:defRPr/>
              </a:pPr>
              <a:t>22</a:t>
            </a:fld>
            <a:endParaRPr lang="en-US"/>
          </a:p>
        </p:txBody>
      </p:sp>
      <p:sp>
        <p:nvSpPr>
          <p:cNvPr id="21507" name="Rectangle 2"/>
          <p:cNvSpPr>
            <a:spLocks noChangeArrowheads="1"/>
          </p:cNvSpPr>
          <p:nvPr/>
        </p:nvSpPr>
        <p:spPr bwMode="auto">
          <a:xfrm>
            <a:off x="1096963" y="7497763"/>
            <a:ext cx="3048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60000"/>
              </a:spcBef>
              <a:defRPr sz="2800">
                <a:solidFill>
                  <a:schemeClr val="tx1"/>
                </a:solidFill>
                <a:latin typeface="Comic Sans MS" pitchFamily="66" charset="0"/>
              </a:defRPr>
            </a:lvl1pPr>
            <a:lvl2pPr marL="742950" indent="-285750"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eaLnBrk="0" hangingPunct="0">
              <a:spcBef>
                <a:spcPct val="20000"/>
              </a:spcBef>
              <a:buChar char="–"/>
              <a:defRPr sz="3200">
                <a:solidFill>
                  <a:schemeClr val="tx1"/>
                </a:solidFill>
                <a:latin typeface="Comic Sans MS" pitchFamily="66" charset="0"/>
              </a:defRPr>
            </a:lvl3pPr>
            <a:lvl4pPr marL="1600200" indent="-228600" eaLnBrk="0" hangingPunct="0">
              <a:spcBef>
                <a:spcPct val="20000"/>
              </a:spcBef>
              <a:buFont typeface="Times" pitchFamily="18" charset="0"/>
              <a:buChar char="•"/>
              <a:defRPr sz="23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400">
              <a:latin typeface="Verdana" pitchFamily="34" charset="0"/>
            </a:endParaRPr>
          </a:p>
        </p:txBody>
      </p:sp>
      <p:sp>
        <p:nvSpPr>
          <p:cNvPr id="21508" name="Rectangle 3"/>
          <p:cNvSpPr>
            <a:spLocks noChangeArrowheads="1"/>
          </p:cNvSpPr>
          <p:nvPr/>
        </p:nvSpPr>
        <p:spPr bwMode="auto">
          <a:xfrm>
            <a:off x="4999038" y="7497763"/>
            <a:ext cx="46323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60000"/>
              </a:spcBef>
              <a:defRPr sz="2800">
                <a:solidFill>
                  <a:schemeClr val="tx1"/>
                </a:solidFill>
                <a:latin typeface="Comic Sans MS" pitchFamily="66" charset="0"/>
              </a:defRPr>
            </a:lvl1pPr>
            <a:lvl2pPr marL="742950" indent="-285750"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eaLnBrk="0" hangingPunct="0">
              <a:spcBef>
                <a:spcPct val="20000"/>
              </a:spcBef>
              <a:buChar char="–"/>
              <a:defRPr sz="3200">
                <a:solidFill>
                  <a:schemeClr val="tx1"/>
                </a:solidFill>
                <a:latin typeface="Comic Sans MS" pitchFamily="66" charset="0"/>
              </a:defRPr>
            </a:lvl3pPr>
            <a:lvl4pPr marL="1600200" indent="-228600" eaLnBrk="0" hangingPunct="0">
              <a:spcBef>
                <a:spcPct val="20000"/>
              </a:spcBef>
              <a:buFont typeface="Times" pitchFamily="18" charset="0"/>
              <a:buChar char="•"/>
              <a:defRPr sz="23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400">
              <a:latin typeface="Verdana" pitchFamily="34" charset="0"/>
            </a:endParaRPr>
          </a:p>
        </p:txBody>
      </p:sp>
      <p:sp>
        <p:nvSpPr>
          <p:cNvPr id="21509" name="Rectangle 4"/>
          <p:cNvSpPr>
            <a:spLocks noChangeArrowheads="1"/>
          </p:cNvSpPr>
          <p:nvPr/>
        </p:nvSpPr>
        <p:spPr bwMode="auto">
          <a:xfrm>
            <a:off x="1096963" y="7497763"/>
            <a:ext cx="3048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60000"/>
              </a:spcBef>
              <a:defRPr sz="2800">
                <a:solidFill>
                  <a:schemeClr val="tx1"/>
                </a:solidFill>
                <a:latin typeface="Comic Sans MS" pitchFamily="66" charset="0"/>
              </a:defRPr>
            </a:lvl1pPr>
            <a:lvl2pPr marL="742950" indent="-285750"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eaLnBrk="0" hangingPunct="0">
              <a:spcBef>
                <a:spcPct val="20000"/>
              </a:spcBef>
              <a:buChar char="–"/>
              <a:defRPr sz="3200">
                <a:solidFill>
                  <a:schemeClr val="tx1"/>
                </a:solidFill>
                <a:latin typeface="Comic Sans MS" pitchFamily="66" charset="0"/>
              </a:defRPr>
            </a:lvl3pPr>
            <a:lvl4pPr marL="1600200" indent="-228600" eaLnBrk="0" hangingPunct="0">
              <a:spcBef>
                <a:spcPct val="20000"/>
              </a:spcBef>
              <a:buFont typeface="Times" pitchFamily="18" charset="0"/>
              <a:buChar char="•"/>
              <a:defRPr sz="23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400">
              <a:latin typeface="Verdana" pitchFamily="34" charset="0"/>
            </a:endParaRPr>
          </a:p>
        </p:txBody>
      </p:sp>
      <p:sp>
        <p:nvSpPr>
          <p:cNvPr id="21510" name="Rectangle 5"/>
          <p:cNvSpPr>
            <a:spLocks noChangeArrowheads="1"/>
          </p:cNvSpPr>
          <p:nvPr/>
        </p:nvSpPr>
        <p:spPr bwMode="auto">
          <a:xfrm>
            <a:off x="4999038" y="7497763"/>
            <a:ext cx="46323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60000"/>
              </a:spcBef>
              <a:defRPr sz="2800">
                <a:solidFill>
                  <a:schemeClr val="tx1"/>
                </a:solidFill>
                <a:latin typeface="Comic Sans MS" pitchFamily="66" charset="0"/>
              </a:defRPr>
            </a:lvl1pPr>
            <a:lvl2pPr marL="742950" indent="-285750"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eaLnBrk="0" hangingPunct="0">
              <a:spcBef>
                <a:spcPct val="20000"/>
              </a:spcBef>
              <a:buChar char="–"/>
              <a:defRPr sz="3200">
                <a:solidFill>
                  <a:schemeClr val="tx1"/>
                </a:solidFill>
                <a:latin typeface="Comic Sans MS" pitchFamily="66" charset="0"/>
              </a:defRPr>
            </a:lvl3pPr>
            <a:lvl4pPr marL="1600200" indent="-228600" eaLnBrk="0" hangingPunct="0">
              <a:spcBef>
                <a:spcPct val="20000"/>
              </a:spcBef>
              <a:buFont typeface="Times" pitchFamily="18" charset="0"/>
              <a:buChar char="•"/>
              <a:defRPr sz="23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400">
              <a:latin typeface="Verdana" pitchFamily="34" charset="0"/>
            </a:endParaRPr>
          </a:p>
        </p:txBody>
      </p:sp>
      <p:sp>
        <p:nvSpPr>
          <p:cNvPr id="21511" name="Rectangle 14"/>
          <p:cNvSpPr>
            <a:spLocks noChangeArrowheads="1"/>
          </p:cNvSpPr>
          <p:nvPr/>
        </p:nvSpPr>
        <p:spPr bwMode="auto">
          <a:xfrm>
            <a:off x="5172075" y="2133600"/>
            <a:ext cx="4286250" cy="256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130615" tIns="65308" rIns="130615" bIns="65308">
            <a:spAutoFit/>
          </a:bodyPr>
          <a:lstStyle>
            <a:lvl1pPr defTabSz="1306513" eaLnBrk="0" hangingPunct="0">
              <a:spcBef>
                <a:spcPct val="60000"/>
              </a:spcBef>
              <a:defRPr sz="2800">
                <a:solidFill>
                  <a:schemeClr val="tx1"/>
                </a:solidFill>
                <a:latin typeface="Comic Sans MS" pitchFamily="66" charset="0"/>
              </a:defRPr>
            </a:lvl1pPr>
            <a:lvl2pPr marL="742950" indent="-285750" defTabSz="1306513"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defTabSz="1306513" eaLnBrk="0" hangingPunct="0">
              <a:spcBef>
                <a:spcPct val="20000"/>
              </a:spcBef>
              <a:buChar char="–"/>
              <a:defRPr sz="3200">
                <a:solidFill>
                  <a:schemeClr val="tx1"/>
                </a:solidFill>
                <a:latin typeface="Comic Sans MS" pitchFamily="66" charset="0"/>
              </a:defRPr>
            </a:lvl3pPr>
            <a:lvl4pPr marL="1600200" indent="-228600" defTabSz="1306513" eaLnBrk="0" hangingPunct="0">
              <a:spcBef>
                <a:spcPct val="20000"/>
              </a:spcBef>
              <a:buFont typeface="Times" pitchFamily="18" charset="0"/>
              <a:buChar char="•"/>
              <a:defRPr sz="2300">
                <a:solidFill>
                  <a:schemeClr val="tx1"/>
                </a:solidFill>
                <a:latin typeface="Comic Sans MS" pitchFamily="66" charset="0"/>
              </a:defRPr>
            </a:lvl4pPr>
            <a:lvl5pPr marL="2057400" indent="-228600" defTabSz="1306513" eaLnBrk="0" hangingPunct="0">
              <a:spcBef>
                <a:spcPct val="20000"/>
              </a:spcBef>
              <a:buChar char="–"/>
              <a:defRPr sz="2000">
                <a:solidFill>
                  <a:schemeClr val="tx1"/>
                </a:solidFill>
                <a:latin typeface="Comic Sans MS" pitchFamily="66" charset="0"/>
              </a:defRPr>
            </a:lvl5pPr>
            <a:lvl6pPr marL="2514600" indent="-228600" defTabSz="1306513" eaLnBrk="0" fontAlgn="base" hangingPunct="0">
              <a:spcBef>
                <a:spcPct val="20000"/>
              </a:spcBef>
              <a:spcAft>
                <a:spcPct val="0"/>
              </a:spcAft>
              <a:buChar char="–"/>
              <a:defRPr sz="2000">
                <a:solidFill>
                  <a:schemeClr val="tx1"/>
                </a:solidFill>
                <a:latin typeface="Comic Sans MS" pitchFamily="66" charset="0"/>
              </a:defRPr>
            </a:lvl6pPr>
            <a:lvl7pPr marL="2971800" indent="-228600" defTabSz="1306513" eaLnBrk="0" fontAlgn="base" hangingPunct="0">
              <a:spcBef>
                <a:spcPct val="20000"/>
              </a:spcBef>
              <a:spcAft>
                <a:spcPct val="0"/>
              </a:spcAft>
              <a:buChar char="–"/>
              <a:defRPr sz="2000">
                <a:solidFill>
                  <a:schemeClr val="tx1"/>
                </a:solidFill>
                <a:latin typeface="Comic Sans MS" pitchFamily="66" charset="0"/>
              </a:defRPr>
            </a:lvl7pPr>
            <a:lvl8pPr marL="3429000" indent="-228600" defTabSz="1306513" eaLnBrk="0" fontAlgn="base" hangingPunct="0">
              <a:spcBef>
                <a:spcPct val="20000"/>
              </a:spcBef>
              <a:spcAft>
                <a:spcPct val="0"/>
              </a:spcAft>
              <a:buChar char="–"/>
              <a:defRPr sz="2000">
                <a:solidFill>
                  <a:schemeClr val="tx1"/>
                </a:solidFill>
                <a:latin typeface="Comic Sans MS" pitchFamily="66" charset="0"/>
              </a:defRPr>
            </a:lvl8pPr>
            <a:lvl9pPr marL="3886200" indent="-228600" defTabSz="1306513"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pPr>
            <a:r>
              <a:rPr lang="en-US" altLang="en-US" sz="12600" b="1">
                <a:solidFill>
                  <a:schemeClr val="tx2"/>
                </a:solidFill>
                <a:latin typeface="Verdana" pitchFamily="34" charset="0"/>
              </a:rPr>
              <a:t>Q&amp;A</a:t>
            </a:r>
          </a:p>
          <a:p>
            <a:pPr algn="ctr" eaLnBrk="1" hangingPunct="1">
              <a:spcBef>
                <a:spcPct val="0"/>
              </a:spcBef>
            </a:pPr>
            <a:endParaRPr lang="en-US" altLang="en-US" sz="3200" b="1">
              <a:solidFill>
                <a:schemeClr val="tx2"/>
              </a:solidFill>
              <a:latin typeface="Verdana" pitchFamily="3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endParaRPr lang="en-US" altLang="en-US" smtClean="0"/>
          </a:p>
        </p:txBody>
      </p:sp>
      <p:sp>
        <p:nvSpPr>
          <p:cNvPr id="22531" name="Content Placeholder 2"/>
          <p:cNvSpPr>
            <a:spLocks noGrp="1"/>
          </p:cNvSpPr>
          <p:nvPr>
            <p:ph idx="1"/>
          </p:nvPr>
        </p:nvSpPr>
        <p:spPr/>
        <p:txBody>
          <a:bodyPr/>
          <a:lstStyle/>
          <a:p>
            <a:endParaRPr lang="en-US" altLang="en-US" smtClean="0"/>
          </a:p>
        </p:txBody>
      </p:sp>
      <p:sp>
        <p:nvSpPr>
          <p:cNvPr id="4" name="Slide Number Placeholder 3"/>
          <p:cNvSpPr>
            <a:spLocks noGrp="1"/>
          </p:cNvSpPr>
          <p:nvPr>
            <p:ph type="sldNum" sz="quarter" idx="10"/>
          </p:nvPr>
        </p:nvSpPr>
        <p:spPr/>
        <p:txBody>
          <a:bodyPr/>
          <a:lstStyle/>
          <a:p>
            <a:pPr>
              <a:defRPr/>
            </a:pPr>
            <a:fld id="{34F1E41F-5A0E-4078-875F-CBD5B4437BFC}"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High Level CMP and Cache Hierarchy Overview</a:t>
            </a:r>
          </a:p>
        </p:txBody>
      </p:sp>
      <p:sp>
        <p:nvSpPr>
          <p:cNvPr id="4" name="Slide Number Placeholder 3"/>
          <p:cNvSpPr>
            <a:spLocks noGrp="1"/>
          </p:cNvSpPr>
          <p:nvPr>
            <p:ph type="sldNum" sz="quarter" idx="10"/>
          </p:nvPr>
        </p:nvSpPr>
        <p:spPr/>
        <p:txBody>
          <a:bodyPr/>
          <a:lstStyle/>
          <a:p>
            <a:pPr>
              <a:defRPr/>
            </a:pPr>
            <a:fld id="{84571D27-4443-4DAE-A239-0029B25C9D90}" type="slidenum">
              <a:rPr lang="en-US" smtClean="0"/>
              <a:pPr>
                <a:defRPr/>
              </a:pPr>
              <a:t>24</a:t>
            </a:fld>
            <a:endParaRPr lang="en-US"/>
          </a:p>
        </p:txBody>
      </p:sp>
      <p:sp>
        <p:nvSpPr>
          <p:cNvPr id="28688" name="Content Placeholder 5"/>
          <p:cNvSpPr>
            <a:spLocks noGrp="1"/>
          </p:cNvSpPr>
          <p:nvPr>
            <p:ph idx="1"/>
          </p:nvPr>
        </p:nvSpPr>
        <p:spPr>
          <a:xfrm>
            <a:off x="728663" y="5257800"/>
            <a:ext cx="13181012" cy="2606675"/>
          </a:xfrm>
        </p:spPr>
        <p:txBody>
          <a:bodyPr/>
          <a:lstStyle/>
          <a:p>
            <a:pPr lvl="1" eaLnBrk="1" hangingPunct="1">
              <a:buFont typeface="Arial" charset="0"/>
              <a:buChar char="•"/>
            </a:pPr>
            <a:endParaRPr lang="en-US" altLang="en-US" sz="2400" smtClean="0"/>
          </a:p>
          <a:p>
            <a:pPr lvl="1" eaLnBrk="1" hangingPunct="1">
              <a:buFont typeface="Arial" charset="0"/>
              <a:buChar char="•"/>
            </a:pPr>
            <a:r>
              <a:rPr lang="en-US" altLang="en-US" sz="2800" smtClean="0"/>
              <a:t>CMP consists of several “nodes” connected via an on-chip network</a:t>
            </a:r>
          </a:p>
          <a:p>
            <a:pPr lvl="2" eaLnBrk="1" hangingPunct="1">
              <a:buFont typeface="Arial" charset="0"/>
              <a:buChar char="•"/>
            </a:pPr>
            <a:r>
              <a:rPr lang="en-US" altLang="en-US" sz="2400" smtClean="0"/>
              <a:t>A typical “node” consists of a “core” and “uncore”</a:t>
            </a:r>
          </a:p>
          <a:p>
            <a:pPr lvl="3" eaLnBrk="1" hangingPunct="1">
              <a:buFont typeface="Arial" charset="0"/>
              <a:buChar char="•"/>
            </a:pPr>
            <a:r>
              <a:rPr lang="en-US" altLang="en-US" sz="2000" smtClean="0"/>
              <a:t>“core” </a:t>
            </a:r>
            <a:r>
              <a:rPr lang="en-US" altLang="en-US" sz="2000" smtClean="0">
                <a:sym typeface="Wingdings" pitchFamily="2" charset="2"/>
              </a:rPr>
              <a:t> CPU, L1, and L2 cache</a:t>
            </a:r>
          </a:p>
          <a:p>
            <a:pPr lvl="3" eaLnBrk="1" hangingPunct="1">
              <a:buFont typeface="Arial" charset="0"/>
              <a:buChar char="•"/>
            </a:pPr>
            <a:r>
              <a:rPr lang="en-US" altLang="en-US" sz="2000" smtClean="0">
                <a:sym typeface="Wingdings" pitchFamily="2" charset="2"/>
              </a:rPr>
              <a:t>“uncore”  L3 cache slice, directory, etc.</a:t>
            </a:r>
            <a:endParaRPr lang="en-US" altLang="en-US" sz="2000" smtClean="0"/>
          </a:p>
          <a:p>
            <a:pPr lvl="1" eaLnBrk="1" hangingPunct="1">
              <a:buFont typeface="Arial" charset="0"/>
              <a:buChar char="•"/>
            </a:pPr>
            <a:endParaRPr lang="en-US" altLang="en-US" sz="2800" smtClean="0"/>
          </a:p>
        </p:txBody>
      </p:sp>
      <p:sp>
        <p:nvSpPr>
          <p:cNvPr id="5125" name="Oval 1"/>
          <p:cNvSpPr>
            <a:spLocks noChangeArrowheads="1"/>
          </p:cNvSpPr>
          <p:nvPr/>
        </p:nvSpPr>
        <p:spPr bwMode="auto">
          <a:xfrm>
            <a:off x="514350" y="2578100"/>
            <a:ext cx="3924300" cy="1157288"/>
          </a:xfrm>
          <a:prstGeom prst="ellipse">
            <a:avLst/>
          </a:prstGeom>
          <a:noFill/>
          <a:ln w="508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defTabSz="1306513" eaLnBrk="0" hangingPunct="0">
              <a:spcBef>
                <a:spcPct val="60000"/>
              </a:spcBef>
              <a:defRPr sz="2800">
                <a:solidFill>
                  <a:schemeClr val="tx1"/>
                </a:solidFill>
                <a:latin typeface="Comic Sans MS" pitchFamily="66" charset="0"/>
              </a:defRPr>
            </a:lvl1pPr>
            <a:lvl2pPr marL="742950" indent="-285750" defTabSz="1306513"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defTabSz="1306513" eaLnBrk="0" hangingPunct="0">
              <a:spcBef>
                <a:spcPct val="20000"/>
              </a:spcBef>
              <a:buChar char="–"/>
              <a:defRPr sz="3200">
                <a:solidFill>
                  <a:schemeClr val="tx1"/>
                </a:solidFill>
                <a:latin typeface="Comic Sans MS" pitchFamily="66" charset="0"/>
              </a:defRPr>
            </a:lvl3pPr>
            <a:lvl4pPr marL="1600200" indent="-228600" defTabSz="1306513" eaLnBrk="0" hangingPunct="0">
              <a:spcBef>
                <a:spcPct val="20000"/>
              </a:spcBef>
              <a:buFont typeface="Times" pitchFamily="18" charset="0"/>
              <a:buChar char="•"/>
              <a:defRPr sz="2300">
                <a:solidFill>
                  <a:schemeClr val="tx1"/>
                </a:solidFill>
                <a:latin typeface="Comic Sans MS" pitchFamily="66" charset="0"/>
              </a:defRPr>
            </a:lvl4pPr>
            <a:lvl5pPr marL="2057400" indent="-228600" defTabSz="1306513" eaLnBrk="0" hangingPunct="0">
              <a:spcBef>
                <a:spcPct val="20000"/>
              </a:spcBef>
              <a:buChar char="–"/>
              <a:defRPr sz="2000">
                <a:solidFill>
                  <a:schemeClr val="tx1"/>
                </a:solidFill>
                <a:latin typeface="Comic Sans MS" pitchFamily="66" charset="0"/>
              </a:defRPr>
            </a:lvl5pPr>
            <a:lvl6pPr marL="2514600" indent="-228600" defTabSz="1306513" eaLnBrk="0" fontAlgn="base" hangingPunct="0">
              <a:spcBef>
                <a:spcPct val="20000"/>
              </a:spcBef>
              <a:spcAft>
                <a:spcPct val="0"/>
              </a:spcAft>
              <a:buChar char="–"/>
              <a:defRPr sz="2000">
                <a:solidFill>
                  <a:schemeClr val="tx1"/>
                </a:solidFill>
                <a:latin typeface="Comic Sans MS" pitchFamily="66" charset="0"/>
              </a:defRPr>
            </a:lvl6pPr>
            <a:lvl7pPr marL="2971800" indent="-228600" defTabSz="1306513" eaLnBrk="0" fontAlgn="base" hangingPunct="0">
              <a:spcBef>
                <a:spcPct val="20000"/>
              </a:spcBef>
              <a:spcAft>
                <a:spcPct val="0"/>
              </a:spcAft>
              <a:buChar char="–"/>
              <a:defRPr sz="2000">
                <a:solidFill>
                  <a:schemeClr val="tx1"/>
                </a:solidFill>
                <a:latin typeface="Comic Sans MS" pitchFamily="66" charset="0"/>
              </a:defRPr>
            </a:lvl7pPr>
            <a:lvl8pPr marL="3429000" indent="-228600" defTabSz="1306513" eaLnBrk="0" fontAlgn="base" hangingPunct="0">
              <a:spcBef>
                <a:spcPct val="20000"/>
              </a:spcBef>
              <a:spcAft>
                <a:spcPct val="0"/>
              </a:spcAft>
              <a:buChar char="–"/>
              <a:defRPr sz="2000">
                <a:solidFill>
                  <a:schemeClr val="tx1"/>
                </a:solidFill>
                <a:latin typeface="Comic Sans MS" pitchFamily="66" charset="0"/>
              </a:defRPr>
            </a:lvl8pPr>
            <a:lvl9pPr marL="3886200" indent="-228600" defTabSz="1306513"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400">
              <a:latin typeface="Verdana" pitchFamily="34" charset="0"/>
              <a:cs typeface="Arial" charset="0"/>
            </a:endParaRPr>
          </a:p>
        </p:txBody>
      </p:sp>
      <p:sp>
        <p:nvSpPr>
          <p:cNvPr id="34" name="Oval 2"/>
          <p:cNvSpPr>
            <a:spLocks noChangeArrowheads="1"/>
          </p:cNvSpPr>
          <p:nvPr/>
        </p:nvSpPr>
        <p:spPr bwMode="auto">
          <a:xfrm>
            <a:off x="1204913" y="2565400"/>
            <a:ext cx="227012" cy="227013"/>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35" name="Oval 15"/>
          <p:cNvSpPr>
            <a:spLocks noChangeArrowheads="1"/>
          </p:cNvSpPr>
          <p:nvPr/>
        </p:nvSpPr>
        <p:spPr bwMode="auto">
          <a:xfrm>
            <a:off x="1684338" y="2479675"/>
            <a:ext cx="225425"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36" name="Oval 16"/>
          <p:cNvSpPr>
            <a:spLocks noChangeArrowheads="1"/>
          </p:cNvSpPr>
          <p:nvPr/>
        </p:nvSpPr>
        <p:spPr bwMode="auto">
          <a:xfrm>
            <a:off x="2089150" y="2454275"/>
            <a:ext cx="225425" cy="227013"/>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37" name="Oval 17"/>
          <p:cNvSpPr>
            <a:spLocks noChangeArrowheads="1"/>
          </p:cNvSpPr>
          <p:nvPr/>
        </p:nvSpPr>
        <p:spPr bwMode="auto">
          <a:xfrm>
            <a:off x="2928938" y="2489200"/>
            <a:ext cx="227012" cy="227013"/>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38" name="Oval 18"/>
          <p:cNvSpPr>
            <a:spLocks noChangeArrowheads="1"/>
          </p:cNvSpPr>
          <p:nvPr/>
        </p:nvSpPr>
        <p:spPr bwMode="auto">
          <a:xfrm>
            <a:off x="3344863" y="2527300"/>
            <a:ext cx="225425" cy="227013"/>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39" name="Oval 19"/>
          <p:cNvSpPr>
            <a:spLocks noChangeArrowheads="1"/>
          </p:cNvSpPr>
          <p:nvPr/>
        </p:nvSpPr>
        <p:spPr bwMode="auto">
          <a:xfrm>
            <a:off x="3759200" y="2603500"/>
            <a:ext cx="227013"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40" name="Oval 20"/>
          <p:cNvSpPr>
            <a:spLocks noChangeArrowheads="1"/>
          </p:cNvSpPr>
          <p:nvPr/>
        </p:nvSpPr>
        <p:spPr bwMode="auto">
          <a:xfrm>
            <a:off x="4137025" y="3282950"/>
            <a:ext cx="225425"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41" name="Oval 21"/>
          <p:cNvSpPr>
            <a:spLocks noChangeArrowheads="1"/>
          </p:cNvSpPr>
          <p:nvPr/>
        </p:nvSpPr>
        <p:spPr bwMode="auto">
          <a:xfrm>
            <a:off x="3683000" y="3470275"/>
            <a:ext cx="227013" cy="227013"/>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42" name="Oval 22"/>
          <p:cNvSpPr>
            <a:spLocks noChangeArrowheads="1"/>
          </p:cNvSpPr>
          <p:nvPr/>
        </p:nvSpPr>
        <p:spPr bwMode="auto">
          <a:xfrm>
            <a:off x="3306763" y="3554413"/>
            <a:ext cx="225425" cy="227012"/>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43" name="Oval 23"/>
          <p:cNvSpPr>
            <a:spLocks noChangeArrowheads="1"/>
          </p:cNvSpPr>
          <p:nvPr/>
        </p:nvSpPr>
        <p:spPr bwMode="auto">
          <a:xfrm>
            <a:off x="2863850" y="3622675"/>
            <a:ext cx="225425"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44" name="Oval 24"/>
          <p:cNvSpPr>
            <a:spLocks noChangeArrowheads="1"/>
          </p:cNvSpPr>
          <p:nvPr/>
        </p:nvSpPr>
        <p:spPr bwMode="auto">
          <a:xfrm>
            <a:off x="1985963" y="3621088"/>
            <a:ext cx="225425" cy="227012"/>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45" name="Oval 25"/>
          <p:cNvSpPr>
            <a:spLocks noChangeArrowheads="1"/>
          </p:cNvSpPr>
          <p:nvPr/>
        </p:nvSpPr>
        <p:spPr bwMode="auto">
          <a:xfrm>
            <a:off x="1117600" y="3508375"/>
            <a:ext cx="227013" cy="227013"/>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46" name="Oval 26"/>
          <p:cNvSpPr>
            <a:spLocks noChangeArrowheads="1"/>
          </p:cNvSpPr>
          <p:nvPr/>
        </p:nvSpPr>
        <p:spPr bwMode="auto">
          <a:xfrm>
            <a:off x="703263" y="3357563"/>
            <a:ext cx="225425" cy="227012"/>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47" name="Oval 27"/>
          <p:cNvSpPr>
            <a:spLocks noChangeArrowheads="1"/>
          </p:cNvSpPr>
          <p:nvPr/>
        </p:nvSpPr>
        <p:spPr bwMode="auto">
          <a:xfrm>
            <a:off x="400050" y="3013075"/>
            <a:ext cx="227013" cy="227013"/>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48" name="Oval 29"/>
          <p:cNvSpPr>
            <a:spLocks noChangeArrowheads="1"/>
          </p:cNvSpPr>
          <p:nvPr/>
        </p:nvSpPr>
        <p:spPr bwMode="auto">
          <a:xfrm>
            <a:off x="739775" y="2700338"/>
            <a:ext cx="227013" cy="227012"/>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49" name="Oval 30"/>
          <p:cNvSpPr>
            <a:spLocks noChangeArrowheads="1"/>
          </p:cNvSpPr>
          <p:nvPr/>
        </p:nvSpPr>
        <p:spPr bwMode="auto">
          <a:xfrm>
            <a:off x="1531938" y="3584575"/>
            <a:ext cx="227012"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5142" name="Oval 50"/>
          <p:cNvSpPr>
            <a:spLocks noChangeArrowheads="1"/>
          </p:cNvSpPr>
          <p:nvPr/>
        </p:nvSpPr>
        <p:spPr bwMode="auto">
          <a:xfrm>
            <a:off x="2400300" y="2543175"/>
            <a:ext cx="76200" cy="73025"/>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43" name="Oval 51"/>
          <p:cNvSpPr>
            <a:spLocks noChangeArrowheads="1"/>
          </p:cNvSpPr>
          <p:nvPr/>
        </p:nvSpPr>
        <p:spPr bwMode="auto">
          <a:xfrm>
            <a:off x="2519363" y="2541588"/>
            <a:ext cx="74612" cy="74612"/>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44" name="Oval 52"/>
          <p:cNvSpPr>
            <a:spLocks noChangeArrowheads="1"/>
          </p:cNvSpPr>
          <p:nvPr/>
        </p:nvSpPr>
        <p:spPr bwMode="auto">
          <a:xfrm>
            <a:off x="2636838" y="2540000"/>
            <a:ext cx="74612" cy="74613"/>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45" name="Oval 53"/>
          <p:cNvSpPr>
            <a:spLocks noChangeArrowheads="1"/>
          </p:cNvSpPr>
          <p:nvPr/>
        </p:nvSpPr>
        <p:spPr bwMode="auto">
          <a:xfrm>
            <a:off x="2754313" y="2540000"/>
            <a:ext cx="76200" cy="74613"/>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grpSp>
        <p:nvGrpSpPr>
          <p:cNvPr id="5146" name="Group 28672"/>
          <p:cNvGrpSpPr>
            <a:grpSpLocks/>
          </p:cNvGrpSpPr>
          <p:nvPr/>
        </p:nvGrpSpPr>
        <p:grpSpPr bwMode="auto">
          <a:xfrm>
            <a:off x="2325688" y="3695700"/>
            <a:ext cx="428625" cy="77788"/>
            <a:chOff x="2325193" y="3695794"/>
            <a:chExt cx="429262" cy="77007"/>
          </a:xfrm>
        </p:grpSpPr>
        <p:sp>
          <p:nvSpPr>
            <p:cNvPr id="5228" name="Oval 54"/>
            <p:cNvSpPr>
              <a:spLocks noChangeArrowheads="1"/>
            </p:cNvSpPr>
            <p:nvPr/>
          </p:nvSpPr>
          <p:spPr bwMode="auto">
            <a:xfrm>
              <a:off x="2325193" y="3698625"/>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29" name="Oval 55"/>
            <p:cNvSpPr>
              <a:spLocks noChangeArrowheads="1"/>
            </p:cNvSpPr>
            <p:nvPr/>
          </p:nvSpPr>
          <p:spPr bwMode="auto">
            <a:xfrm>
              <a:off x="2443122" y="3697681"/>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30" name="Oval 56"/>
            <p:cNvSpPr>
              <a:spLocks noChangeArrowheads="1"/>
            </p:cNvSpPr>
            <p:nvPr/>
          </p:nvSpPr>
          <p:spPr bwMode="auto">
            <a:xfrm>
              <a:off x="2561051" y="3696738"/>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31" name="Oval 57"/>
            <p:cNvSpPr>
              <a:spLocks noChangeArrowheads="1"/>
            </p:cNvSpPr>
            <p:nvPr/>
          </p:nvSpPr>
          <p:spPr bwMode="auto">
            <a:xfrm>
              <a:off x="2678980" y="3695794"/>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grpSp>
      <p:sp>
        <p:nvSpPr>
          <p:cNvPr id="59" name="Oval 19"/>
          <p:cNvSpPr>
            <a:spLocks noChangeArrowheads="1"/>
          </p:cNvSpPr>
          <p:nvPr/>
        </p:nvSpPr>
        <p:spPr bwMode="auto">
          <a:xfrm>
            <a:off x="4098925" y="2792413"/>
            <a:ext cx="227013"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cxnSp>
        <p:nvCxnSpPr>
          <p:cNvPr id="5148" name="Straight Connector 96"/>
          <p:cNvCxnSpPr>
            <a:cxnSpLocks noChangeShapeType="1"/>
          </p:cNvCxnSpPr>
          <p:nvPr/>
        </p:nvCxnSpPr>
        <p:spPr bwMode="auto">
          <a:xfrm>
            <a:off x="5829300" y="1600200"/>
            <a:ext cx="0" cy="2819400"/>
          </a:xfrm>
          <a:prstGeom prst="line">
            <a:avLst/>
          </a:prstGeom>
          <a:noFill/>
          <a:ln w="50800" algn="ctr">
            <a:solidFill>
              <a:schemeClr val="tx1"/>
            </a:solidFill>
            <a:round/>
            <a:headEnd/>
            <a:tailEnd/>
          </a:ln>
        </p:spPr>
      </p:cxnSp>
      <p:cxnSp>
        <p:nvCxnSpPr>
          <p:cNvPr id="5149" name="Straight Connector 97"/>
          <p:cNvCxnSpPr>
            <a:cxnSpLocks noChangeShapeType="1"/>
          </p:cNvCxnSpPr>
          <p:nvPr/>
        </p:nvCxnSpPr>
        <p:spPr bwMode="auto">
          <a:xfrm>
            <a:off x="6248400" y="1600200"/>
            <a:ext cx="0" cy="2819400"/>
          </a:xfrm>
          <a:prstGeom prst="line">
            <a:avLst/>
          </a:prstGeom>
          <a:noFill/>
          <a:ln w="50800" algn="ctr">
            <a:solidFill>
              <a:schemeClr val="tx1"/>
            </a:solidFill>
            <a:round/>
            <a:headEnd/>
            <a:tailEnd/>
          </a:ln>
        </p:spPr>
      </p:cxnSp>
      <p:cxnSp>
        <p:nvCxnSpPr>
          <p:cNvPr id="5150" name="Straight Connector 98"/>
          <p:cNvCxnSpPr>
            <a:cxnSpLocks noChangeShapeType="1"/>
          </p:cNvCxnSpPr>
          <p:nvPr/>
        </p:nvCxnSpPr>
        <p:spPr bwMode="auto">
          <a:xfrm>
            <a:off x="6667500" y="1600200"/>
            <a:ext cx="0" cy="2819400"/>
          </a:xfrm>
          <a:prstGeom prst="line">
            <a:avLst/>
          </a:prstGeom>
          <a:noFill/>
          <a:ln w="50800" algn="ctr">
            <a:solidFill>
              <a:schemeClr val="tx1"/>
            </a:solidFill>
            <a:round/>
            <a:headEnd/>
            <a:tailEnd/>
          </a:ln>
        </p:spPr>
      </p:cxnSp>
      <p:cxnSp>
        <p:nvCxnSpPr>
          <p:cNvPr id="5151" name="Straight Connector 99"/>
          <p:cNvCxnSpPr>
            <a:cxnSpLocks noChangeShapeType="1"/>
          </p:cNvCxnSpPr>
          <p:nvPr/>
        </p:nvCxnSpPr>
        <p:spPr bwMode="auto">
          <a:xfrm>
            <a:off x="7086600" y="1600200"/>
            <a:ext cx="0" cy="2819400"/>
          </a:xfrm>
          <a:prstGeom prst="line">
            <a:avLst/>
          </a:prstGeom>
          <a:noFill/>
          <a:ln w="50800" algn="ctr">
            <a:solidFill>
              <a:schemeClr val="tx1"/>
            </a:solidFill>
            <a:round/>
            <a:headEnd/>
            <a:tailEnd/>
          </a:ln>
        </p:spPr>
      </p:cxnSp>
      <p:cxnSp>
        <p:nvCxnSpPr>
          <p:cNvPr id="5152" name="Straight Connector 110"/>
          <p:cNvCxnSpPr>
            <a:cxnSpLocks noChangeShapeType="1"/>
          </p:cNvCxnSpPr>
          <p:nvPr/>
        </p:nvCxnSpPr>
        <p:spPr bwMode="auto">
          <a:xfrm rot="-5400000">
            <a:off x="6515100" y="2286000"/>
            <a:ext cx="0" cy="2819400"/>
          </a:xfrm>
          <a:prstGeom prst="line">
            <a:avLst/>
          </a:prstGeom>
          <a:noFill/>
          <a:ln w="50800" algn="ctr">
            <a:solidFill>
              <a:schemeClr val="tx1"/>
            </a:solidFill>
            <a:round/>
            <a:headEnd/>
            <a:tailEnd/>
          </a:ln>
        </p:spPr>
      </p:cxnSp>
      <p:cxnSp>
        <p:nvCxnSpPr>
          <p:cNvPr id="5153" name="Straight Connector 111"/>
          <p:cNvCxnSpPr>
            <a:cxnSpLocks noChangeShapeType="1"/>
          </p:cNvCxnSpPr>
          <p:nvPr/>
        </p:nvCxnSpPr>
        <p:spPr bwMode="auto">
          <a:xfrm rot="-5400000">
            <a:off x="6515100" y="1866900"/>
            <a:ext cx="0" cy="2819400"/>
          </a:xfrm>
          <a:prstGeom prst="line">
            <a:avLst/>
          </a:prstGeom>
          <a:noFill/>
          <a:ln w="50800" algn="ctr">
            <a:solidFill>
              <a:schemeClr val="tx1"/>
            </a:solidFill>
            <a:round/>
            <a:headEnd/>
            <a:tailEnd/>
          </a:ln>
        </p:spPr>
      </p:cxnSp>
      <p:cxnSp>
        <p:nvCxnSpPr>
          <p:cNvPr id="5154" name="Straight Connector 112"/>
          <p:cNvCxnSpPr>
            <a:cxnSpLocks noChangeShapeType="1"/>
          </p:cNvCxnSpPr>
          <p:nvPr/>
        </p:nvCxnSpPr>
        <p:spPr bwMode="auto">
          <a:xfrm rot="-5400000">
            <a:off x="6515100" y="1447800"/>
            <a:ext cx="0" cy="2819400"/>
          </a:xfrm>
          <a:prstGeom prst="line">
            <a:avLst/>
          </a:prstGeom>
          <a:noFill/>
          <a:ln w="50800" algn="ctr">
            <a:solidFill>
              <a:schemeClr val="tx1"/>
            </a:solidFill>
            <a:round/>
            <a:headEnd/>
            <a:tailEnd/>
          </a:ln>
        </p:spPr>
      </p:cxnSp>
      <p:cxnSp>
        <p:nvCxnSpPr>
          <p:cNvPr id="5155" name="Straight Connector 113"/>
          <p:cNvCxnSpPr>
            <a:cxnSpLocks noChangeShapeType="1"/>
          </p:cNvCxnSpPr>
          <p:nvPr/>
        </p:nvCxnSpPr>
        <p:spPr bwMode="auto">
          <a:xfrm rot="-5400000">
            <a:off x="6515100" y="1028700"/>
            <a:ext cx="0" cy="2819400"/>
          </a:xfrm>
          <a:prstGeom prst="line">
            <a:avLst/>
          </a:prstGeom>
          <a:noFill/>
          <a:ln w="50800" algn="ctr">
            <a:solidFill>
              <a:schemeClr val="tx1"/>
            </a:solidFill>
            <a:round/>
            <a:headEnd/>
            <a:tailEnd/>
          </a:ln>
        </p:spPr>
      </p:cxnSp>
      <p:sp>
        <p:nvSpPr>
          <p:cNvPr id="124" name="Oval 18"/>
          <p:cNvSpPr>
            <a:spLocks noChangeArrowheads="1"/>
          </p:cNvSpPr>
          <p:nvPr/>
        </p:nvSpPr>
        <p:spPr bwMode="auto">
          <a:xfrm>
            <a:off x="5716588" y="2325688"/>
            <a:ext cx="227012"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25" name="Oval 18"/>
          <p:cNvSpPr>
            <a:spLocks noChangeArrowheads="1"/>
          </p:cNvSpPr>
          <p:nvPr/>
        </p:nvSpPr>
        <p:spPr bwMode="auto">
          <a:xfrm>
            <a:off x="6135688" y="2324100"/>
            <a:ext cx="227012" cy="227013"/>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26" name="Oval 18"/>
          <p:cNvSpPr>
            <a:spLocks noChangeArrowheads="1"/>
          </p:cNvSpPr>
          <p:nvPr/>
        </p:nvSpPr>
        <p:spPr bwMode="auto">
          <a:xfrm>
            <a:off x="6554788" y="2324100"/>
            <a:ext cx="227012"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27" name="Oval 18"/>
          <p:cNvSpPr>
            <a:spLocks noChangeArrowheads="1"/>
          </p:cNvSpPr>
          <p:nvPr/>
        </p:nvSpPr>
        <p:spPr bwMode="auto">
          <a:xfrm>
            <a:off x="6973888" y="2322513"/>
            <a:ext cx="227012" cy="227012"/>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42" name="Oval 18"/>
          <p:cNvSpPr>
            <a:spLocks noChangeArrowheads="1"/>
          </p:cNvSpPr>
          <p:nvPr/>
        </p:nvSpPr>
        <p:spPr bwMode="auto">
          <a:xfrm>
            <a:off x="5716588" y="2744788"/>
            <a:ext cx="227012"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43" name="Oval 18"/>
          <p:cNvSpPr>
            <a:spLocks noChangeArrowheads="1"/>
          </p:cNvSpPr>
          <p:nvPr/>
        </p:nvSpPr>
        <p:spPr bwMode="auto">
          <a:xfrm>
            <a:off x="6135688" y="2743200"/>
            <a:ext cx="227012" cy="227013"/>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44" name="Oval 18"/>
          <p:cNvSpPr>
            <a:spLocks noChangeArrowheads="1"/>
          </p:cNvSpPr>
          <p:nvPr/>
        </p:nvSpPr>
        <p:spPr bwMode="auto">
          <a:xfrm>
            <a:off x="6554788" y="2743200"/>
            <a:ext cx="227012"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45" name="Oval 18"/>
          <p:cNvSpPr>
            <a:spLocks noChangeArrowheads="1"/>
          </p:cNvSpPr>
          <p:nvPr/>
        </p:nvSpPr>
        <p:spPr bwMode="auto">
          <a:xfrm>
            <a:off x="6973888" y="2741613"/>
            <a:ext cx="227012" cy="227012"/>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48" name="Oval 18"/>
          <p:cNvSpPr>
            <a:spLocks noChangeArrowheads="1"/>
          </p:cNvSpPr>
          <p:nvPr/>
        </p:nvSpPr>
        <p:spPr bwMode="auto">
          <a:xfrm>
            <a:off x="5716588" y="3163888"/>
            <a:ext cx="227012"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49" name="Oval 18"/>
          <p:cNvSpPr>
            <a:spLocks noChangeArrowheads="1"/>
          </p:cNvSpPr>
          <p:nvPr/>
        </p:nvSpPr>
        <p:spPr bwMode="auto">
          <a:xfrm>
            <a:off x="6135688" y="3162300"/>
            <a:ext cx="227012" cy="227013"/>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50" name="Oval 18"/>
          <p:cNvSpPr>
            <a:spLocks noChangeArrowheads="1"/>
          </p:cNvSpPr>
          <p:nvPr/>
        </p:nvSpPr>
        <p:spPr bwMode="auto">
          <a:xfrm>
            <a:off x="6554788" y="3162300"/>
            <a:ext cx="227012"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51" name="Oval 18"/>
          <p:cNvSpPr>
            <a:spLocks noChangeArrowheads="1"/>
          </p:cNvSpPr>
          <p:nvPr/>
        </p:nvSpPr>
        <p:spPr bwMode="auto">
          <a:xfrm>
            <a:off x="6973888" y="3160713"/>
            <a:ext cx="227012" cy="227012"/>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54" name="Oval 18"/>
          <p:cNvSpPr>
            <a:spLocks noChangeArrowheads="1"/>
          </p:cNvSpPr>
          <p:nvPr/>
        </p:nvSpPr>
        <p:spPr bwMode="auto">
          <a:xfrm>
            <a:off x="5716588" y="3582988"/>
            <a:ext cx="227012"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55" name="Oval 18"/>
          <p:cNvSpPr>
            <a:spLocks noChangeArrowheads="1"/>
          </p:cNvSpPr>
          <p:nvPr/>
        </p:nvSpPr>
        <p:spPr bwMode="auto">
          <a:xfrm>
            <a:off x="6135688" y="3581400"/>
            <a:ext cx="227012" cy="227013"/>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56" name="Oval 18"/>
          <p:cNvSpPr>
            <a:spLocks noChangeArrowheads="1"/>
          </p:cNvSpPr>
          <p:nvPr/>
        </p:nvSpPr>
        <p:spPr bwMode="auto">
          <a:xfrm>
            <a:off x="6554788" y="3581400"/>
            <a:ext cx="227012"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sp>
        <p:nvSpPr>
          <p:cNvPr id="157" name="Oval 18"/>
          <p:cNvSpPr>
            <a:spLocks noChangeArrowheads="1"/>
          </p:cNvSpPr>
          <p:nvPr/>
        </p:nvSpPr>
        <p:spPr bwMode="auto">
          <a:xfrm>
            <a:off x="6973888" y="3579813"/>
            <a:ext cx="227012" cy="227012"/>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grpSp>
        <p:nvGrpSpPr>
          <p:cNvPr id="28678" name="Group 28677"/>
          <p:cNvGrpSpPr>
            <a:grpSpLocks/>
          </p:cNvGrpSpPr>
          <p:nvPr/>
        </p:nvGrpSpPr>
        <p:grpSpPr bwMode="auto">
          <a:xfrm>
            <a:off x="8466138" y="1295400"/>
            <a:ext cx="6011862" cy="4267200"/>
            <a:chOff x="8465850" y="1295400"/>
            <a:chExt cx="6012050" cy="4267200"/>
          </a:xfrm>
        </p:grpSpPr>
        <p:sp>
          <p:nvSpPr>
            <p:cNvPr id="12" name="Oval 11"/>
            <p:cNvSpPr/>
            <p:nvPr/>
          </p:nvSpPr>
          <p:spPr bwMode="auto">
            <a:xfrm>
              <a:off x="9737477" y="1295400"/>
              <a:ext cx="4740423" cy="4267200"/>
            </a:xfrm>
            <a:prstGeom prst="ellipse">
              <a:avLst/>
            </a:prstGeom>
            <a:solidFill>
              <a:schemeClr val="bg2">
                <a:lumMod val="60000"/>
                <a:lumOff val="40000"/>
              </a:schemeClr>
            </a:solidFill>
            <a:ln w="50800" cap="flat" cmpd="sng" algn="ctr">
              <a:solidFill>
                <a:schemeClr val="tx1"/>
              </a:solidFill>
              <a:prstDash val="solid"/>
              <a:round/>
              <a:headEnd type="none" w="med" len="med"/>
              <a:tailEnd type="none" w="med" len="med"/>
            </a:ln>
            <a:effectLst/>
          </p:spPr>
          <p:txBody>
            <a:bodyPr wrap="none" anchor="ctr"/>
            <a:lstStyle/>
            <a:p>
              <a:pPr defTabSz="1306513">
                <a:defRPr/>
              </a:pPr>
              <a:endParaRPr lang="en-US"/>
            </a:p>
          </p:txBody>
        </p:sp>
        <p:cxnSp>
          <p:nvCxnSpPr>
            <p:cNvPr id="5216" name="Straight Connector 7"/>
            <p:cNvCxnSpPr>
              <a:cxnSpLocks noChangeShapeType="1"/>
              <a:stCxn id="165" idx="7"/>
              <a:endCxn id="12" idx="1"/>
            </p:cNvCxnSpPr>
            <p:nvPr/>
          </p:nvCxnSpPr>
          <p:spPr bwMode="auto">
            <a:xfrm flipV="1">
              <a:off x="8659115" y="1920317"/>
              <a:ext cx="1772210" cy="1136692"/>
            </a:xfrm>
            <a:prstGeom prst="line">
              <a:avLst/>
            </a:prstGeom>
            <a:noFill/>
            <a:ln w="50800" algn="ctr">
              <a:solidFill>
                <a:schemeClr val="tx1"/>
              </a:solidFill>
              <a:round/>
              <a:headEnd/>
              <a:tailEnd/>
            </a:ln>
          </p:spPr>
        </p:cxnSp>
        <p:sp>
          <p:nvSpPr>
            <p:cNvPr id="74" name="Rectangle 32"/>
            <p:cNvSpPr>
              <a:spLocks noChangeArrowheads="1"/>
            </p:cNvSpPr>
            <p:nvPr/>
          </p:nvSpPr>
          <p:spPr bwMode="auto">
            <a:xfrm>
              <a:off x="10743983" y="2300288"/>
              <a:ext cx="1905060" cy="1365250"/>
            </a:xfrm>
            <a:prstGeom prst="rect">
              <a:avLst/>
            </a:prstGeom>
            <a:solidFill>
              <a:srgbClr val="008000"/>
            </a:solidFill>
            <a:ln>
              <a:noFill/>
            </a:ln>
            <a:extLst>
              <a:ext uri="{91240B29-F687-4F45-9708-019B960494DF}">
                <a14:hiddenLine xmlns:a14="http://schemas.microsoft.com/office/drawing/2010/main" w="50800" algn="ctr">
                  <a:solidFill>
                    <a:srgbClr val="000000"/>
                  </a:solidFill>
                  <a:round/>
                  <a:headEnd/>
                  <a:tailEnd/>
                </a14:hiddenLine>
              </a:ext>
            </a:extLst>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latin typeface="+mj-lt"/>
              </a:endParaRPr>
            </a:p>
          </p:txBody>
        </p:sp>
        <p:sp>
          <p:nvSpPr>
            <p:cNvPr id="76" name="Rectangle 6"/>
            <p:cNvSpPr>
              <a:spLocks noChangeArrowheads="1"/>
            </p:cNvSpPr>
            <p:nvPr/>
          </p:nvSpPr>
          <p:spPr bwMode="auto">
            <a:xfrm>
              <a:off x="10885276" y="2447925"/>
              <a:ext cx="704872" cy="42227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iL1</a:t>
              </a:r>
            </a:p>
          </p:txBody>
        </p:sp>
        <p:sp>
          <p:nvSpPr>
            <p:cNvPr id="77" name="Rectangle 7"/>
            <p:cNvSpPr>
              <a:spLocks noChangeArrowheads="1"/>
            </p:cNvSpPr>
            <p:nvPr/>
          </p:nvSpPr>
          <p:spPr bwMode="auto">
            <a:xfrm>
              <a:off x="10885276" y="3033713"/>
              <a:ext cx="1571674" cy="506412"/>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dirty="0" smtClean="0">
                  <a:latin typeface="+mj-lt"/>
                </a:rPr>
                <a:t>unified L2</a:t>
              </a:r>
            </a:p>
          </p:txBody>
        </p:sp>
        <p:sp>
          <p:nvSpPr>
            <p:cNvPr id="78" name="Rectangle 8"/>
            <p:cNvSpPr>
              <a:spLocks noChangeArrowheads="1"/>
            </p:cNvSpPr>
            <p:nvPr/>
          </p:nvSpPr>
          <p:spPr bwMode="auto">
            <a:xfrm>
              <a:off x="10885276" y="3748088"/>
              <a:ext cx="1571674" cy="647700"/>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dirty="0" smtClean="0">
                  <a:latin typeface="+mj-lt"/>
                </a:rPr>
                <a:t>L3 “slice”</a:t>
              </a:r>
            </a:p>
          </p:txBody>
        </p:sp>
        <p:sp>
          <p:nvSpPr>
            <p:cNvPr id="79" name="Rectangle 14"/>
            <p:cNvSpPr>
              <a:spLocks noChangeArrowheads="1"/>
            </p:cNvSpPr>
            <p:nvPr/>
          </p:nvSpPr>
          <p:spPr bwMode="auto">
            <a:xfrm>
              <a:off x="11731439" y="2452688"/>
              <a:ext cx="704872" cy="42227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dL1</a:t>
              </a:r>
            </a:p>
          </p:txBody>
        </p:sp>
        <p:cxnSp>
          <p:nvCxnSpPr>
            <p:cNvPr id="5222" name="Straight Connector 9"/>
            <p:cNvCxnSpPr>
              <a:cxnSpLocks noChangeShapeType="1"/>
              <a:endCxn id="12" idx="3"/>
            </p:cNvCxnSpPr>
            <p:nvPr/>
          </p:nvCxnSpPr>
          <p:spPr bwMode="auto">
            <a:xfrm>
              <a:off x="8646554" y="3221080"/>
              <a:ext cx="1784771" cy="1716603"/>
            </a:xfrm>
            <a:prstGeom prst="line">
              <a:avLst/>
            </a:prstGeom>
            <a:noFill/>
            <a:ln w="50800" algn="ctr">
              <a:solidFill>
                <a:schemeClr val="tx1"/>
              </a:solidFill>
              <a:round/>
              <a:headEnd/>
              <a:tailEnd/>
            </a:ln>
          </p:spPr>
        </p:cxnSp>
        <p:sp>
          <p:nvSpPr>
            <p:cNvPr id="88" name="Right Brace 35"/>
            <p:cNvSpPr>
              <a:spLocks/>
            </p:cNvSpPr>
            <p:nvPr/>
          </p:nvSpPr>
          <p:spPr bwMode="auto">
            <a:xfrm>
              <a:off x="12688732" y="2286000"/>
              <a:ext cx="381012" cy="1365250"/>
            </a:xfrm>
            <a:prstGeom prst="rightBrace">
              <a:avLst>
                <a:gd name="adj1" fmla="val 8328"/>
                <a:gd name="adj2" fmla="val 46861"/>
              </a:avLst>
            </a:prstGeom>
            <a:noFill/>
            <a:ln w="508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latin typeface="+mj-lt"/>
              </a:endParaRPr>
            </a:p>
          </p:txBody>
        </p:sp>
        <p:sp>
          <p:nvSpPr>
            <p:cNvPr id="89" name="TextBox 37"/>
            <p:cNvSpPr txBox="1">
              <a:spLocks noChangeArrowheads="1"/>
            </p:cNvSpPr>
            <p:nvPr/>
          </p:nvSpPr>
          <p:spPr bwMode="auto">
            <a:xfrm>
              <a:off x="13145946" y="2667000"/>
              <a:ext cx="106524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smtClean="0">
                  <a:latin typeface="+mj-lt"/>
                </a:rPr>
                <a:t>“core”</a:t>
              </a:r>
            </a:p>
          </p:txBody>
        </p:sp>
        <p:sp>
          <p:nvSpPr>
            <p:cNvPr id="90" name="TextBox 38"/>
            <p:cNvSpPr txBox="1">
              <a:spLocks noChangeArrowheads="1"/>
            </p:cNvSpPr>
            <p:nvPr/>
          </p:nvSpPr>
          <p:spPr bwMode="auto">
            <a:xfrm>
              <a:off x="12993542" y="3805238"/>
              <a:ext cx="138751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smtClean="0">
                  <a:latin typeface="+mj-lt"/>
                </a:rPr>
                <a:t>“uncore”</a:t>
              </a:r>
            </a:p>
          </p:txBody>
        </p:sp>
        <p:sp>
          <p:nvSpPr>
            <p:cNvPr id="91" name="Right Brace 39"/>
            <p:cNvSpPr>
              <a:spLocks/>
            </p:cNvSpPr>
            <p:nvPr/>
          </p:nvSpPr>
          <p:spPr bwMode="auto">
            <a:xfrm>
              <a:off x="12688732" y="3733800"/>
              <a:ext cx="381012" cy="647700"/>
            </a:xfrm>
            <a:prstGeom prst="rightBrace">
              <a:avLst>
                <a:gd name="adj1" fmla="val 8335"/>
                <a:gd name="adj2" fmla="val 46861"/>
              </a:avLst>
            </a:prstGeom>
            <a:noFill/>
            <a:ln w="508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latin typeface="+mj-lt"/>
              </a:endParaRPr>
            </a:p>
          </p:txBody>
        </p:sp>
        <p:sp>
          <p:nvSpPr>
            <p:cNvPr id="165" name="Oval 18"/>
            <p:cNvSpPr>
              <a:spLocks noChangeArrowheads="1"/>
            </p:cNvSpPr>
            <p:nvPr/>
          </p:nvSpPr>
          <p:spPr bwMode="auto">
            <a:xfrm>
              <a:off x="8465850" y="3024188"/>
              <a:ext cx="227019" cy="225425"/>
            </a:xfrm>
            <a:prstGeom prst="ellipse">
              <a:avLst/>
            </a:prstGeom>
            <a:solidFill>
              <a:schemeClr val="bg2">
                <a:lumMod val="75000"/>
              </a:schemeClr>
            </a:solidFill>
            <a:ln w="50800" algn="ctr">
              <a:solidFill>
                <a:srgbClr val="FF00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p>
          </p:txBody>
        </p:sp>
      </p:grpSp>
      <p:sp>
        <p:nvSpPr>
          <p:cNvPr id="31" name="TextBox 30"/>
          <p:cNvSpPr txBox="1"/>
          <p:nvPr/>
        </p:nvSpPr>
        <p:spPr>
          <a:xfrm>
            <a:off x="1531938" y="4648200"/>
            <a:ext cx="996950" cy="461963"/>
          </a:xfrm>
          <a:prstGeom prst="rect">
            <a:avLst/>
          </a:prstGeom>
          <a:noFill/>
        </p:spPr>
        <p:txBody>
          <a:bodyPr wrap="none">
            <a:spAutoFit/>
          </a:bodyPr>
          <a:lstStyle/>
          <a:p>
            <a:pPr>
              <a:defRPr/>
            </a:pPr>
            <a:r>
              <a:rPr lang="en-US" dirty="0">
                <a:latin typeface="+mj-lt"/>
              </a:rPr>
              <a:t>“ring”</a:t>
            </a:r>
          </a:p>
        </p:txBody>
      </p:sp>
      <p:sp>
        <p:nvSpPr>
          <p:cNvPr id="5174" name="Rectangle 28671"/>
          <p:cNvSpPr>
            <a:spLocks noChangeArrowheads="1"/>
          </p:cNvSpPr>
          <p:nvPr/>
        </p:nvSpPr>
        <p:spPr bwMode="auto">
          <a:xfrm>
            <a:off x="5943600" y="4648200"/>
            <a:ext cx="11699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altLang="en-US">
                <a:solidFill>
                  <a:srgbClr val="FFFFFF"/>
                </a:solidFill>
                <a:latin typeface="Comic Sans MS" pitchFamily="66" charset="0"/>
              </a:rPr>
              <a:t>“mesh”</a:t>
            </a:r>
          </a:p>
        </p:txBody>
      </p:sp>
      <p:grpSp>
        <p:nvGrpSpPr>
          <p:cNvPr id="5175" name="Group 170"/>
          <p:cNvGrpSpPr>
            <a:grpSpLocks/>
          </p:cNvGrpSpPr>
          <p:nvPr/>
        </p:nvGrpSpPr>
        <p:grpSpPr bwMode="auto">
          <a:xfrm>
            <a:off x="7467600" y="2384425"/>
            <a:ext cx="428625" cy="77788"/>
            <a:chOff x="2325193" y="3695794"/>
            <a:chExt cx="429262" cy="77007"/>
          </a:xfrm>
        </p:grpSpPr>
        <p:sp>
          <p:nvSpPr>
            <p:cNvPr id="5211" name="Oval 171"/>
            <p:cNvSpPr>
              <a:spLocks noChangeArrowheads="1"/>
            </p:cNvSpPr>
            <p:nvPr/>
          </p:nvSpPr>
          <p:spPr bwMode="auto">
            <a:xfrm>
              <a:off x="2325193" y="3698625"/>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12" name="Oval 172"/>
            <p:cNvSpPr>
              <a:spLocks noChangeArrowheads="1"/>
            </p:cNvSpPr>
            <p:nvPr/>
          </p:nvSpPr>
          <p:spPr bwMode="auto">
            <a:xfrm>
              <a:off x="2443122" y="3697681"/>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13" name="Oval 173"/>
            <p:cNvSpPr>
              <a:spLocks noChangeArrowheads="1"/>
            </p:cNvSpPr>
            <p:nvPr/>
          </p:nvSpPr>
          <p:spPr bwMode="auto">
            <a:xfrm>
              <a:off x="2561051" y="3696738"/>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14" name="Oval 174"/>
            <p:cNvSpPr>
              <a:spLocks noChangeArrowheads="1"/>
            </p:cNvSpPr>
            <p:nvPr/>
          </p:nvSpPr>
          <p:spPr bwMode="auto">
            <a:xfrm>
              <a:off x="2678980" y="3695794"/>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grpSp>
      <p:grpSp>
        <p:nvGrpSpPr>
          <p:cNvPr id="5176" name="Group 175"/>
          <p:cNvGrpSpPr>
            <a:grpSpLocks/>
          </p:cNvGrpSpPr>
          <p:nvPr/>
        </p:nvGrpSpPr>
        <p:grpSpPr bwMode="auto">
          <a:xfrm>
            <a:off x="7467600" y="2808288"/>
            <a:ext cx="428625" cy="77787"/>
            <a:chOff x="2325193" y="3695794"/>
            <a:chExt cx="429262" cy="77007"/>
          </a:xfrm>
        </p:grpSpPr>
        <p:sp>
          <p:nvSpPr>
            <p:cNvPr id="5207" name="Oval 176"/>
            <p:cNvSpPr>
              <a:spLocks noChangeArrowheads="1"/>
            </p:cNvSpPr>
            <p:nvPr/>
          </p:nvSpPr>
          <p:spPr bwMode="auto">
            <a:xfrm>
              <a:off x="2325193" y="3698625"/>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08" name="Oval 177"/>
            <p:cNvSpPr>
              <a:spLocks noChangeArrowheads="1"/>
            </p:cNvSpPr>
            <p:nvPr/>
          </p:nvSpPr>
          <p:spPr bwMode="auto">
            <a:xfrm>
              <a:off x="2443122" y="3697681"/>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09" name="Oval 178"/>
            <p:cNvSpPr>
              <a:spLocks noChangeArrowheads="1"/>
            </p:cNvSpPr>
            <p:nvPr/>
          </p:nvSpPr>
          <p:spPr bwMode="auto">
            <a:xfrm>
              <a:off x="2561051" y="3696738"/>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10" name="Oval 179"/>
            <p:cNvSpPr>
              <a:spLocks noChangeArrowheads="1"/>
            </p:cNvSpPr>
            <p:nvPr/>
          </p:nvSpPr>
          <p:spPr bwMode="auto">
            <a:xfrm>
              <a:off x="2678980" y="3695794"/>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grpSp>
      <p:grpSp>
        <p:nvGrpSpPr>
          <p:cNvPr id="5177" name="Group 180"/>
          <p:cNvGrpSpPr>
            <a:grpSpLocks/>
          </p:cNvGrpSpPr>
          <p:nvPr/>
        </p:nvGrpSpPr>
        <p:grpSpPr bwMode="auto">
          <a:xfrm>
            <a:off x="7467600" y="3232150"/>
            <a:ext cx="428625" cy="76200"/>
            <a:chOff x="2325193" y="3695794"/>
            <a:chExt cx="429262" cy="77007"/>
          </a:xfrm>
        </p:grpSpPr>
        <p:sp>
          <p:nvSpPr>
            <p:cNvPr id="5203" name="Oval 181"/>
            <p:cNvSpPr>
              <a:spLocks noChangeArrowheads="1"/>
            </p:cNvSpPr>
            <p:nvPr/>
          </p:nvSpPr>
          <p:spPr bwMode="auto">
            <a:xfrm>
              <a:off x="2325193" y="3698625"/>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04" name="Oval 182"/>
            <p:cNvSpPr>
              <a:spLocks noChangeArrowheads="1"/>
            </p:cNvSpPr>
            <p:nvPr/>
          </p:nvSpPr>
          <p:spPr bwMode="auto">
            <a:xfrm>
              <a:off x="2443122" y="3697681"/>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05" name="Oval 183"/>
            <p:cNvSpPr>
              <a:spLocks noChangeArrowheads="1"/>
            </p:cNvSpPr>
            <p:nvPr/>
          </p:nvSpPr>
          <p:spPr bwMode="auto">
            <a:xfrm>
              <a:off x="2561051" y="3696738"/>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06" name="Oval 184"/>
            <p:cNvSpPr>
              <a:spLocks noChangeArrowheads="1"/>
            </p:cNvSpPr>
            <p:nvPr/>
          </p:nvSpPr>
          <p:spPr bwMode="auto">
            <a:xfrm>
              <a:off x="2678980" y="3695794"/>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grpSp>
      <p:grpSp>
        <p:nvGrpSpPr>
          <p:cNvPr id="5178" name="Group 185"/>
          <p:cNvGrpSpPr>
            <a:grpSpLocks/>
          </p:cNvGrpSpPr>
          <p:nvPr/>
        </p:nvGrpSpPr>
        <p:grpSpPr bwMode="auto">
          <a:xfrm>
            <a:off x="7467600" y="3654425"/>
            <a:ext cx="428625" cy="77788"/>
            <a:chOff x="2325193" y="3695794"/>
            <a:chExt cx="429262" cy="77007"/>
          </a:xfrm>
        </p:grpSpPr>
        <p:sp>
          <p:nvSpPr>
            <p:cNvPr id="5199" name="Oval 186"/>
            <p:cNvSpPr>
              <a:spLocks noChangeArrowheads="1"/>
            </p:cNvSpPr>
            <p:nvPr/>
          </p:nvSpPr>
          <p:spPr bwMode="auto">
            <a:xfrm>
              <a:off x="2325193" y="3698625"/>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00" name="Oval 187"/>
            <p:cNvSpPr>
              <a:spLocks noChangeArrowheads="1"/>
            </p:cNvSpPr>
            <p:nvPr/>
          </p:nvSpPr>
          <p:spPr bwMode="auto">
            <a:xfrm>
              <a:off x="2443122" y="3697681"/>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01" name="Oval 188"/>
            <p:cNvSpPr>
              <a:spLocks noChangeArrowheads="1"/>
            </p:cNvSpPr>
            <p:nvPr/>
          </p:nvSpPr>
          <p:spPr bwMode="auto">
            <a:xfrm>
              <a:off x="2561051" y="3696738"/>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202" name="Oval 189"/>
            <p:cNvSpPr>
              <a:spLocks noChangeArrowheads="1"/>
            </p:cNvSpPr>
            <p:nvPr/>
          </p:nvSpPr>
          <p:spPr bwMode="auto">
            <a:xfrm>
              <a:off x="2678980" y="3695794"/>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grpSp>
      <p:grpSp>
        <p:nvGrpSpPr>
          <p:cNvPr id="5179" name="Group 190"/>
          <p:cNvGrpSpPr>
            <a:grpSpLocks/>
          </p:cNvGrpSpPr>
          <p:nvPr/>
        </p:nvGrpSpPr>
        <p:grpSpPr bwMode="auto">
          <a:xfrm>
            <a:off x="5105400" y="2387600"/>
            <a:ext cx="428625" cy="76200"/>
            <a:chOff x="2325193" y="3695794"/>
            <a:chExt cx="429262" cy="77007"/>
          </a:xfrm>
        </p:grpSpPr>
        <p:sp>
          <p:nvSpPr>
            <p:cNvPr id="5195" name="Oval 191"/>
            <p:cNvSpPr>
              <a:spLocks noChangeArrowheads="1"/>
            </p:cNvSpPr>
            <p:nvPr/>
          </p:nvSpPr>
          <p:spPr bwMode="auto">
            <a:xfrm>
              <a:off x="2325193" y="3698625"/>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96" name="Oval 192"/>
            <p:cNvSpPr>
              <a:spLocks noChangeArrowheads="1"/>
            </p:cNvSpPr>
            <p:nvPr/>
          </p:nvSpPr>
          <p:spPr bwMode="auto">
            <a:xfrm>
              <a:off x="2443122" y="3697681"/>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97" name="Oval 193"/>
            <p:cNvSpPr>
              <a:spLocks noChangeArrowheads="1"/>
            </p:cNvSpPr>
            <p:nvPr/>
          </p:nvSpPr>
          <p:spPr bwMode="auto">
            <a:xfrm>
              <a:off x="2561051" y="3696738"/>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98" name="Oval 194"/>
            <p:cNvSpPr>
              <a:spLocks noChangeArrowheads="1"/>
            </p:cNvSpPr>
            <p:nvPr/>
          </p:nvSpPr>
          <p:spPr bwMode="auto">
            <a:xfrm>
              <a:off x="2678980" y="3695794"/>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grpSp>
      <p:grpSp>
        <p:nvGrpSpPr>
          <p:cNvPr id="5180" name="Group 195"/>
          <p:cNvGrpSpPr>
            <a:grpSpLocks/>
          </p:cNvGrpSpPr>
          <p:nvPr/>
        </p:nvGrpSpPr>
        <p:grpSpPr bwMode="auto">
          <a:xfrm>
            <a:off x="5105400" y="2809875"/>
            <a:ext cx="428625" cy="77788"/>
            <a:chOff x="2325193" y="3695794"/>
            <a:chExt cx="429262" cy="77007"/>
          </a:xfrm>
        </p:grpSpPr>
        <p:sp>
          <p:nvSpPr>
            <p:cNvPr id="5191" name="Oval 196"/>
            <p:cNvSpPr>
              <a:spLocks noChangeArrowheads="1"/>
            </p:cNvSpPr>
            <p:nvPr/>
          </p:nvSpPr>
          <p:spPr bwMode="auto">
            <a:xfrm>
              <a:off x="2325193" y="3698625"/>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92" name="Oval 197"/>
            <p:cNvSpPr>
              <a:spLocks noChangeArrowheads="1"/>
            </p:cNvSpPr>
            <p:nvPr/>
          </p:nvSpPr>
          <p:spPr bwMode="auto">
            <a:xfrm>
              <a:off x="2443122" y="3697681"/>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93" name="Oval 198"/>
            <p:cNvSpPr>
              <a:spLocks noChangeArrowheads="1"/>
            </p:cNvSpPr>
            <p:nvPr/>
          </p:nvSpPr>
          <p:spPr bwMode="auto">
            <a:xfrm>
              <a:off x="2561051" y="3696738"/>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94" name="Oval 199"/>
            <p:cNvSpPr>
              <a:spLocks noChangeArrowheads="1"/>
            </p:cNvSpPr>
            <p:nvPr/>
          </p:nvSpPr>
          <p:spPr bwMode="auto">
            <a:xfrm>
              <a:off x="2678980" y="3695794"/>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grpSp>
      <p:grpSp>
        <p:nvGrpSpPr>
          <p:cNvPr id="5181" name="Group 200"/>
          <p:cNvGrpSpPr>
            <a:grpSpLocks/>
          </p:cNvGrpSpPr>
          <p:nvPr/>
        </p:nvGrpSpPr>
        <p:grpSpPr bwMode="auto">
          <a:xfrm>
            <a:off x="5105400" y="3233738"/>
            <a:ext cx="428625" cy="76200"/>
            <a:chOff x="2325193" y="3695794"/>
            <a:chExt cx="429262" cy="77007"/>
          </a:xfrm>
        </p:grpSpPr>
        <p:sp>
          <p:nvSpPr>
            <p:cNvPr id="5187" name="Oval 201"/>
            <p:cNvSpPr>
              <a:spLocks noChangeArrowheads="1"/>
            </p:cNvSpPr>
            <p:nvPr/>
          </p:nvSpPr>
          <p:spPr bwMode="auto">
            <a:xfrm>
              <a:off x="2325193" y="3698625"/>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88" name="Oval 202"/>
            <p:cNvSpPr>
              <a:spLocks noChangeArrowheads="1"/>
            </p:cNvSpPr>
            <p:nvPr/>
          </p:nvSpPr>
          <p:spPr bwMode="auto">
            <a:xfrm>
              <a:off x="2443122" y="3697681"/>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89" name="Oval 203"/>
            <p:cNvSpPr>
              <a:spLocks noChangeArrowheads="1"/>
            </p:cNvSpPr>
            <p:nvPr/>
          </p:nvSpPr>
          <p:spPr bwMode="auto">
            <a:xfrm>
              <a:off x="2561051" y="3696738"/>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90" name="Oval 204"/>
            <p:cNvSpPr>
              <a:spLocks noChangeArrowheads="1"/>
            </p:cNvSpPr>
            <p:nvPr/>
          </p:nvSpPr>
          <p:spPr bwMode="auto">
            <a:xfrm>
              <a:off x="2678980" y="3695794"/>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grpSp>
      <p:grpSp>
        <p:nvGrpSpPr>
          <p:cNvPr id="5182" name="Group 205"/>
          <p:cNvGrpSpPr>
            <a:grpSpLocks/>
          </p:cNvGrpSpPr>
          <p:nvPr/>
        </p:nvGrpSpPr>
        <p:grpSpPr bwMode="auto">
          <a:xfrm>
            <a:off x="5105400" y="3656013"/>
            <a:ext cx="428625" cy="77787"/>
            <a:chOff x="2325193" y="3695794"/>
            <a:chExt cx="429262" cy="77007"/>
          </a:xfrm>
        </p:grpSpPr>
        <p:sp>
          <p:nvSpPr>
            <p:cNvPr id="5183" name="Oval 206"/>
            <p:cNvSpPr>
              <a:spLocks noChangeArrowheads="1"/>
            </p:cNvSpPr>
            <p:nvPr/>
          </p:nvSpPr>
          <p:spPr bwMode="auto">
            <a:xfrm>
              <a:off x="2325193" y="3698625"/>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84" name="Oval 207"/>
            <p:cNvSpPr>
              <a:spLocks noChangeArrowheads="1"/>
            </p:cNvSpPr>
            <p:nvPr/>
          </p:nvSpPr>
          <p:spPr bwMode="auto">
            <a:xfrm>
              <a:off x="2443122" y="3697681"/>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85" name="Oval 208"/>
            <p:cNvSpPr>
              <a:spLocks noChangeArrowheads="1"/>
            </p:cNvSpPr>
            <p:nvPr/>
          </p:nvSpPr>
          <p:spPr bwMode="auto">
            <a:xfrm>
              <a:off x="2561051" y="3696738"/>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5186" name="Oval 209"/>
            <p:cNvSpPr>
              <a:spLocks noChangeArrowheads="1"/>
            </p:cNvSpPr>
            <p:nvPr/>
          </p:nvSpPr>
          <p:spPr bwMode="auto">
            <a:xfrm>
              <a:off x="2678980" y="3695794"/>
              <a:ext cx="75475" cy="74176"/>
            </a:xfrm>
            <a:prstGeom prst="ellipse">
              <a:avLst/>
            </a:prstGeom>
            <a:solidFill>
              <a:schemeClr val="tx2"/>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grpSp>
    </p:spTree>
    <p:extLst>
      <p:ext uri="{BB962C8B-B14F-4D97-AF65-F5344CB8AC3E}">
        <p14:creationId xmlns:p14="http://schemas.microsoft.com/office/powerpoint/2010/main" val="10570736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688">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688">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68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3600" dirty="0" smtClean="0"/>
              <a:t>Performance of Code Line Preservation (CLIP)</a:t>
            </a:r>
          </a:p>
        </p:txBody>
      </p:sp>
      <p:sp>
        <p:nvSpPr>
          <p:cNvPr id="4" name="Slide Number Placeholder 3"/>
          <p:cNvSpPr>
            <a:spLocks noGrp="1"/>
          </p:cNvSpPr>
          <p:nvPr>
            <p:ph type="sldNum" sz="quarter" idx="10"/>
          </p:nvPr>
        </p:nvSpPr>
        <p:spPr/>
        <p:txBody>
          <a:bodyPr/>
          <a:lstStyle/>
          <a:p>
            <a:pPr>
              <a:defRPr/>
            </a:pPr>
            <a:fld id="{7F583C54-FA02-4F60-BB71-A4379B091C3C}" type="slidenum">
              <a:rPr lang="en-US" smtClean="0"/>
              <a:pPr>
                <a:defRPr/>
              </a:pPr>
              <a:t>25</a:t>
            </a:fld>
            <a:endParaRPr lang="en-US"/>
          </a:p>
        </p:txBody>
      </p:sp>
      <p:sp>
        <p:nvSpPr>
          <p:cNvPr id="32772" name="Text Box 4"/>
          <p:cNvSpPr txBox="1">
            <a:spLocks noChangeArrowheads="1"/>
          </p:cNvSpPr>
          <p:nvPr/>
        </p:nvSpPr>
        <p:spPr bwMode="auto">
          <a:xfrm>
            <a:off x="114300" y="7018338"/>
            <a:ext cx="1440180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60000"/>
              </a:spcBef>
              <a:defRPr sz="2800">
                <a:solidFill>
                  <a:schemeClr val="tx1"/>
                </a:solidFill>
                <a:latin typeface="Comic Sans MS" pitchFamily="66" charset="0"/>
              </a:defRPr>
            </a:lvl1pPr>
            <a:lvl2pPr marL="742950" indent="-285750"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eaLnBrk="0" hangingPunct="0">
              <a:spcBef>
                <a:spcPct val="20000"/>
              </a:spcBef>
              <a:buChar char="–"/>
              <a:defRPr sz="3200">
                <a:solidFill>
                  <a:schemeClr val="tx1"/>
                </a:solidFill>
                <a:latin typeface="Comic Sans MS" pitchFamily="66" charset="0"/>
              </a:defRPr>
            </a:lvl3pPr>
            <a:lvl4pPr marL="1600200" indent="-228600" eaLnBrk="0" hangingPunct="0">
              <a:spcBef>
                <a:spcPct val="20000"/>
              </a:spcBef>
              <a:buFont typeface="Times" pitchFamily="18" charset="0"/>
              <a:buChar char="•"/>
              <a:defRPr sz="23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20000"/>
              </a:spcBef>
            </a:pPr>
            <a:r>
              <a:rPr lang="en-US" altLang="en-US" sz="2400" b="1">
                <a:solidFill>
                  <a:srgbClr val="FFFF00"/>
                </a:solidFill>
                <a:cs typeface="Arial" charset="0"/>
              </a:rPr>
              <a:t>On Average, CLIP Performs Similar to Doubling Size of the Baseline Cache</a:t>
            </a:r>
            <a:endParaRPr lang="en-US" altLang="en-US" sz="2000" b="1" u="sng">
              <a:cs typeface="Arial" charset="0"/>
            </a:endParaRPr>
          </a:p>
          <a:p>
            <a:pPr algn="ctr" eaLnBrk="1" hangingPunct="1">
              <a:spcBef>
                <a:spcPct val="20000"/>
              </a:spcBef>
            </a:pPr>
            <a:r>
              <a:rPr lang="en-US" altLang="en-US" sz="2400" b="1">
                <a:solidFill>
                  <a:srgbClr val="FFFF00"/>
                </a:solidFill>
                <a:cs typeface="Arial" charset="0"/>
              </a:rPr>
              <a:t>It is Still Better to Increase L2 Cache Size and Design Exclusive Cache Hierarchy</a:t>
            </a:r>
            <a:endParaRPr lang="en-US" altLang="en-US" sz="1800" b="1" u="sng">
              <a:solidFill>
                <a:srgbClr val="FFFF00"/>
              </a:solidFill>
              <a:cs typeface="Arial" charset="0"/>
            </a:endParaRPr>
          </a:p>
        </p:txBody>
      </p:sp>
      <p:graphicFrame>
        <p:nvGraphicFramePr>
          <p:cNvPr id="16" name="Content Placeholder 13"/>
          <p:cNvGraphicFramePr>
            <a:graphicFrameLocks noGrp="1"/>
          </p:cNvGraphicFramePr>
          <p:nvPr>
            <p:ph idx="1"/>
          </p:nvPr>
        </p:nvGraphicFramePr>
        <p:xfrm>
          <a:off x="329223" y="1219200"/>
          <a:ext cx="13971954" cy="5524500"/>
        </p:xfrm>
        <a:graphic>
          <a:graphicData uri="http://schemas.openxmlformats.org/drawingml/2006/chart">
            <c:chart xmlns:c="http://schemas.openxmlformats.org/drawingml/2006/chart" xmlns:r="http://schemas.openxmlformats.org/officeDocument/2006/relationships" r:id="rId2"/>
          </a:graphicData>
        </a:graphic>
      </p:graphicFrame>
      <p:grpSp>
        <p:nvGrpSpPr>
          <p:cNvPr id="6" name="Group 5"/>
          <p:cNvGrpSpPr/>
          <p:nvPr/>
        </p:nvGrpSpPr>
        <p:grpSpPr>
          <a:xfrm>
            <a:off x="5410200" y="2514600"/>
            <a:ext cx="4878777" cy="1600200"/>
            <a:chOff x="5257800" y="1752600"/>
            <a:chExt cx="4878777" cy="1600200"/>
          </a:xfrm>
        </p:grpSpPr>
        <p:sp>
          <p:nvSpPr>
            <p:cNvPr id="7" name="TextBox 6"/>
            <p:cNvSpPr txBox="1"/>
            <p:nvPr/>
          </p:nvSpPr>
          <p:spPr>
            <a:xfrm>
              <a:off x="5791200" y="1752600"/>
              <a:ext cx="3126177" cy="830997"/>
            </a:xfrm>
            <a:prstGeom prst="rect">
              <a:avLst/>
            </a:prstGeom>
            <a:noFill/>
            <a:ln w="38100">
              <a:solidFill>
                <a:schemeClr val="bg1"/>
              </a:solidFill>
            </a:ln>
          </p:spPr>
          <p:txBody>
            <a:bodyPr wrap="none" rtlCol="0">
              <a:spAutoFit/>
            </a:bodyPr>
            <a:lstStyle/>
            <a:p>
              <a:pPr algn="ctr"/>
              <a:r>
                <a:rPr lang="en-US" dirty="0" smtClean="0">
                  <a:solidFill>
                    <a:schemeClr val="bg1"/>
                  </a:solidFill>
                  <a:latin typeface="+mj-lt"/>
                </a:rPr>
                <a:t>CLIP similar</a:t>
              </a:r>
            </a:p>
            <a:p>
              <a:pPr algn="ctr"/>
              <a:r>
                <a:rPr lang="en-US" dirty="0" smtClean="0">
                  <a:solidFill>
                    <a:schemeClr val="bg1"/>
                  </a:solidFill>
                  <a:latin typeface="+mj-lt"/>
                </a:rPr>
                <a:t>to doubling L2 cache</a:t>
              </a:r>
              <a:endParaRPr lang="en-US" dirty="0">
                <a:solidFill>
                  <a:schemeClr val="bg1"/>
                </a:solidFill>
                <a:latin typeface="+mj-lt"/>
              </a:endParaRPr>
            </a:p>
          </p:txBody>
        </p:sp>
        <p:cxnSp>
          <p:nvCxnSpPr>
            <p:cNvPr id="8" name="Straight Arrow Connector 7"/>
            <p:cNvCxnSpPr>
              <a:stCxn id="7" idx="1"/>
            </p:cNvCxnSpPr>
            <p:nvPr/>
          </p:nvCxnSpPr>
          <p:spPr bwMode="auto">
            <a:xfrm flipH="1">
              <a:off x="5257800" y="2168099"/>
              <a:ext cx="533400" cy="879901"/>
            </a:xfrm>
            <a:prstGeom prst="straightConnector1">
              <a:avLst/>
            </a:prstGeom>
            <a:solidFill>
              <a:srgbClr val="AA014C"/>
            </a:solidFill>
            <a:ln w="50800" cap="flat" cmpd="sng" algn="ctr">
              <a:solidFill>
                <a:schemeClr val="bg1"/>
              </a:solidFill>
              <a:prstDash val="solid"/>
              <a:round/>
              <a:headEnd type="none" w="med" len="med"/>
              <a:tailEnd type="arrow"/>
            </a:ln>
            <a:effectLst/>
          </p:spPr>
        </p:cxnSp>
        <p:cxnSp>
          <p:nvCxnSpPr>
            <p:cNvPr id="9" name="Straight Arrow Connector 8"/>
            <p:cNvCxnSpPr>
              <a:stCxn id="7" idx="2"/>
            </p:cNvCxnSpPr>
            <p:nvPr/>
          </p:nvCxnSpPr>
          <p:spPr bwMode="auto">
            <a:xfrm>
              <a:off x="7354289" y="2583597"/>
              <a:ext cx="183161" cy="769203"/>
            </a:xfrm>
            <a:prstGeom prst="straightConnector1">
              <a:avLst/>
            </a:prstGeom>
            <a:solidFill>
              <a:srgbClr val="AA014C"/>
            </a:solidFill>
            <a:ln w="50800" cap="flat" cmpd="sng" algn="ctr">
              <a:solidFill>
                <a:schemeClr val="bg1"/>
              </a:solidFill>
              <a:prstDash val="solid"/>
              <a:round/>
              <a:headEnd type="none" w="med" len="med"/>
              <a:tailEnd type="arrow"/>
            </a:ln>
            <a:effectLst/>
          </p:spPr>
        </p:cxnSp>
        <p:cxnSp>
          <p:nvCxnSpPr>
            <p:cNvPr id="10" name="Straight Arrow Connector 9"/>
            <p:cNvCxnSpPr/>
            <p:nvPr/>
          </p:nvCxnSpPr>
          <p:spPr bwMode="auto">
            <a:xfrm>
              <a:off x="8917377" y="2209800"/>
              <a:ext cx="1219200" cy="363751"/>
            </a:xfrm>
            <a:prstGeom prst="straightConnector1">
              <a:avLst/>
            </a:prstGeom>
            <a:solidFill>
              <a:srgbClr val="AA014C"/>
            </a:solidFill>
            <a:ln w="50800" cap="flat" cmpd="sng" algn="ctr">
              <a:solidFill>
                <a:schemeClr val="bg1"/>
              </a:solidFill>
              <a:prstDash val="solid"/>
              <a:round/>
              <a:headEnd type="none" w="med" len="med"/>
              <a:tailEnd type="arrow"/>
            </a:ln>
            <a:effectLst/>
          </p:spPr>
        </p:cxnSp>
      </p:grpSp>
    </p:spTree>
    <p:extLst>
      <p:ext uri="{BB962C8B-B14F-4D97-AF65-F5344CB8AC3E}">
        <p14:creationId xmlns:p14="http://schemas.microsoft.com/office/powerpoint/2010/main" val="14293579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graphicEl>
                                              <a:chart seriesIdx="1" categoryIdx="-4" bldStep="series"/>
                                            </p:graphic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graphicEl>
                                              <a:chart seriesIdx="2" categoryIdx="-4" bldStep="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graphicEl>
                                              <a:chart seriesIdx="3" categoryIdx="-4" bldStep="series"/>
                                            </p:graphic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graphicEl>
                                              <a:chart seriesIdx="4" categoryIdx="-4" bldStep="series"/>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7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Graphic spid="16" grpId="0">
        <p:bldSub>
          <a:bldChart bld="series"/>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Performance Characterization of Workloads</a:t>
            </a:r>
          </a:p>
        </p:txBody>
      </p:sp>
      <p:sp>
        <p:nvSpPr>
          <p:cNvPr id="23555" name="Content Placeholder 2"/>
          <p:cNvSpPr>
            <a:spLocks noGrp="1"/>
          </p:cNvSpPr>
          <p:nvPr>
            <p:ph idx="1"/>
          </p:nvPr>
        </p:nvSpPr>
        <p:spPr>
          <a:xfrm>
            <a:off x="685800" y="7696200"/>
            <a:ext cx="13181013" cy="685800"/>
          </a:xfrm>
        </p:spPr>
        <p:txBody>
          <a:bodyPr/>
          <a:lstStyle/>
          <a:p>
            <a:r>
              <a:rPr lang="en-US" altLang="en-US" dirty="0" smtClean="0">
                <a:solidFill>
                  <a:srgbClr val="FFFF00"/>
                </a:solidFill>
              </a:rPr>
              <a:t>Server Workloads Spend Significant Fraction of Time Waiting for LLC Latency</a:t>
            </a:r>
          </a:p>
        </p:txBody>
      </p:sp>
      <p:sp>
        <p:nvSpPr>
          <p:cNvPr id="4" name="Slide Number Placeholder 3"/>
          <p:cNvSpPr>
            <a:spLocks noGrp="1"/>
          </p:cNvSpPr>
          <p:nvPr>
            <p:ph type="sldNum" sz="quarter" idx="10"/>
          </p:nvPr>
        </p:nvSpPr>
        <p:spPr/>
        <p:txBody>
          <a:bodyPr/>
          <a:lstStyle/>
          <a:p>
            <a:pPr>
              <a:defRPr/>
            </a:pPr>
            <a:fld id="{087BB667-FEB6-4ABD-8537-A07729048748}" type="slidenum">
              <a:rPr lang="en-US" smtClean="0"/>
              <a:pPr>
                <a:defRPr/>
              </a:pPr>
              <a:t>26</a:t>
            </a:fld>
            <a:endParaRPr lang="en-US"/>
          </a:p>
        </p:txBody>
      </p:sp>
      <p:grpSp>
        <p:nvGrpSpPr>
          <p:cNvPr id="23557" name="Group 4"/>
          <p:cNvGrpSpPr>
            <a:grpSpLocks/>
          </p:cNvGrpSpPr>
          <p:nvPr/>
        </p:nvGrpSpPr>
        <p:grpSpPr bwMode="auto">
          <a:xfrm>
            <a:off x="762000" y="1066800"/>
            <a:ext cx="10445750" cy="6607175"/>
            <a:chOff x="583476" y="1449345"/>
            <a:chExt cx="10744200" cy="6796270"/>
          </a:xfrm>
        </p:grpSpPr>
        <p:pic>
          <p:nvPicPr>
            <p:cNvPr id="2355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476" y="1449345"/>
              <a:ext cx="10744200" cy="6796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5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4878" y="4847481"/>
              <a:ext cx="1926624" cy="2399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endParaRPr lang="en-US" altLang="en-US" smtClean="0"/>
          </a:p>
        </p:txBody>
      </p:sp>
      <p:sp>
        <p:nvSpPr>
          <p:cNvPr id="24579" name="Content Placeholder 2"/>
          <p:cNvSpPr>
            <a:spLocks noGrp="1"/>
          </p:cNvSpPr>
          <p:nvPr>
            <p:ph idx="1"/>
          </p:nvPr>
        </p:nvSpPr>
        <p:spPr/>
        <p:txBody>
          <a:bodyPr/>
          <a:lstStyle/>
          <a:p>
            <a:endParaRPr lang="en-US" altLang="en-US" smtClean="0"/>
          </a:p>
        </p:txBody>
      </p:sp>
      <p:sp>
        <p:nvSpPr>
          <p:cNvPr id="4" name="Slide Number Placeholder 3"/>
          <p:cNvSpPr>
            <a:spLocks noGrp="1"/>
          </p:cNvSpPr>
          <p:nvPr>
            <p:ph type="sldNum" sz="quarter" idx="10"/>
          </p:nvPr>
        </p:nvSpPr>
        <p:spPr/>
        <p:txBody>
          <a:bodyPr/>
          <a:lstStyle/>
          <a:p>
            <a:pPr>
              <a:defRPr/>
            </a:pPr>
            <a:fld id="{76667644-659D-4508-B0A2-6F364BDA4A88}" type="slidenum">
              <a:rPr lang="en-US" smtClean="0"/>
              <a:pPr>
                <a:defRPr/>
              </a:pPr>
              <a:t>27</a:t>
            </a:fld>
            <a:endParaRPr lang="en-US"/>
          </a:p>
        </p:txBody>
      </p:sp>
      <p:pic>
        <p:nvPicPr>
          <p:cNvPr id="2458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688" y="195263"/>
            <a:ext cx="14297025" cy="783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10474325" y="1524000"/>
            <a:ext cx="2022475" cy="2286000"/>
          </a:xfrm>
          <a:prstGeom prst="roundRect">
            <a:avLst/>
          </a:prstGeom>
          <a:solidFill>
            <a:srgbClr val="008000"/>
          </a:solidFill>
          <a:ln w="50800" cap="flat" cmpd="sng" algn="ctr">
            <a:solidFill>
              <a:schemeClr val="tx1"/>
            </a:solidFill>
            <a:prstDash val="solid"/>
            <a:round/>
            <a:headEnd type="none" w="med" len="med"/>
            <a:tailEnd type="none" w="med" len="med"/>
          </a:ln>
          <a:effectLst/>
        </p:spPr>
        <p:txBody>
          <a:bodyPr wrap="none" anchor="ctr"/>
          <a:lstStyle/>
          <a:p>
            <a:pPr algn="ctr" defTabSz="1306513">
              <a:defRPr/>
            </a:pPr>
            <a:r>
              <a:rPr lang="en-US" sz="1400" dirty="0">
                <a:latin typeface="+mj-lt"/>
              </a:rPr>
              <a:t>CORE</a:t>
            </a: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dirty="0">
              <a:latin typeface="+mj-lt"/>
            </a:endParaRPr>
          </a:p>
        </p:txBody>
      </p:sp>
      <p:sp>
        <p:nvSpPr>
          <p:cNvPr id="6147" name="Title 1"/>
          <p:cNvSpPr>
            <a:spLocks noGrp="1"/>
          </p:cNvSpPr>
          <p:nvPr>
            <p:ph type="title"/>
          </p:nvPr>
        </p:nvSpPr>
        <p:spPr/>
        <p:txBody>
          <a:bodyPr/>
          <a:lstStyle/>
          <a:p>
            <a:r>
              <a:rPr lang="en-US" altLang="en-US" sz="3600" dirty="0" smtClean="0"/>
              <a:t>LLC Latency Problem with Conventional Hierarchy</a:t>
            </a:r>
          </a:p>
        </p:txBody>
      </p:sp>
      <p:sp>
        <p:nvSpPr>
          <p:cNvPr id="6148" name="Content Placeholder 2"/>
          <p:cNvSpPr>
            <a:spLocks noGrp="1"/>
          </p:cNvSpPr>
          <p:nvPr>
            <p:ph idx="1"/>
          </p:nvPr>
        </p:nvSpPr>
        <p:spPr>
          <a:xfrm>
            <a:off x="728663" y="1646238"/>
            <a:ext cx="9024937" cy="3001962"/>
          </a:xfrm>
        </p:spPr>
        <p:txBody>
          <a:bodyPr/>
          <a:lstStyle/>
          <a:p>
            <a:pPr lvl="1">
              <a:buFont typeface="Arial" charset="0"/>
              <a:buChar char="•"/>
            </a:pPr>
            <a:r>
              <a:rPr lang="en-US" altLang="en-US" sz="2800" dirty="0" smtClean="0">
                <a:solidFill>
                  <a:srgbClr val="FFFF00"/>
                </a:solidFill>
              </a:rPr>
              <a:t>Fast Processor + Slow Memory </a:t>
            </a:r>
            <a:r>
              <a:rPr lang="en-US" altLang="en-US" sz="2800" dirty="0" smtClean="0">
                <a:solidFill>
                  <a:srgbClr val="FFFF00"/>
                </a:solidFill>
                <a:sym typeface="Wingdings" pitchFamily="2" charset="2"/>
              </a:rPr>
              <a:t> Cache Hierarchy</a:t>
            </a:r>
          </a:p>
          <a:p>
            <a:pPr lvl="1">
              <a:buFont typeface="Arial" charset="0"/>
              <a:buChar char="•"/>
            </a:pPr>
            <a:endParaRPr lang="en-US" altLang="en-US" sz="800" dirty="0" smtClean="0">
              <a:solidFill>
                <a:srgbClr val="FFFF00"/>
              </a:solidFill>
              <a:sym typeface="Wingdings" pitchFamily="2" charset="2"/>
            </a:endParaRPr>
          </a:p>
          <a:p>
            <a:pPr lvl="1">
              <a:buFont typeface="Arial" charset="0"/>
              <a:buChar char="•"/>
            </a:pPr>
            <a:r>
              <a:rPr lang="en-US" altLang="en-US" sz="2800" dirty="0" smtClean="0">
                <a:sym typeface="Wingdings" pitchFamily="2" charset="2"/>
              </a:rPr>
              <a:t>Multi-level Cache Hierarchy:</a:t>
            </a:r>
          </a:p>
          <a:p>
            <a:pPr lvl="2" eaLnBrk="1" hangingPunct="1"/>
            <a:r>
              <a:rPr lang="en-US" altLang="en-US" sz="2800" u="sng" dirty="0" smtClean="0"/>
              <a:t>L1 Cache:</a:t>
            </a:r>
            <a:r>
              <a:rPr lang="en-US" altLang="en-US" sz="2800" dirty="0" smtClean="0"/>
              <a:t>  Designed for </a:t>
            </a:r>
            <a:r>
              <a:rPr lang="en-US" altLang="en-US" sz="2800" dirty="0" smtClean="0"/>
              <a:t>high bandwidth </a:t>
            </a:r>
            <a:endParaRPr lang="en-US" altLang="en-US" sz="2800" dirty="0" smtClean="0"/>
          </a:p>
          <a:p>
            <a:pPr lvl="2" eaLnBrk="1" hangingPunct="1"/>
            <a:r>
              <a:rPr lang="en-US" altLang="en-US" sz="2800" u="sng" dirty="0" smtClean="0"/>
              <a:t>L2 Cache:</a:t>
            </a:r>
            <a:r>
              <a:rPr lang="en-US" altLang="en-US" sz="2800" dirty="0" smtClean="0"/>
              <a:t>  Designed for latency</a:t>
            </a:r>
          </a:p>
          <a:p>
            <a:pPr lvl="2" eaLnBrk="1" hangingPunct="1"/>
            <a:r>
              <a:rPr lang="en-US" altLang="en-US" sz="2800" u="sng" dirty="0" smtClean="0"/>
              <a:t>L3 Cache:</a:t>
            </a:r>
            <a:r>
              <a:rPr lang="en-US" altLang="en-US" sz="2800" dirty="0" smtClean="0"/>
              <a:t>  Designed for capacity</a:t>
            </a:r>
          </a:p>
          <a:p>
            <a:pPr lvl="2" eaLnBrk="1" hangingPunct="1"/>
            <a:endParaRPr lang="en-US" altLang="en-US" sz="2800" dirty="0" smtClean="0"/>
          </a:p>
          <a:p>
            <a:pPr lvl="1" eaLnBrk="1" hangingPunct="1"/>
            <a:endParaRPr lang="en-US" altLang="en-US" dirty="0" smtClean="0"/>
          </a:p>
          <a:p>
            <a:pPr lvl="1" eaLnBrk="1" hangingPunct="1"/>
            <a:endParaRPr lang="en-US" altLang="en-US" sz="800" dirty="0" smtClean="0"/>
          </a:p>
        </p:txBody>
      </p:sp>
      <p:sp>
        <p:nvSpPr>
          <p:cNvPr id="4" name="Slide Number Placeholder 3"/>
          <p:cNvSpPr>
            <a:spLocks noGrp="1"/>
          </p:cNvSpPr>
          <p:nvPr>
            <p:ph type="sldNum" sz="quarter" idx="10"/>
          </p:nvPr>
        </p:nvSpPr>
        <p:spPr/>
        <p:txBody>
          <a:bodyPr/>
          <a:lstStyle/>
          <a:p>
            <a:pPr>
              <a:defRPr/>
            </a:pPr>
            <a:fld id="{ECECE76F-6880-4A99-92B3-0819572A150C}" type="slidenum">
              <a:rPr lang="en-US" smtClean="0"/>
              <a:pPr>
                <a:defRPr/>
              </a:pPr>
              <a:t>28</a:t>
            </a:fld>
            <a:endParaRPr lang="en-US"/>
          </a:p>
        </p:txBody>
      </p:sp>
      <p:sp>
        <p:nvSpPr>
          <p:cNvPr id="25625" name="Rectangle 4"/>
          <p:cNvSpPr>
            <a:spLocks noChangeArrowheads="1"/>
          </p:cNvSpPr>
          <p:nvPr/>
        </p:nvSpPr>
        <p:spPr bwMode="auto">
          <a:xfrm>
            <a:off x="11107738" y="1976438"/>
            <a:ext cx="84137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dirty="0" smtClean="0">
                <a:latin typeface="+mj-lt"/>
              </a:rPr>
              <a:t>32KB L1</a:t>
            </a:r>
            <a:endParaRPr lang="en-US" altLang="en-US" dirty="0" smtClean="0">
              <a:latin typeface="+mj-lt"/>
            </a:endParaRPr>
          </a:p>
        </p:txBody>
      </p:sp>
      <p:sp>
        <p:nvSpPr>
          <p:cNvPr id="25626" name="Rectangle 5"/>
          <p:cNvSpPr>
            <a:spLocks noChangeArrowheads="1"/>
          </p:cNvSpPr>
          <p:nvPr/>
        </p:nvSpPr>
        <p:spPr bwMode="auto">
          <a:xfrm>
            <a:off x="10882313" y="2986088"/>
            <a:ext cx="129222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256KB L2</a:t>
            </a:r>
          </a:p>
        </p:txBody>
      </p:sp>
      <p:sp>
        <p:nvSpPr>
          <p:cNvPr id="25627" name="Rectangle 6"/>
          <p:cNvSpPr>
            <a:spLocks noChangeArrowheads="1"/>
          </p:cNvSpPr>
          <p:nvPr/>
        </p:nvSpPr>
        <p:spPr bwMode="auto">
          <a:xfrm>
            <a:off x="10407650" y="4913313"/>
            <a:ext cx="2243138" cy="646112"/>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2MB L3</a:t>
            </a:r>
            <a:r>
              <a:rPr lang="en-US" altLang="en-US" baseline="30000" dirty="0" smtClean="0">
                <a:latin typeface="+mj-lt"/>
              </a:rPr>
              <a:t> </a:t>
            </a:r>
            <a:r>
              <a:rPr lang="en-US" altLang="en-US" dirty="0" smtClean="0">
                <a:latin typeface="+mj-lt"/>
              </a:rPr>
              <a:t>“slice”</a:t>
            </a:r>
          </a:p>
        </p:txBody>
      </p:sp>
      <p:sp>
        <p:nvSpPr>
          <p:cNvPr id="25628" name="TextBox 34"/>
          <p:cNvSpPr txBox="1">
            <a:spLocks noChangeArrowheads="1"/>
          </p:cNvSpPr>
          <p:nvPr/>
        </p:nvSpPr>
        <p:spPr bwMode="auto">
          <a:xfrm>
            <a:off x="12944475" y="2058988"/>
            <a:ext cx="13652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smtClean="0">
                <a:latin typeface="+mj-lt"/>
              </a:rPr>
              <a:t>~ 4 cycs</a:t>
            </a:r>
          </a:p>
        </p:txBody>
      </p:sp>
      <p:sp>
        <p:nvSpPr>
          <p:cNvPr id="25629" name="TextBox 35"/>
          <p:cNvSpPr txBox="1">
            <a:spLocks noChangeArrowheads="1"/>
          </p:cNvSpPr>
          <p:nvPr/>
        </p:nvSpPr>
        <p:spPr bwMode="auto">
          <a:xfrm>
            <a:off x="12880975" y="3068638"/>
            <a:ext cx="14112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dirty="0" smtClean="0">
                <a:latin typeface="+mj-lt"/>
              </a:rPr>
              <a:t>~12 </a:t>
            </a:r>
            <a:r>
              <a:rPr lang="en-US" altLang="en-US" dirty="0" err="1" smtClean="0">
                <a:latin typeface="+mj-lt"/>
              </a:rPr>
              <a:t>cycs</a:t>
            </a:r>
            <a:endParaRPr lang="en-US" altLang="en-US" dirty="0" smtClean="0">
              <a:latin typeface="+mj-lt"/>
            </a:endParaRPr>
          </a:p>
        </p:txBody>
      </p:sp>
      <p:sp>
        <p:nvSpPr>
          <p:cNvPr id="25630" name="TextBox 36"/>
          <p:cNvSpPr txBox="1">
            <a:spLocks noChangeArrowheads="1"/>
          </p:cNvSpPr>
          <p:nvPr/>
        </p:nvSpPr>
        <p:spPr bwMode="auto">
          <a:xfrm>
            <a:off x="12880975" y="5065713"/>
            <a:ext cx="14620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dirty="0" smtClean="0">
                <a:latin typeface="+mj-lt"/>
              </a:rPr>
              <a:t>~40 </a:t>
            </a:r>
            <a:r>
              <a:rPr lang="en-US" altLang="en-US" dirty="0" err="1" smtClean="0">
                <a:latin typeface="+mj-lt"/>
              </a:rPr>
              <a:t>cycs</a:t>
            </a:r>
            <a:endParaRPr lang="en-US" altLang="en-US" dirty="0" smtClean="0">
              <a:latin typeface="+mj-lt"/>
            </a:endParaRPr>
          </a:p>
        </p:txBody>
      </p:sp>
      <p:sp>
        <p:nvSpPr>
          <p:cNvPr id="25631" name="TextBox 37"/>
          <p:cNvSpPr txBox="1">
            <a:spLocks noChangeArrowheads="1"/>
          </p:cNvSpPr>
          <p:nvPr/>
        </p:nvSpPr>
        <p:spPr bwMode="auto">
          <a:xfrm>
            <a:off x="12736513" y="6315075"/>
            <a:ext cx="16494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smtClean="0">
                <a:latin typeface="+mj-lt"/>
              </a:rPr>
              <a:t>~200 cycs</a:t>
            </a:r>
          </a:p>
        </p:txBody>
      </p:sp>
      <p:sp>
        <p:nvSpPr>
          <p:cNvPr id="25632" name="Rectangle 40"/>
          <p:cNvSpPr>
            <a:spLocks noChangeArrowheads="1"/>
          </p:cNvSpPr>
          <p:nvPr/>
        </p:nvSpPr>
        <p:spPr bwMode="auto">
          <a:xfrm>
            <a:off x="10433050" y="6035675"/>
            <a:ext cx="2190750" cy="8985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mtClean="0">
                <a:latin typeface="+mj-lt"/>
              </a:rPr>
              <a:t>DRAM</a:t>
            </a:r>
          </a:p>
        </p:txBody>
      </p:sp>
      <p:sp>
        <p:nvSpPr>
          <p:cNvPr id="25621" name="TextBox 4"/>
          <p:cNvSpPr txBox="1">
            <a:spLocks noChangeArrowheads="1"/>
          </p:cNvSpPr>
          <p:nvPr/>
        </p:nvSpPr>
        <p:spPr bwMode="auto">
          <a:xfrm>
            <a:off x="11318875" y="7924800"/>
            <a:ext cx="28352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sz="1200" baseline="30000" dirty="0" smtClean="0">
                <a:latin typeface="+mj-lt"/>
              </a:rPr>
              <a:t>*</a:t>
            </a:r>
            <a:r>
              <a:rPr lang="en-US" altLang="en-US" sz="1200" dirty="0" smtClean="0">
                <a:latin typeface="+mj-lt"/>
              </a:rPr>
              <a:t>L3 Latency includes network latency</a:t>
            </a:r>
          </a:p>
        </p:txBody>
      </p:sp>
      <p:sp>
        <p:nvSpPr>
          <p:cNvPr id="2" name="Oval 1"/>
          <p:cNvSpPr/>
          <p:nvPr/>
        </p:nvSpPr>
        <p:spPr bwMode="auto">
          <a:xfrm>
            <a:off x="10820400" y="4114800"/>
            <a:ext cx="1447800" cy="381000"/>
          </a:xfrm>
          <a:prstGeom prst="ellipse">
            <a:avLst/>
          </a:prstGeom>
          <a:noFill/>
          <a:ln w="50800" cap="flat" cmpd="sng" algn="ctr">
            <a:solidFill>
              <a:schemeClr val="tx1"/>
            </a:solidFill>
            <a:prstDash val="solid"/>
            <a:round/>
            <a:headEnd type="none" w="med" len="med"/>
            <a:tailEnd type="none" w="med" len="med"/>
          </a:ln>
          <a:effectLst/>
        </p:spPr>
        <p:txBody>
          <a:bodyPr wrap="none" anchor="ctr"/>
          <a:lstStyle/>
          <a:p>
            <a:pPr defTabSz="1306513">
              <a:defRPr/>
            </a:pPr>
            <a:endParaRPr lang="en-US">
              <a:latin typeface="+mj-lt"/>
            </a:endParaRPr>
          </a:p>
        </p:txBody>
      </p:sp>
      <p:sp>
        <p:nvSpPr>
          <p:cNvPr id="34" name="TextBox 35"/>
          <p:cNvSpPr txBox="1">
            <a:spLocks noChangeArrowheads="1"/>
          </p:cNvSpPr>
          <p:nvPr/>
        </p:nvSpPr>
        <p:spPr bwMode="auto">
          <a:xfrm>
            <a:off x="12877800" y="4033838"/>
            <a:ext cx="14128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dirty="0" smtClean="0">
                <a:latin typeface="+mj-lt"/>
              </a:rPr>
              <a:t>~10 </a:t>
            </a:r>
            <a:r>
              <a:rPr lang="en-US" altLang="en-US" dirty="0" err="1" smtClean="0">
                <a:latin typeface="+mj-lt"/>
              </a:rPr>
              <a:t>cycs</a:t>
            </a:r>
            <a:endParaRPr lang="en-US" altLang="en-US" dirty="0" smtClean="0">
              <a:latin typeface="+mj-lt"/>
            </a:endParaRPr>
          </a:p>
        </p:txBody>
      </p:sp>
      <p:sp>
        <p:nvSpPr>
          <p:cNvPr id="3" name="TextBox 2"/>
          <p:cNvSpPr txBox="1"/>
          <p:nvPr/>
        </p:nvSpPr>
        <p:spPr>
          <a:xfrm>
            <a:off x="11041063" y="4119563"/>
            <a:ext cx="1057275" cy="369887"/>
          </a:xfrm>
          <a:prstGeom prst="rect">
            <a:avLst/>
          </a:prstGeom>
          <a:noFill/>
        </p:spPr>
        <p:txBody>
          <a:bodyPr wrap="none">
            <a:spAutoFit/>
          </a:bodyPr>
          <a:lstStyle/>
          <a:p>
            <a:pPr>
              <a:defRPr/>
            </a:pPr>
            <a:r>
              <a:rPr lang="en-US" sz="1800" dirty="0">
                <a:latin typeface="+mj-lt"/>
              </a:rPr>
              <a:t>network</a:t>
            </a:r>
          </a:p>
        </p:txBody>
      </p:sp>
      <p:sp>
        <p:nvSpPr>
          <p:cNvPr id="49" name="TextBox 24"/>
          <p:cNvSpPr txBox="1">
            <a:spLocks noChangeArrowheads="1"/>
          </p:cNvSpPr>
          <p:nvPr/>
        </p:nvSpPr>
        <p:spPr bwMode="auto">
          <a:xfrm>
            <a:off x="9761538" y="7162800"/>
            <a:ext cx="35448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Typical Xeon Hierarchy</a:t>
            </a:r>
          </a:p>
        </p:txBody>
      </p:sp>
      <p:sp>
        <p:nvSpPr>
          <p:cNvPr id="50" name="Rounded Rectangle 49"/>
          <p:cNvSpPr/>
          <p:nvPr/>
        </p:nvSpPr>
        <p:spPr bwMode="auto">
          <a:xfrm>
            <a:off x="960438" y="5519738"/>
            <a:ext cx="7954962" cy="804862"/>
          </a:xfrm>
          <a:prstGeom prst="roundRect">
            <a:avLst/>
          </a:prstGeom>
          <a:solidFill>
            <a:srgbClr val="FFFF00"/>
          </a:solidFill>
          <a:ln w="50800" cap="flat" cmpd="sng" algn="ctr">
            <a:noFill/>
            <a:prstDash val="solid"/>
            <a:round/>
            <a:headEnd type="none" w="med" len="med"/>
            <a:tailEnd type="none" w="med" len="med"/>
          </a:ln>
          <a:effectLst/>
        </p:spPr>
        <p:txBody>
          <a:bodyPr wrap="none" anchor="ctr"/>
          <a:lstStyle/>
          <a:p>
            <a:pPr algn="ctr">
              <a:defRPr/>
            </a:pPr>
            <a:r>
              <a:rPr lang="en-US" altLang="en-US" dirty="0">
                <a:solidFill>
                  <a:srgbClr val="FF0000"/>
                </a:solidFill>
                <a:latin typeface="+mj-lt"/>
              </a:rPr>
              <a:t>Increasing Cores </a:t>
            </a:r>
            <a:r>
              <a:rPr lang="en-US" altLang="en-US" dirty="0">
                <a:solidFill>
                  <a:srgbClr val="FF0000"/>
                </a:solidFill>
                <a:latin typeface="+mj-lt"/>
                <a:sym typeface="Wingdings" panose="05000000000000000000" pitchFamily="2" charset="2"/>
              </a:rPr>
              <a:t> </a:t>
            </a:r>
            <a:r>
              <a:rPr lang="en-US" altLang="en-US" dirty="0">
                <a:solidFill>
                  <a:srgbClr val="FF0000"/>
                </a:solidFill>
                <a:latin typeface="+mj-lt"/>
              </a:rPr>
              <a:t>Longer Network Latency</a:t>
            </a:r>
          </a:p>
          <a:p>
            <a:pPr algn="ctr">
              <a:defRPr/>
            </a:pPr>
            <a:r>
              <a:rPr lang="en-US" altLang="en-US" dirty="0">
                <a:solidFill>
                  <a:srgbClr val="FF0000"/>
                </a:solidFill>
                <a:latin typeface="+mj-lt"/>
                <a:sym typeface="Wingdings" panose="05000000000000000000" pitchFamily="2" charset="2"/>
              </a:rPr>
              <a:t> Longer </a:t>
            </a:r>
            <a:r>
              <a:rPr lang="en-US" altLang="en-US" dirty="0">
                <a:solidFill>
                  <a:srgbClr val="FF0000"/>
                </a:solidFill>
                <a:latin typeface="+mj-lt"/>
              </a:rPr>
              <a:t>LLC Access Latency </a:t>
            </a:r>
            <a:r>
              <a:rPr lang="en-US" altLang="en-US" dirty="0">
                <a:solidFill>
                  <a:srgbClr val="FF0000"/>
                </a:solidFill>
                <a:latin typeface="+mj-lt"/>
                <a:sym typeface="Wingdings" panose="05000000000000000000" pitchFamily="2" charset="2"/>
              </a:rPr>
              <a:t></a:t>
            </a:r>
            <a:endParaRPr lang="en-US" altLang="en-US" dirty="0">
              <a:solidFill>
                <a:srgbClr val="FF0000"/>
              </a:solidFill>
              <a:latin typeface="+mj-lt"/>
            </a:endParaRPr>
          </a:p>
        </p:txBody>
      </p:sp>
    </p:spTree>
    <p:extLst>
      <p:ext uri="{BB962C8B-B14F-4D97-AF65-F5344CB8AC3E}">
        <p14:creationId xmlns:p14="http://schemas.microsoft.com/office/powerpoint/2010/main" val="3942222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z="3600" smtClean="0"/>
              <a:t>Performance Inefficiencies in Existing Cache Hierarchy</a:t>
            </a:r>
            <a:endParaRPr lang="en-US" altLang="en-US" smtClean="0"/>
          </a:p>
        </p:txBody>
      </p:sp>
      <p:sp>
        <p:nvSpPr>
          <p:cNvPr id="26627" name="Content Placeholder 2"/>
          <p:cNvSpPr>
            <a:spLocks noGrp="1"/>
          </p:cNvSpPr>
          <p:nvPr>
            <p:ph idx="1"/>
          </p:nvPr>
        </p:nvSpPr>
        <p:spPr>
          <a:xfrm>
            <a:off x="728663" y="1646238"/>
            <a:ext cx="13444537" cy="5668962"/>
          </a:xfrm>
        </p:spPr>
        <p:txBody>
          <a:bodyPr/>
          <a:lstStyle/>
          <a:p>
            <a:pPr lvl="1" eaLnBrk="1" hangingPunct="1"/>
            <a:r>
              <a:rPr lang="en-US" altLang="en-US" sz="3200" b="1" u="sng" dirty="0" smtClean="0">
                <a:solidFill>
                  <a:srgbClr val="FFFF00"/>
                </a:solidFill>
              </a:rPr>
              <a:t>Problem:</a:t>
            </a:r>
            <a:r>
              <a:rPr lang="en-US" altLang="en-US" sz="3200" dirty="0" smtClean="0">
                <a:solidFill>
                  <a:srgbClr val="FFFF00"/>
                </a:solidFill>
              </a:rPr>
              <a:t> </a:t>
            </a:r>
            <a:r>
              <a:rPr lang="en-US" altLang="en-US" sz="2800" dirty="0" smtClean="0"/>
              <a:t>L2 cache ineffective at hiding latency when the frequently referenced application working set is larger than L2 (but fits in LLC)</a:t>
            </a:r>
            <a:endParaRPr lang="en-US" altLang="en-US" sz="800" dirty="0" smtClean="0"/>
          </a:p>
          <a:p>
            <a:pPr lvl="1" eaLnBrk="1" hangingPunct="1"/>
            <a:r>
              <a:rPr lang="en-US" altLang="en-US" sz="3200" b="1" u="sng" dirty="0" smtClean="0">
                <a:solidFill>
                  <a:srgbClr val="66FF33"/>
                </a:solidFill>
              </a:rPr>
              <a:t>Solution1:</a:t>
            </a:r>
            <a:r>
              <a:rPr lang="en-US" altLang="en-US" sz="2800" dirty="0" smtClean="0"/>
              <a:t> Hardware Prefetching</a:t>
            </a:r>
          </a:p>
          <a:p>
            <a:pPr lvl="2" eaLnBrk="1" hangingPunct="1"/>
            <a:r>
              <a:rPr lang="en-US" altLang="en-US" sz="2800" dirty="0" smtClean="0"/>
              <a:t>Server workloads tend to be “</a:t>
            </a:r>
            <a:r>
              <a:rPr lang="en-US" altLang="en-US" sz="2800" dirty="0" err="1" smtClean="0"/>
              <a:t>prefetch</a:t>
            </a:r>
            <a:r>
              <a:rPr lang="en-US" altLang="en-US" sz="2800" dirty="0" smtClean="0"/>
              <a:t> unfriendly”</a:t>
            </a:r>
          </a:p>
          <a:p>
            <a:pPr lvl="2" eaLnBrk="1" hangingPunct="1"/>
            <a:r>
              <a:rPr lang="en-US" altLang="en-US" sz="2800" dirty="0" smtClean="0"/>
              <a:t>State-of-the-art prefetching techniques for server workloads too complex</a:t>
            </a:r>
          </a:p>
          <a:p>
            <a:pPr lvl="1" eaLnBrk="1" hangingPunct="1"/>
            <a:endParaRPr lang="en-US" altLang="en-US" sz="800" b="1" u="sng" dirty="0" smtClean="0">
              <a:solidFill>
                <a:srgbClr val="66FF33"/>
              </a:solidFill>
            </a:endParaRPr>
          </a:p>
          <a:p>
            <a:pPr lvl="1" eaLnBrk="1" hangingPunct="1"/>
            <a:r>
              <a:rPr lang="en-US" altLang="en-US" sz="3200" b="1" u="sng" dirty="0" smtClean="0">
                <a:solidFill>
                  <a:srgbClr val="66FF33"/>
                </a:solidFill>
              </a:rPr>
              <a:t>Solution2:</a:t>
            </a:r>
            <a:r>
              <a:rPr lang="en-US" altLang="en-US" sz="3200" dirty="0" smtClean="0"/>
              <a:t> </a:t>
            </a:r>
            <a:r>
              <a:rPr lang="en-US" altLang="en-US" sz="2800" dirty="0" smtClean="0"/>
              <a:t>Increase L2 Cache Size</a:t>
            </a:r>
          </a:p>
          <a:p>
            <a:pPr lvl="2" eaLnBrk="1" hangingPunct="1"/>
            <a:r>
              <a:rPr lang="en-US" altLang="en-US" sz="2800" u="sng" dirty="0" smtClean="0"/>
              <a:t>Option 1:</a:t>
            </a:r>
            <a:r>
              <a:rPr lang="en-US" altLang="en-US" sz="2800" dirty="0" smtClean="0"/>
              <a:t>  If inclusive hierarchy, must increase LLC size as well </a:t>
            </a:r>
            <a:r>
              <a:rPr lang="en-US" altLang="en-US" sz="2800" dirty="0" smtClean="0">
                <a:sym typeface="Wingdings" pitchFamily="2" charset="2"/>
              </a:rPr>
              <a:t></a:t>
            </a:r>
          </a:p>
          <a:p>
            <a:pPr lvl="3" eaLnBrk="1" hangingPunct="1"/>
            <a:r>
              <a:rPr lang="en-US" altLang="en-US" sz="2400" dirty="0" smtClean="0">
                <a:sym typeface="Wingdings" pitchFamily="2" charset="2"/>
              </a:rPr>
              <a:t>Limited by how much on-chip die area can be devoted to cache space</a:t>
            </a:r>
            <a:endParaRPr lang="en-US" altLang="en-US" sz="2400" dirty="0" smtClean="0"/>
          </a:p>
          <a:p>
            <a:pPr lvl="2" eaLnBrk="1" hangingPunct="1"/>
            <a:r>
              <a:rPr lang="en-US" altLang="en-US" sz="2800" u="sng" dirty="0" smtClean="0"/>
              <a:t>Option 2:</a:t>
            </a:r>
            <a:r>
              <a:rPr lang="en-US" altLang="en-US" sz="2800" dirty="0" smtClean="0"/>
              <a:t>  Re-organize the existing cache hierarchy</a:t>
            </a:r>
          </a:p>
          <a:p>
            <a:pPr lvl="3" eaLnBrk="1" hangingPunct="1"/>
            <a:r>
              <a:rPr lang="en-US" altLang="en-US" sz="2400" dirty="0" smtClean="0"/>
              <a:t>Decide how much area budget to spend on each cache level in the hierarchy </a:t>
            </a:r>
          </a:p>
        </p:txBody>
      </p:sp>
      <p:sp>
        <p:nvSpPr>
          <p:cNvPr id="4" name="Slide Number Placeholder 3"/>
          <p:cNvSpPr>
            <a:spLocks noGrp="1"/>
          </p:cNvSpPr>
          <p:nvPr>
            <p:ph type="sldNum" sz="quarter" idx="10"/>
          </p:nvPr>
        </p:nvSpPr>
        <p:spPr/>
        <p:txBody>
          <a:bodyPr/>
          <a:lstStyle/>
          <a:p>
            <a:pPr>
              <a:defRPr/>
            </a:pPr>
            <a:fld id="{D80B066F-8AEA-4FC1-81D2-EEB341874BC8}" type="slidenum">
              <a:rPr lang="en-US" smtClean="0"/>
              <a:pPr>
                <a:defRPr/>
              </a:pPr>
              <a:t>29</a:t>
            </a:fld>
            <a:endParaRPr lang="en-US"/>
          </a:p>
        </p:txBody>
      </p:sp>
      <p:grpSp>
        <p:nvGrpSpPr>
          <p:cNvPr id="5" name="Group 4"/>
          <p:cNvGrpSpPr>
            <a:grpSpLocks/>
          </p:cNvGrpSpPr>
          <p:nvPr/>
        </p:nvGrpSpPr>
        <p:grpSpPr bwMode="auto">
          <a:xfrm>
            <a:off x="914400" y="6096000"/>
            <a:ext cx="13355638" cy="1528763"/>
            <a:chOff x="914400" y="6096000"/>
            <a:chExt cx="13355638" cy="1528465"/>
          </a:xfrm>
        </p:grpSpPr>
        <p:sp>
          <p:nvSpPr>
            <p:cNvPr id="8198" name="Rounded Rectangle 1"/>
            <p:cNvSpPr>
              <a:spLocks noChangeArrowheads="1"/>
            </p:cNvSpPr>
            <p:nvPr/>
          </p:nvSpPr>
          <p:spPr bwMode="auto">
            <a:xfrm>
              <a:off x="914400" y="6096000"/>
              <a:ext cx="13355638" cy="1066800"/>
            </a:xfrm>
            <a:prstGeom prst="roundRect">
              <a:avLst>
                <a:gd name="adj" fmla="val 16667"/>
              </a:avLst>
            </a:prstGeom>
            <a:noFill/>
            <a:ln w="50800"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3" name="TextBox 2"/>
            <p:cNvSpPr txBox="1"/>
            <p:nvPr/>
          </p:nvSpPr>
          <p:spPr>
            <a:xfrm>
              <a:off x="12201525" y="7162592"/>
              <a:ext cx="2047875" cy="461873"/>
            </a:xfrm>
            <a:prstGeom prst="rect">
              <a:avLst/>
            </a:prstGeom>
            <a:noFill/>
          </p:spPr>
          <p:txBody>
            <a:bodyPr wrap="none">
              <a:spAutoFit/>
            </a:bodyPr>
            <a:lstStyle/>
            <a:p>
              <a:pPr>
                <a:defRPr/>
              </a:pPr>
              <a:r>
                <a:rPr lang="en-US" b="1" dirty="0">
                  <a:solidFill>
                    <a:srgbClr val="FFFF00"/>
                  </a:solidFill>
                  <a:latin typeface="+mj-lt"/>
                </a:rPr>
                <a:t>OUR FOCUS</a:t>
              </a:r>
            </a:p>
          </p:txBody>
        </p:sp>
      </p:grpSp>
    </p:spTree>
    <p:extLst>
      <p:ext uri="{BB962C8B-B14F-4D97-AF65-F5344CB8AC3E}">
        <p14:creationId xmlns:p14="http://schemas.microsoft.com/office/powerpoint/2010/main" val="5607235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627">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627">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627">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627">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627">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0" y="1393825"/>
            <a:ext cx="12496800" cy="4397375"/>
          </a:xfrm>
          <a:prstGeom prst="rect">
            <a:avLst/>
          </a:prstGeom>
          <a:solidFill>
            <a:srgbClr val="02203A"/>
          </a:solidFill>
          <a:ln w="508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6147" name="Title 1"/>
          <p:cNvSpPr>
            <a:spLocks noGrp="1"/>
          </p:cNvSpPr>
          <p:nvPr>
            <p:ph type="title"/>
          </p:nvPr>
        </p:nvSpPr>
        <p:spPr/>
        <p:txBody>
          <a:bodyPr/>
          <a:lstStyle/>
          <a:p>
            <a:r>
              <a:rPr lang="en-US" altLang="en-US" sz="3600" dirty="0"/>
              <a:t>LLC Hits SLOW </a:t>
            </a:r>
            <a:r>
              <a:rPr lang="en-US" altLang="en-US" sz="3600" dirty="0" smtClean="0"/>
              <a:t>in Conventional </a:t>
            </a:r>
            <a:r>
              <a:rPr lang="en-US" altLang="en-US" sz="3600" dirty="0" smtClean="0"/>
              <a:t>CMPs</a:t>
            </a:r>
            <a:endParaRPr lang="en-US" altLang="en-US" sz="3600" dirty="0" smtClean="0"/>
          </a:p>
        </p:txBody>
      </p:sp>
      <p:grpSp>
        <p:nvGrpSpPr>
          <p:cNvPr id="14" name="Group 13"/>
          <p:cNvGrpSpPr/>
          <p:nvPr/>
        </p:nvGrpSpPr>
        <p:grpSpPr>
          <a:xfrm>
            <a:off x="293528" y="3708478"/>
            <a:ext cx="12050872" cy="1345810"/>
            <a:chOff x="293528" y="3708478"/>
            <a:chExt cx="12050872" cy="1345810"/>
          </a:xfrm>
        </p:grpSpPr>
        <p:cxnSp>
          <p:nvCxnSpPr>
            <p:cNvPr id="13" name="Straight Connector 12"/>
            <p:cNvCxnSpPr/>
            <p:nvPr/>
          </p:nvCxnSpPr>
          <p:spPr bwMode="auto">
            <a:xfrm flipH="1">
              <a:off x="1143000" y="3708478"/>
              <a:ext cx="1" cy="1244522"/>
            </a:xfrm>
            <a:prstGeom prst="line">
              <a:avLst/>
            </a:prstGeom>
            <a:solidFill>
              <a:srgbClr val="AA014C"/>
            </a:solidFill>
            <a:ln w="50800" cap="flat" cmpd="sng" algn="ctr">
              <a:solidFill>
                <a:srgbClr val="FFC000"/>
              </a:solidFill>
              <a:prstDash val="solid"/>
              <a:round/>
              <a:headEnd type="none" w="med" len="med"/>
              <a:tailEnd type="none" w="med" len="med"/>
            </a:ln>
            <a:effectLst/>
          </p:spPr>
        </p:cxnSp>
        <p:cxnSp>
          <p:nvCxnSpPr>
            <p:cNvPr id="80" name="Straight Connector 79"/>
            <p:cNvCxnSpPr/>
            <p:nvPr/>
          </p:nvCxnSpPr>
          <p:spPr bwMode="auto">
            <a:xfrm flipH="1">
              <a:off x="5486399" y="3759122"/>
              <a:ext cx="1" cy="1244522"/>
            </a:xfrm>
            <a:prstGeom prst="line">
              <a:avLst/>
            </a:prstGeom>
            <a:solidFill>
              <a:srgbClr val="AA014C"/>
            </a:solidFill>
            <a:ln w="50800" cap="flat" cmpd="sng" algn="ctr">
              <a:solidFill>
                <a:srgbClr val="FFC000"/>
              </a:solidFill>
              <a:prstDash val="solid"/>
              <a:round/>
              <a:headEnd type="none" w="med" len="med"/>
              <a:tailEnd type="none" w="med" len="med"/>
            </a:ln>
            <a:effectLst/>
          </p:spPr>
        </p:cxnSp>
        <p:sp>
          <p:nvSpPr>
            <p:cNvPr id="11" name="Rounded Rectangle 10"/>
            <p:cNvSpPr/>
            <p:nvPr/>
          </p:nvSpPr>
          <p:spPr bwMode="auto">
            <a:xfrm>
              <a:off x="293528" y="4157620"/>
              <a:ext cx="12050872" cy="338180"/>
            </a:xfrm>
            <a:prstGeom prst="roundRect">
              <a:avLst/>
            </a:prstGeom>
            <a:solidFill>
              <a:srgbClr val="FFC000"/>
            </a:solidFill>
            <a:ln w="508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1306513" rtl="0" eaLnBrk="1" fontAlgn="base" latinLnBrk="0" hangingPunct="1">
                <a:lnSpc>
                  <a:spcPct val="100000"/>
                </a:lnSpc>
                <a:spcBef>
                  <a:spcPct val="0"/>
                </a:spcBef>
                <a:spcAft>
                  <a:spcPct val="0"/>
                </a:spcAft>
                <a:buClrTx/>
                <a:buSzTx/>
                <a:buFontTx/>
                <a:buNone/>
                <a:tabLst/>
              </a:pPr>
              <a:r>
                <a:rPr lang="en-US" dirty="0" smtClean="0">
                  <a:solidFill>
                    <a:srgbClr val="02203A"/>
                  </a:solidFill>
                  <a:latin typeface="+mj-lt"/>
                </a:rPr>
                <a:t>INTERCONNECT</a:t>
              </a:r>
              <a:endParaRPr kumimoji="0" lang="en-US" sz="2400" b="0" i="0" u="none" strike="noStrike" cap="none" normalizeH="0" baseline="0" dirty="0" smtClean="0">
                <a:ln>
                  <a:noFill/>
                </a:ln>
                <a:solidFill>
                  <a:srgbClr val="02203A"/>
                </a:solidFill>
                <a:effectLst/>
                <a:latin typeface="+mj-lt"/>
              </a:endParaRPr>
            </a:p>
          </p:txBody>
        </p:sp>
        <p:cxnSp>
          <p:nvCxnSpPr>
            <p:cNvPr id="79" name="Straight Connector 78"/>
            <p:cNvCxnSpPr/>
            <p:nvPr/>
          </p:nvCxnSpPr>
          <p:spPr bwMode="auto">
            <a:xfrm flipH="1">
              <a:off x="3276600" y="3733800"/>
              <a:ext cx="1" cy="1244522"/>
            </a:xfrm>
            <a:prstGeom prst="line">
              <a:avLst/>
            </a:prstGeom>
            <a:solidFill>
              <a:srgbClr val="AA014C"/>
            </a:solidFill>
            <a:ln w="50800" cap="flat" cmpd="sng" algn="ctr">
              <a:solidFill>
                <a:srgbClr val="FFC000"/>
              </a:solidFill>
              <a:prstDash val="solid"/>
              <a:round/>
              <a:headEnd type="none" w="med" len="med"/>
              <a:tailEnd type="none" w="med" len="med"/>
            </a:ln>
            <a:effectLst/>
          </p:spPr>
        </p:cxnSp>
        <p:cxnSp>
          <p:nvCxnSpPr>
            <p:cNvPr id="81" name="Straight Connector 80"/>
            <p:cNvCxnSpPr/>
            <p:nvPr/>
          </p:nvCxnSpPr>
          <p:spPr bwMode="auto">
            <a:xfrm flipH="1">
              <a:off x="7772399" y="3784444"/>
              <a:ext cx="1" cy="1244522"/>
            </a:xfrm>
            <a:prstGeom prst="line">
              <a:avLst/>
            </a:prstGeom>
            <a:solidFill>
              <a:srgbClr val="AA014C"/>
            </a:solidFill>
            <a:ln w="50800" cap="flat" cmpd="sng" algn="ctr">
              <a:solidFill>
                <a:srgbClr val="FFC000"/>
              </a:solidFill>
              <a:prstDash val="solid"/>
              <a:round/>
              <a:headEnd type="none" w="med" len="med"/>
              <a:tailEnd type="none" w="med" len="med"/>
            </a:ln>
            <a:effectLst/>
          </p:spPr>
        </p:cxnSp>
        <p:cxnSp>
          <p:nvCxnSpPr>
            <p:cNvPr id="82" name="Straight Connector 81"/>
            <p:cNvCxnSpPr/>
            <p:nvPr/>
          </p:nvCxnSpPr>
          <p:spPr bwMode="auto">
            <a:xfrm flipH="1">
              <a:off x="11429999" y="3809766"/>
              <a:ext cx="1" cy="1244522"/>
            </a:xfrm>
            <a:prstGeom prst="line">
              <a:avLst/>
            </a:prstGeom>
            <a:solidFill>
              <a:srgbClr val="AA014C"/>
            </a:solidFill>
            <a:ln w="50800" cap="flat" cmpd="sng" algn="ctr">
              <a:solidFill>
                <a:srgbClr val="FFC000"/>
              </a:solidFill>
              <a:prstDash val="solid"/>
              <a:round/>
              <a:headEnd type="none" w="med" len="med"/>
              <a:tailEnd type="none" w="med" len="med"/>
            </a:ln>
            <a:effectLst/>
          </p:spPr>
        </p:cxnSp>
      </p:grpSp>
      <p:sp>
        <p:nvSpPr>
          <p:cNvPr id="4" name="Slide Number Placeholder 3"/>
          <p:cNvSpPr>
            <a:spLocks noGrp="1"/>
          </p:cNvSpPr>
          <p:nvPr>
            <p:ph type="sldNum" sz="quarter" idx="10"/>
          </p:nvPr>
        </p:nvSpPr>
        <p:spPr/>
        <p:txBody>
          <a:bodyPr/>
          <a:lstStyle/>
          <a:p>
            <a:pPr>
              <a:defRPr/>
            </a:pPr>
            <a:fld id="{ECECE76F-6880-4A99-92B3-0819572A150C}" type="slidenum">
              <a:rPr lang="en-US" smtClean="0"/>
              <a:pPr>
                <a:defRPr/>
              </a:pPr>
              <a:t>3</a:t>
            </a:fld>
            <a:endParaRPr lang="en-US"/>
          </a:p>
        </p:txBody>
      </p:sp>
      <p:grpSp>
        <p:nvGrpSpPr>
          <p:cNvPr id="7" name="Group 6"/>
          <p:cNvGrpSpPr/>
          <p:nvPr/>
        </p:nvGrpSpPr>
        <p:grpSpPr>
          <a:xfrm>
            <a:off x="185737" y="1524000"/>
            <a:ext cx="2022475" cy="4035425"/>
            <a:chOff x="642937" y="1524000"/>
            <a:chExt cx="2022475" cy="4035425"/>
          </a:xfrm>
        </p:grpSpPr>
        <p:sp>
          <p:nvSpPr>
            <p:cNvPr id="6" name="Rounded Rectangle 5"/>
            <p:cNvSpPr/>
            <p:nvPr/>
          </p:nvSpPr>
          <p:spPr bwMode="auto">
            <a:xfrm>
              <a:off x="642937" y="1524000"/>
              <a:ext cx="2022475" cy="2286000"/>
            </a:xfrm>
            <a:prstGeom prst="roundRect">
              <a:avLst/>
            </a:prstGeom>
            <a:solidFill>
              <a:srgbClr val="008000"/>
            </a:solidFill>
            <a:ln w="50800" cap="flat" cmpd="sng" algn="ctr">
              <a:solidFill>
                <a:schemeClr val="tx1"/>
              </a:solidFill>
              <a:prstDash val="solid"/>
              <a:round/>
              <a:headEnd type="none" w="med" len="med"/>
              <a:tailEnd type="none" w="med" len="med"/>
            </a:ln>
            <a:effectLst/>
          </p:spPr>
          <p:txBody>
            <a:bodyPr wrap="none" anchor="ctr"/>
            <a:lstStyle/>
            <a:p>
              <a:pPr algn="ctr" defTabSz="1306513">
                <a:defRPr/>
              </a:pPr>
              <a:r>
                <a:rPr lang="en-US" sz="1400" dirty="0" smtClean="0">
                  <a:latin typeface="+mj-lt"/>
                </a:rPr>
                <a:t>CORE 0</a:t>
              </a: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dirty="0">
                <a:latin typeface="+mj-lt"/>
              </a:endParaRPr>
            </a:p>
          </p:txBody>
        </p:sp>
        <p:sp>
          <p:nvSpPr>
            <p:cNvPr id="25625" name="Rectangle 4"/>
            <p:cNvSpPr>
              <a:spLocks noChangeArrowheads="1"/>
            </p:cNvSpPr>
            <p:nvPr/>
          </p:nvSpPr>
          <p:spPr bwMode="auto">
            <a:xfrm>
              <a:off x="1276350" y="1976438"/>
              <a:ext cx="84137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dirty="0" smtClean="0">
                  <a:latin typeface="+mj-lt"/>
                </a:rPr>
                <a:t>32KB L1</a:t>
              </a:r>
              <a:endParaRPr lang="en-US" altLang="en-US" dirty="0" smtClean="0">
                <a:latin typeface="+mj-lt"/>
              </a:endParaRPr>
            </a:p>
          </p:txBody>
        </p:sp>
        <p:sp>
          <p:nvSpPr>
            <p:cNvPr id="25626" name="Rectangle 5"/>
            <p:cNvSpPr>
              <a:spLocks noChangeArrowheads="1"/>
            </p:cNvSpPr>
            <p:nvPr/>
          </p:nvSpPr>
          <p:spPr bwMode="auto">
            <a:xfrm>
              <a:off x="1050925" y="2986088"/>
              <a:ext cx="129222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256KB L2</a:t>
              </a:r>
            </a:p>
          </p:txBody>
        </p:sp>
        <p:sp>
          <p:nvSpPr>
            <p:cNvPr id="25627" name="Rectangle 6"/>
            <p:cNvSpPr>
              <a:spLocks noChangeArrowheads="1"/>
            </p:cNvSpPr>
            <p:nvPr/>
          </p:nvSpPr>
          <p:spPr bwMode="auto">
            <a:xfrm>
              <a:off x="770915" y="4913313"/>
              <a:ext cx="1853833" cy="646112"/>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dirty="0" smtClean="0">
                  <a:latin typeface="+mj-lt"/>
                </a:rPr>
                <a:t>2MB L3</a:t>
              </a:r>
              <a:r>
                <a:rPr lang="en-US" altLang="en-US" sz="2000" baseline="30000" dirty="0" smtClean="0">
                  <a:latin typeface="+mj-lt"/>
                </a:rPr>
                <a:t> </a:t>
              </a:r>
              <a:r>
                <a:rPr lang="en-US" altLang="en-US" sz="2000" dirty="0" smtClean="0">
                  <a:latin typeface="+mj-lt"/>
                </a:rPr>
                <a:t>“slice”</a:t>
              </a:r>
            </a:p>
          </p:txBody>
        </p:sp>
      </p:grpSp>
      <p:grpSp>
        <p:nvGrpSpPr>
          <p:cNvPr id="9" name="Group 8"/>
          <p:cNvGrpSpPr/>
          <p:nvPr/>
        </p:nvGrpSpPr>
        <p:grpSpPr>
          <a:xfrm>
            <a:off x="12879387" y="2058988"/>
            <a:ext cx="1467068" cy="3468390"/>
            <a:chOff x="12879387" y="2058988"/>
            <a:chExt cx="1467068" cy="3468390"/>
          </a:xfrm>
        </p:grpSpPr>
        <p:sp>
          <p:nvSpPr>
            <p:cNvPr id="25628" name="TextBox 34"/>
            <p:cNvSpPr txBox="1">
              <a:spLocks noChangeArrowheads="1"/>
            </p:cNvSpPr>
            <p:nvPr/>
          </p:nvSpPr>
          <p:spPr bwMode="auto">
            <a:xfrm>
              <a:off x="12981205" y="2058988"/>
              <a:ext cx="13652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dirty="0" smtClean="0">
                  <a:solidFill>
                    <a:schemeClr val="accent2">
                      <a:lumMod val="75000"/>
                    </a:schemeClr>
                  </a:solidFill>
                  <a:latin typeface="+mj-lt"/>
                </a:rPr>
                <a:t>+</a:t>
              </a:r>
              <a:r>
                <a:rPr lang="en-US" altLang="en-US" dirty="0" smtClean="0">
                  <a:latin typeface="+mj-lt"/>
                </a:rPr>
                <a:t> 3 </a:t>
              </a:r>
              <a:r>
                <a:rPr lang="en-US" altLang="en-US" dirty="0" err="1" smtClean="0">
                  <a:latin typeface="+mj-lt"/>
                </a:rPr>
                <a:t>cycs</a:t>
              </a:r>
              <a:endParaRPr lang="en-US" altLang="en-US" dirty="0" smtClean="0">
                <a:latin typeface="+mj-lt"/>
              </a:endParaRPr>
            </a:p>
          </p:txBody>
        </p:sp>
        <p:sp>
          <p:nvSpPr>
            <p:cNvPr id="25629" name="TextBox 35"/>
            <p:cNvSpPr txBox="1">
              <a:spLocks noChangeArrowheads="1"/>
            </p:cNvSpPr>
            <p:nvPr/>
          </p:nvSpPr>
          <p:spPr bwMode="auto">
            <a:xfrm>
              <a:off x="12879387" y="3068638"/>
              <a:ext cx="14670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dirty="0" smtClean="0">
                  <a:latin typeface="+mj-lt"/>
                </a:rPr>
                <a:t>+ 10 </a:t>
              </a:r>
              <a:r>
                <a:rPr lang="en-US" altLang="en-US" dirty="0" err="1" smtClean="0">
                  <a:latin typeface="+mj-lt"/>
                </a:rPr>
                <a:t>cycs</a:t>
              </a:r>
              <a:endParaRPr lang="en-US" altLang="en-US" dirty="0" smtClean="0">
                <a:latin typeface="+mj-lt"/>
              </a:endParaRPr>
            </a:p>
          </p:txBody>
        </p:sp>
        <p:sp>
          <p:nvSpPr>
            <p:cNvPr id="25630" name="TextBox 36"/>
            <p:cNvSpPr txBox="1">
              <a:spLocks noChangeArrowheads="1"/>
            </p:cNvSpPr>
            <p:nvPr/>
          </p:nvSpPr>
          <p:spPr bwMode="auto">
            <a:xfrm>
              <a:off x="12879387" y="5065713"/>
              <a:ext cx="14670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dirty="0" smtClean="0">
                  <a:latin typeface="+mj-lt"/>
                </a:rPr>
                <a:t>+ 14 </a:t>
              </a:r>
              <a:r>
                <a:rPr lang="en-US" altLang="en-US" dirty="0" err="1" smtClean="0">
                  <a:latin typeface="+mj-lt"/>
                </a:rPr>
                <a:t>cycs</a:t>
              </a:r>
              <a:endParaRPr lang="en-US" altLang="en-US" dirty="0" smtClean="0">
                <a:latin typeface="+mj-lt"/>
              </a:endParaRPr>
            </a:p>
          </p:txBody>
        </p:sp>
        <p:sp>
          <p:nvSpPr>
            <p:cNvPr id="34" name="TextBox 35"/>
            <p:cNvSpPr txBox="1">
              <a:spLocks noChangeArrowheads="1"/>
            </p:cNvSpPr>
            <p:nvPr/>
          </p:nvSpPr>
          <p:spPr bwMode="auto">
            <a:xfrm>
              <a:off x="12879387" y="4033838"/>
              <a:ext cx="14670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dirty="0" smtClean="0">
                  <a:latin typeface="+mj-lt"/>
                </a:rPr>
                <a:t>+ 10 </a:t>
              </a:r>
              <a:r>
                <a:rPr lang="en-US" altLang="en-US" dirty="0" err="1" smtClean="0">
                  <a:latin typeface="+mj-lt"/>
                </a:rPr>
                <a:t>cycs</a:t>
              </a:r>
              <a:endParaRPr lang="en-US" altLang="en-US" dirty="0" smtClean="0">
                <a:latin typeface="+mj-lt"/>
              </a:endParaRPr>
            </a:p>
          </p:txBody>
        </p:sp>
      </p:grpSp>
      <p:sp>
        <p:nvSpPr>
          <p:cNvPr id="49" name="TextBox 24"/>
          <p:cNvSpPr txBox="1">
            <a:spLocks noChangeArrowheads="1"/>
          </p:cNvSpPr>
          <p:nvPr/>
        </p:nvSpPr>
        <p:spPr bwMode="auto">
          <a:xfrm>
            <a:off x="8991600" y="914400"/>
            <a:ext cx="3544887" cy="461963"/>
          </a:xfrm>
          <a:prstGeom prst="rect">
            <a:avLst/>
          </a:prstGeom>
          <a:solidFill>
            <a:schemeClr val="bg1"/>
          </a:solidFill>
          <a:ln>
            <a:noFill/>
          </a:ln>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Typical Xeon Hierarchy</a:t>
            </a:r>
          </a:p>
        </p:txBody>
      </p:sp>
      <p:grpSp>
        <p:nvGrpSpPr>
          <p:cNvPr id="35" name="Group 34"/>
          <p:cNvGrpSpPr/>
          <p:nvPr/>
        </p:nvGrpSpPr>
        <p:grpSpPr>
          <a:xfrm>
            <a:off x="2362200" y="1524000"/>
            <a:ext cx="2022475" cy="4035425"/>
            <a:chOff x="642937" y="1524000"/>
            <a:chExt cx="2022475" cy="4035425"/>
          </a:xfrm>
        </p:grpSpPr>
        <p:sp>
          <p:nvSpPr>
            <p:cNvPr id="36" name="Rounded Rectangle 35"/>
            <p:cNvSpPr/>
            <p:nvPr/>
          </p:nvSpPr>
          <p:spPr bwMode="auto">
            <a:xfrm>
              <a:off x="642937" y="1524000"/>
              <a:ext cx="2022475" cy="2286000"/>
            </a:xfrm>
            <a:prstGeom prst="roundRect">
              <a:avLst/>
            </a:prstGeom>
            <a:solidFill>
              <a:srgbClr val="008000"/>
            </a:solidFill>
            <a:ln w="50800" cap="flat" cmpd="sng" algn="ctr">
              <a:solidFill>
                <a:schemeClr val="tx1"/>
              </a:solidFill>
              <a:prstDash val="solid"/>
              <a:round/>
              <a:headEnd type="none" w="med" len="med"/>
              <a:tailEnd type="none" w="med" len="med"/>
            </a:ln>
            <a:effectLst/>
          </p:spPr>
          <p:txBody>
            <a:bodyPr wrap="none" anchor="ctr"/>
            <a:lstStyle/>
            <a:p>
              <a:pPr algn="ctr" defTabSz="1306513">
                <a:defRPr/>
              </a:pPr>
              <a:r>
                <a:rPr lang="en-US" sz="1400" dirty="0" smtClean="0">
                  <a:latin typeface="+mj-lt"/>
                </a:rPr>
                <a:t>CORE 1</a:t>
              </a: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dirty="0">
                <a:latin typeface="+mj-lt"/>
              </a:endParaRPr>
            </a:p>
          </p:txBody>
        </p:sp>
        <p:sp>
          <p:nvSpPr>
            <p:cNvPr id="37" name="Rectangle 4"/>
            <p:cNvSpPr>
              <a:spLocks noChangeArrowheads="1"/>
            </p:cNvSpPr>
            <p:nvPr/>
          </p:nvSpPr>
          <p:spPr bwMode="auto">
            <a:xfrm>
              <a:off x="1276350" y="1976438"/>
              <a:ext cx="84137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dirty="0" smtClean="0">
                  <a:latin typeface="+mj-lt"/>
                </a:rPr>
                <a:t>32KB L1</a:t>
              </a:r>
              <a:endParaRPr lang="en-US" altLang="en-US" dirty="0" smtClean="0">
                <a:latin typeface="+mj-lt"/>
              </a:endParaRPr>
            </a:p>
          </p:txBody>
        </p:sp>
        <p:sp>
          <p:nvSpPr>
            <p:cNvPr id="38" name="Rectangle 5"/>
            <p:cNvSpPr>
              <a:spLocks noChangeArrowheads="1"/>
            </p:cNvSpPr>
            <p:nvPr/>
          </p:nvSpPr>
          <p:spPr bwMode="auto">
            <a:xfrm>
              <a:off x="1050925" y="2986088"/>
              <a:ext cx="129222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256KB L2</a:t>
              </a:r>
            </a:p>
          </p:txBody>
        </p:sp>
        <p:sp>
          <p:nvSpPr>
            <p:cNvPr id="39" name="Rectangle 6"/>
            <p:cNvSpPr>
              <a:spLocks noChangeArrowheads="1"/>
            </p:cNvSpPr>
            <p:nvPr/>
          </p:nvSpPr>
          <p:spPr bwMode="auto">
            <a:xfrm>
              <a:off x="770915" y="4913313"/>
              <a:ext cx="1853833" cy="646112"/>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dirty="0" smtClean="0">
                  <a:latin typeface="+mj-lt"/>
                </a:rPr>
                <a:t>2MB L3</a:t>
              </a:r>
              <a:r>
                <a:rPr lang="en-US" altLang="en-US" sz="2000" baseline="30000" dirty="0" smtClean="0">
                  <a:latin typeface="+mj-lt"/>
                </a:rPr>
                <a:t> </a:t>
              </a:r>
              <a:r>
                <a:rPr lang="en-US" altLang="en-US" sz="2000" dirty="0" smtClean="0">
                  <a:latin typeface="+mj-lt"/>
                </a:rPr>
                <a:t>“slice”</a:t>
              </a:r>
            </a:p>
          </p:txBody>
        </p:sp>
      </p:grpSp>
      <p:grpSp>
        <p:nvGrpSpPr>
          <p:cNvPr id="41" name="Group 40"/>
          <p:cNvGrpSpPr/>
          <p:nvPr/>
        </p:nvGrpSpPr>
        <p:grpSpPr>
          <a:xfrm>
            <a:off x="4538663" y="1524000"/>
            <a:ext cx="2022475" cy="4035425"/>
            <a:chOff x="642937" y="1524000"/>
            <a:chExt cx="2022475" cy="4035425"/>
          </a:xfrm>
        </p:grpSpPr>
        <p:sp>
          <p:nvSpPr>
            <p:cNvPr id="42" name="Rounded Rectangle 41"/>
            <p:cNvSpPr/>
            <p:nvPr/>
          </p:nvSpPr>
          <p:spPr bwMode="auto">
            <a:xfrm>
              <a:off x="642937" y="1524000"/>
              <a:ext cx="2022475" cy="2286000"/>
            </a:xfrm>
            <a:prstGeom prst="roundRect">
              <a:avLst/>
            </a:prstGeom>
            <a:solidFill>
              <a:srgbClr val="008000"/>
            </a:solidFill>
            <a:ln w="50800" cap="flat" cmpd="sng" algn="ctr">
              <a:solidFill>
                <a:schemeClr val="tx1"/>
              </a:solidFill>
              <a:prstDash val="solid"/>
              <a:round/>
              <a:headEnd type="none" w="med" len="med"/>
              <a:tailEnd type="none" w="med" len="med"/>
            </a:ln>
            <a:effectLst/>
          </p:spPr>
          <p:txBody>
            <a:bodyPr wrap="none" anchor="ctr"/>
            <a:lstStyle/>
            <a:p>
              <a:pPr algn="ctr" defTabSz="1306513">
                <a:defRPr/>
              </a:pPr>
              <a:r>
                <a:rPr lang="en-US" sz="1400" dirty="0" smtClean="0">
                  <a:latin typeface="+mj-lt"/>
                </a:rPr>
                <a:t>CORE 2</a:t>
              </a: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dirty="0">
                <a:latin typeface="+mj-lt"/>
              </a:endParaRPr>
            </a:p>
          </p:txBody>
        </p:sp>
        <p:sp>
          <p:nvSpPr>
            <p:cNvPr id="43" name="Rectangle 4"/>
            <p:cNvSpPr>
              <a:spLocks noChangeArrowheads="1"/>
            </p:cNvSpPr>
            <p:nvPr/>
          </p:nvSpPr>
          <p:spPr bwMode="auto">
            <a:xfrm>
              <a:off x="1276350" y="1976438"/>
              <a:ext cx="84137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dirty="0" smtClean="0">
                  <a:latin typeface="+mj-lt"/>
                </a:rPr>
                <a:t>32KB L1</a:t>
              </a:r>
              <a:endParaRPr lang="en-US" altLang="en-US" dirty="0" smtClean="0">
                <a:latin typeface="+mj-lt"/>
              </a:endParaRPr>
            </a:p>
          </p:txBody>
        </p:sp>
        <p:sp>
          <p:nvSpPr>
            <p:cNvPr id="44" name="Rectangle 5"/>
            <p:cNvSpPr>
              <a:spLocks noChangeArrowheads="1"/>
            </p:cNvSpPr>
            <p:nvPr/>
          </p:nvSpPr>
          <p:spPr bwMode="auto">
            <a:xfrm>
              <a:off x="1050925" y="2986088"/>
              <a:ext cx="129222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256KB L2</a:t>
              </a:r>
            </a:p>
          </p:txBody>
        </p:sp>
        <p:sp>
          <p:nvSpPr>
            <p:cNvPr id="45" name="Rectangle 6"/>
            <p:cNvSpPr>
              <a:spLocks noChangeArrowheads="1"/>
            </p:cNvSpPr>
            <p:nvPr/>
          </p:nvSpPr>
          <p:spPr bwMode="auto">
            <a:xfrm>
              <a:off x="770915" y="4913313"/>
              <a:ext cx="1853833" cy="646112"/>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dirty="0" smtClean="0">
                  <a:latin typeface="+mj-lt"/>
                </a:rPr>
                <a:t>2MB L3</a:t>
              </a:r>
              <a:r>
                <a:rPr lang="en-US" altLang="en-US" sz="2000" baseline="30000" dirty="0" smtClean="0">
                  <a:latin typeface="+mj-lt"/>
                </a:rPr>
                <a:t> </a:t>
              </a:r>
              <a:r>
                <a:rPr lang="en-US" altLang="en-US" sz="2000" dirty="0" smtClean="0">
                  <a:latin typeface="+mj-lt"/>
                </a:rPr>
                <a:t>“slice”</a:t>
              </a:r>
            </a:p>
          </p:txBody>
        </p:sp>
      </p:grpSp>
      <p:grpSp>
        <p:nvGrpSpPr>
          <p:cNvPr id="47" name="Group 46"/>
          <p:cNvGrpSpPr/>
          <p:nvPr/>
        </p:nvGrpSpPr>
        <p:grpSpPr>
          <a:xfrm>
            <a:off x="6715126" y="1524000"/>
            <a:ext cx="2022475" cy="4035425"/>
            <a:chOff x="642937" y="1524000"/>
            <a:chExt cx="2022475" cy="4035425"/>
          </a:xfrm>
        </p:grpSpPr>
        <p:sp>
          <p:nvSpPr>
            <p:cNvPr id="48" name="Rounded Rectangle 47"/>
            <p:cNvSpPr/>
            <p:nvPr/>
          </p:nvSpPr>
          <p:spPr bwMode="auto">
            <a:xfrm>
              <a:off x="642937" y="1524000"/>
              <a:ext cx="2022475" cy="2286000"/>
            </a:xfrm>
            <a:prstGeom prst="roundRect">
              <a:avLst/>
            </a:prstGeom>
            <a:solidFill>
              <a:srgbClr val="008000"/>
            </a:solidFill>
            <a:ln w="50800" cap="flat" cmpd="sng" algn="ctr">
              <a:solidFill>
                <a:schemeClr val="tx1"/>
              </a:solidFill>
              <a:prstDash val="solid"/>
              <a:round/>
              <a:headEnd type="none" w="med" len="med"/>
              <a:tailEnd type="none" w="med" len="med"/>
            </a:ln>
            <a:effectLst/>
          </p:spPr>
          <p:txBody>
            <a:bodyPr wrap="none" anchor="ctr"/>
            <a:lstStyle/>
            <a:p>
              <a:pPr algn="ctr" defTabSz="1306513">
                <a:defRPr/>
              </a:pPr>
              <a:r>
                <a:rPr lang="en-US" sz="1400" dirty="0" smtClean="0">
                  <a:latin typeface="+mj-lt"/>
                </a:rPr>
                <a:t>CORE3</a:t>
              </a: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dirty="0">
                <a:latin typeface="+mj-lt"/>
              </a:endParaRPr>
            </a:p>
          </p:txBody>
        </p:sp>
        <p:sp>
          <p:nvSpPr>
            <p:cNvPr id="51" name="Rectangle 4"/>
            <p:cNvSpPr>
              <a:spLocks noChangeArrowheads="1"/>
            </p:cNvSpPr>
            <p:nvPr/>
          </p:nvSpPr>
          <p:spPr bwMode="auto">
            <a:xfrm>
              <a:off x="1276350" y="1976438"/>
              <a:ext cx="84137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dirty="0" smtClean="0">
                  <a:latin typeface="+mj-lt"/>
                </a:rPr>
                <a:t>32KB L1</a:t>
              </a:r>
              <a:endParaRPr lang="en-US" altLang="en-US" dirty="0" smtClean="0">
                <a:latin typeface="+mj-lt"/>
              </a:endParaRPr>
            </a:p>
          </p:txBody>
        </p:sp>
        <p:sp>
          <p:nvSpPr>
            <p:cNvPr id="52" name="Rectangle 5"/>
            <p:cNvSpPr>
              <a:spLocks noChangeArrowheads="1"/>
            </p:cNvSpPr>
            <p:nvPr/>
          </p:nvSpPr>
          <p:spPr bwMode="auto">
            <a:xfrm>
              <a:off x="1050925" y="2986088"/>
              <a:ext cx="129222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256KB L2</a:t>
              </a:r>
            </a:p>
          </p:txBody>
        </p:sp>
        <p:sp>
          <p:nvSpPr>
            <p:cNvPr id="53" name="Rectangle 6"/>
            <p:cNvSpPr>
              <a:spLocks noChangeArrowheads="1"/>
            </p:cNvSpPr>
            <p:nvPr/>
          </p:nvSpPr>
          <p:spPr bwMode="auto">
            <a:xfrm>
              <a:off x="770915" y="4913313"/>
              <a:ext cx="1853833" cy="646112"/>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dirty="0" smtClean="0">
                  <a:latin typeface="+mj-lt"/>
                </a:rPr>
                <a:t>2MB L3</a:t>
              </a:r>
              <a:r>
                <a:rPr lang="en-US" altLang="en-US" sz="2000" baseline="30000" dirty="0" smtClean="0">
                  <a:latin typeface="+mj-lt"/>
                </a:rPr>
                <a:t> </a:t>
              </a:r>
              <a:r>
                <a:rPr lang="en-US" altLang="en-US" sz="2000" dirty="0" smtClean="0">
                  <a:latin typeface="+mj-lt"/>
                </a:rPr>
                <a:t>“slice”</a:t>
              </a:r>
            </a:p>
          </p:txBody>
        </p:sp>
      </p:grpSp>
      <p:grpSp>
        <p:nvGrpSpPr>
          <p:cNvPr id="55" name="Group 54"/>
          <p:cNvGrpSpPr/>
          <p:nvPr/>
        </p:nvGrpSpPr>
        <p:grpSpPr>
          <a:xfrm>
            <a:off x="10321925" y="1524000"/>
            <a:ext cx="2022475" cy="4035425"/>
            <a:chOff x="642937" y="1524000"/>
            <a:chExt cx="2022475" cy="4035425"/>
          </a:xfrm>
        </p:grpSpPr>
        <p:sp>
          <p:nvSpPr>
            <p:cNvPr id="56" name="Rounded Rectangle 55"/>
            <p:cNvSpPr/>
            <p:nvPr/>
          </p:nvSpPr>
          <p:spPr bwMode="auto">
            <a:xfrm>
              <a:off x="642937" y="1524000"/>
              <a:ext cx="2022475" cy="2286000"/>
            </a:xfrm>
            <a:prstGeom prst="roundRect">
              <a:avLst/>
            </a:prstGeom>
            <a:solidFill>
              <a:srgbClr val="008000"/>
            </a:solidFill>
            <a:ln w="50800" cap="flat" cmpd="sng" algn="ctr">
              <a:solidFill>
                <a:schemeClr val="tx1"/>
              </a:solidFill>
              <a:prstDash val="solid"/>
              <a:round/>
              <a:headEnd type="none" w="med" len="med"/>
              <a:tailEnd type="none" w="med" len="med"/>
            </a:ln>
            <a:effectLst/>
          </p:spPr>
          <p:txBody>
            <a:bodyPr wrap="none" anchor="ctr"/>
            <a:lstStyle/>
            <a:p>
              <a:pPr algn="ctr" defTabSz="1306513">
                <a:defRPr/>
              </a:pPr>
              <a:r>
                <a:rPr lang="en-US" sz="1400" dirty="0" smtClean="0">
                  <a:latin typeface="+mj-lt"/>
                </a:rPr>
                <a:t>CORE ‘n’</a:t>
              </a: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sz="1400" dirty="0">
                <a:latin typeface="+mj-lt"/>
              </a:endParaRPr>
            </a:p>
            <a:p>
              <a:pPr algn="ctr" defTabSz="1306513">
                <a:defRPr/>
              </a:pPr>
              <a:endParaRPr lang="en-US" dirty="0">
                <a:latin typeface="+mj-lt"/>
              </a:endParaRPr>
            </a:p>
          </p:txBody>
        </p:sp>
        <p:sp>
          <p:nvSpPr>
            <p:cNvPr id="57" name="Rectangle 4"/>
            <p:cNvSpPr>
              <a:spLocks noChangeArrowheads="1"/>
            </p:cNvSpPr>
            <p:nvPr/>
          </p:nvSpPr>
          <p:spPr bwMode="auto">
            <a:xfrm>
              <a:off x="1276350" y="1976438"/>
              <a:ext cx="84137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200" dirty="0" smtClean="0">
                  <a:latin typeface="+mj-lt"/>
                </a:rPr>
                <a:t>32KB L1</a:t>
              </a:r>
              <a:endParaRPr lang="en-US" altLang="en-US" dirty="0" smtClean="0">
                <a:latin typeface="+mj-lt"/>
              </a:endParaRPr>
            </a:p>
          </p:txBody>
        </p:sp>
        <p:sp>
          <p:nvSpPr>
            <p:cNvPr id="58" name="Rectangle 5"/>
            <p:cNvSpPr>
              <a:spLocks noChangeArrowheads="1"/>
            </p:cNvSpPr>
            <p:nvPr/>
          </p:nvSpPr>
          <p:spPr bwMode="auto">
            <a:xfrm>
              <a:off x="1050925" y="2986088"/>
              <a:ext cx="129222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1800" dirty="0" smtClean="0">
                  <a:latin typeface="+mj-lt"/>
                </a:rPr>
                <a:t>256KB L2</a:t>
              </a:r>
            </a:p>
          </p:txBody>
        </p:sp>
        <p:sp>
          <p:nvSpPr>
            <p:cNvPr id="59" name="Rectangle 6"/>
            <p:cNvSpPr>
              <a:spLocks noChangeArrowheads="1"/>
            </p:cNvSpPr>
            <p:nvPr/>
          </p:nvSpPr>
          <p:spPr bwMode="auto">
            <a:xfrm>
              <a:off x="770915" y="4913313"/>
              <a:ext cx="1853833" cy="646112"/>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dirty="0" smtClean="0">
                  <a:latin typeface="+mj-lt"/>
                </a:rPr>
                <a:t>2MB L3</a:t>
              </a:r>
              <a:r>
                <a:rPr lang="en-US" altLang="en-US" sz="2000" baseline="30000" dirty="0" smtClean="0">
                  <a:latin typeface="+mj-lt"/>
                </a:rPr>
                <a:t> </a:t>
              </a:r>
              <a:r>
                <a:rPr lang="en-US" altLang="en-US" sz="2000" dirty="0" smtClean="0">
                  <a:latin typeface="+mj-lt"/>
                </a:rPr>
                <a:t>“slice”</a:t>
              </a:r>
            </a:p>
          </p:txBody>
        </p:sp>
      </p:grpSp>
      <p:grpSp>
        <p:nvGrpSpPr>
          <p:cNvPr id="8" name="Group 7"/>
          <p:cNvGrpSpPr/>
          <p:nvPr/>
        </p:nvGrpSpPr>
        <p:grpSpPr>
          <a:xfrm>
            <a:off x="9144000" y="2648851"/>
            <a:ext cx="609600" cy="2669411"/>
            <a:chOff x="9144000" y="2648851"/>
            <a:chExt cx="609600" cy="2669411"/>
          </a:xfrm>
        </p:grpSpPr>
        <p:sp>
          <p:nvSpPr>
            <p:cNvPr id="67" name="Oval 66"/>
            <p:cNvSpPr/>
            <p:nvPr/>
          </p:nvSpPr>
          <p:spPr bwMode="auto">
            <a:xfrm>
              <a:off x="9144000" y="2648851"/>
              <a:ext cx="152400" cy="136662"/>
            </a:xfrm>
            <a:prstGeom prst="ellipse">
              <a:avLst/>
            </a:prstGeom>
            <a:solidFill>
              <a:schemeClr val="tx1"/>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68" name="Oval 67"/>
            <p:cNvSpPr/>
            <p:nvPr/>
          </p:nvSpPr>
          <p:spPr bwMode="auto">
            <a:xfrm>
              <a:off x="9372600" y="2648851"/>
              <a:ext cx="152400" cy="136662"/>
            </a:xfrm>
            <a:prstGeom prst="ellipse">
              <a:avLst/>
            </a:prstGeom>
            <a:solidFill>
              <a:schemeClr val="tx1"/>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69" name="Oval 68"/>
            <p:cNvSpPr/>
            <p:nvPr/>
          </p:nvSpPr>
          <p:spPr bwMode="auto">
            <a:xfrm>
              <a:off x="9601200" y="2648851"/>
              <a:ext cx="152400" cy="136662"/>
            </a:xfrm>
            <a:prstGeom prst="ellipse">
              <a:avLst/>
            </a:prstGeom>
            <a:solidFill>
              <a:schemeClr val="tx1"/>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73" name="Oval 72"/>
            <p:cNvSpPr/>
            <p:nvPr/>
          </p:nvSpPr>
          <p:spPr bwMode="auto">
            <a:xfrm>
              <a:off x="9144000" y="5181600"/>
              <a:ext cx="152400" cy="136662"/>
            </a:xfrm>
            <a:prstGeom prst="ellipse">
              <a:avLst/>
            </a:prstGeom>
            <a:solidFill>
              <a:schemeClr val="tx1"/>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74" name="Oval 73"/>
            <p:cNvSpPr/>
            <p:nvPr/>
          </p:nvSpPr>
          <p:spPr bwMode="auto">
            <a:xfrm>
              <a:off x="9372600" y="5181600"/>
              <a:ext cx="152400" cy="136662"/>
            </a:xfrm>
            <a:prstGeom prst="ellipse">
              <a:avLst/>
            </a:prstGeom>
            <a:solidFill>
              <a:schemeClr val="tx1"/>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75" name="Oval 74"/>
            <p:cNvSpPr/>
            <p:nvPr/>
          </p:nvSpPr>
          <p:spPr bwMode="auto">
            <a:xfrm>
              <a:off x="9601200" y="5181600"/>
              <a:ext cx="152400" cy="136662"/>
            </a:xfrm>
            <a:prstGeom prst="ellipse">
              <a:avLst/>
            </a:prstGeom>
            <a:solidFill>
              <a:schemeClr val="tx1"/>
            </a:solidFill>
            <a:ln w="508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grpSp>
      <p:sp>
        <p:nvSpPr>
          <p:cNvPr id="84" name="Content Placeholder 2"/>
          <p:cNvSpPr>
            <a:spLocks noGrp="1"/>
          </p:cNvSpPr>
          <p:nvPr>
            <p:ph idx="1"/>
          </p:nvPr>
        </p:nvSpPr>
        <p:spPr>
          <a:xfrm>
            <a:off x="728663" y="6142038"/>
            <a:ext cx="13181012" cy="1325562"/>
          </a:xfrm>
        </p:spPr>
        <p:txBody>
          <a:bodyPr/>
          <a:lstStyle/>
          <a:p>
            <a:pPr lvl="1">
              <a:buFont typeface="Arial" charset="0"/>
              <a:buChar char="•"/>
            </a:pPr>
            <a:r>
              <a:rPr lang="en-US" altLang="en-US" sz="2800" dirty="0" smtClean="0">
                <a:sym typeface="Wingdings" pitchFamily="2" charset="2"/>
              </a:rPr>
              <a:t>Large on-chip shared LLC  more application working-set resides on-chip</a:t>
            </a:r>
          </a:p>
          <a:p>
            <a:pPr lvl="1">
              <a:buFont typeface="Arial" charset="0"/>
              <a:buChar char="•"/>
            </a:pPr>
            <a:r>
              <a:rPr lang="en-US" altLang="en-US" sz="2800" dirty="0" smtClean="0">
                <a:sym typeface="Wingdings" pitchFamily="2" charset="2"/>
              </a:rPr>
              <a:t>LLC access latency increases due to interconnect  LLC hits become slow</a:t>
            </a:r>
            <a:endParaRPr lang="en-US" altLang="en-US" sz="2800" dirty="0" smtClean="0">
              <a:sym typeface="Wingdings" pitchFamily="2" charset="2"/>
            </a:endParaRPr>
          </a:p>
        </p:txBody>
      </p:sp>
      <p:sp>
        <p:nvSpPr>
          <p:cNvPr id="15" name="TextBox 14"/>
          <p:cNvSpPr txBox="1"/>
          <p:nvPr/>
        </p:nvSpPr>
        <p:spPr>
          <a:xfrm>
            <a:off x="1257292" y="7467600"/>
            <a:ext cx="12115817" cy="523220"/>
          </a:xfrm>
          <a:prstGeom prst="rect">
            <a:avLst/>
          </a:prstGeom>
          <a:noFill/>
        </p:spPr>
        <p:txBody>
          <a:bodyPr wrap="none" rtlCol="0">
            <a:spAutoFit/>
          </a:bodyPr>
          <a:lstStyle/>
          <a:p>
            <a:pPr algn="ctr"/>
            <a:r>
              <a:rPr lang="en-US" sz="2800" b="1" dirty="0" smtClean="0">
                <a:solidFill>
                  <a:srgbClr val="FFFF00"/>
                </a:solidFill>
                <a:latin typeface="+mj-lt"/>
              </a:rPr>
              <a:t>L2 Hit Latency:  ~15 cycles           LLC Hit Latency:  ~40 cycles</a:t>
            </a:r>
            <a:endParaRPr lang="en-US" sz="2800" b="1" dirty="0">
              <a:solidFill>
                <a:srgbClr val="FFFF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4">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z="3600" dirty="0" smtClean="0"/>
              <a:t>Code/Data Request Sensitivity to Latency</a:t>
            </a:r>
          </a:p>
        </p:txBody>
      </p:sp>
      <p:sp>
        <p:nvSpPr>
          <p:cNvPr id="4" name="Slide Number Placeholder 3"/>
          <p:cNvSpPr>
            <a:spLocks noGrp="1"/>
          </p:cNvSpPr>
          <p:nvPr>
            <p:ph type="sldNum" sz="quarter" idx="10"/>
          </p:nvPr>
        </p:nvSpPr>
        <p:spPr/>
        <p:txBody>
          <a:bodyPr/>
          <a:lstStyle/>
          <a:p>
            <a:pPr>
              <a:defRPr/>
            </a:pPr>
            <a:fld id="{4ADC2008-7E36-45F1-8347-1BED5A6EC444}" type="slidenum">
              <a:rPr lang="en-US" smtClean="0"/>
              <a:pPr>
                <a:defRPr/>
              </a:pPr>
              <a:t>30</a:t>
            </a:fld>
            <a:endParaRPr lang="en-US"/>
          </a:p>
        </p:txBody>
      </p:sp>
      <p:sp>
        <p:nvSpPr>
          <p:cNvPr id="32772" name="Text Box 4"/>
          <p:cNvSpPr txBox="1">
            <a:spLocks noChangeArrowheads="1"/>
          </p:cNvSpPr>
          <p:nvPr/>
        </p:nvSpPr>
        <p:spPr bwMode="auto">
          <a:xfrm>
            <a:off x="114300" y="6743700"/>
            <a:ext cx="14401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60000"/>
              </a:spcBef>
              <a:defRPr sz="2800">
                <a:solidFill>
                  <a:schemeClr val="tx1"/>
                </a:solidFill>
                <a:latin typeface="Comic Sans MS" pitchFamily="66" charset="0"/>
              </a:defRPr>
            </a:lvl1pPr>
            <a:lvl2pPr marL="742950" indent="-285750"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eaLnBrk="0" hangingPunct="0">
              <a:spcBef>
                <a:spcPct val="20000"/>
              </a:spcBef>
              <a:buChar char="–"/>
              <a:defRPr sz="3200">
                <a:solidFill>
                  <a:schemeClr val="tx1"/>
                </a:solidFill>
                <a:latin typeface="Comic Sans MS" pitchFamily="66" charset="0"/>
              </a:defRPr>
            </a:lvl3pPr>
            <a:lvl4pPr marL="1600200" indent="-228600" eaLnBrk="0" hangingPunct="0">
              <a:spcBef>
                <a:spcPct val="20000"/>
              </a:spcBef>
              <a:buFont typeface="Times" pitchFamily="18" charset="0"/>
              <a:buChar char="•"/>
              <a:defRPr sz="23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20000"/>
              </a:spcBef>
            </a:pPr>
            <a:r>
              <a:rPr lang="en-US" altLang="en-US" sz="2400" b="1">
                <a:solidFill>
                  <a:srgbClr val="FFFF00"/>
                </a:solidFill>
                <a:cs typeface="Arial" charset="0"/>
              </a:rPr>
              <a:t>Performance of Larger L2 Primarily From Servicing Code Requests at L2 Hit Latency</a:t>
            </a:r>
            <a:endParaRPr lang="en-US" altLang="en-US" b="1">
              <a:solidFill>
                <a:srgbClr val="FFFF00"/>
              </a:solidFill>
              <a:cs typeface="Arial" charset="0"/>
            </a:endParaRPr>
          </a:p>
          <a:p>
            <a:pPr algn="ctr" eaLnBrk="1" hangingPunct="1">
              <a:spcBef>
                <a:spcPct val="20000"/>
              </a:spcBef>
            </a:pPr>
            <a:r>
              <a:rPr lang="en-US" altLang="en-US" sz="2000" b="1" u="sng">
                <a:cs typeface="Arial" charset="0"/>
              </a:rPr>
              <a:t>(Shouldn’t Be Surprising – Server Workloads Generally Have Large Code Footprints)</a:t>
            </a:r>
          </a:p>
        </p:txBody>
      </p:sp>
      <p:graphicFrame>
        <p:nvGraphicFramePr>
          <p:cNvPr id="9" name="Chart 8"/>
          <p:cNvGraphicFramePr>
            <a:graphicFrameLocks/>
          </p:cNvGraphicFramePr>
          <p:nvPr/>
        </p:nvGraphicFramePr>
        <p:xfrm>
          <a:off x="381000" y="1295400"/>
          <a:ext cx="14046635"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13318" name="Rectangle 11"/>
          <p:cNvSpPr>
            <a:spLocks noChangeArrowheads="1"/>
          </p:cNvSpPr>
          <p:nvPr/>
        </p:nvSpPr>
        <p:spPr bwMode="auto">
          <a:xfrm>
            <a:off x="5129213" y="1600200"/>
            <a:ext cx="4778375" cy="434975"/>
          </a:xfrm>
          <a:prstGeom prst="rect">
            <a:avLst/>
          </a:prstGeom>
          <a:noFill/>
          <a:ln w="50800" algn="ctr">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defTabSz="1306513" eaLnBrk="0" hangingPunct="0">
              <a:spcBef>
                <a:spcPct val="60000"/>
              </a:spcBef>
              <a:defRPr sz="2800">
                <a:solidFill>
                  <a:schemeClr val="tx1"/>
                </a:solidFill>
                <a:latin typeface="Comic Sans MS" pitchFamily="66" charset="0"/>
              </a:defRPr>
            </a:lvl1pPr>
            <a:lvl2pPr marL="742950" indent="-285750" defTabSz="1306513"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defTabSz="1306513" eaLnBrk="0" hangingPunct="0">
              <a:spcBef>
                <a:spcPct val="20000"/>
              </a:spcBef>
              <a:buChar char="–"/>
              <a:defRPr sz="3200">
                <a:solidFill>
                  <a:schemeClr val="tx1"/>
                </a:solidFill>
                <a:latin typeface="Comic Sans MS" pitchFamily="66" charset="0"/>
              </a:defRPr>
            </a:lvl3pPr>
            <a:lvl4pPr marL="1600200" indent="-228600" defTabSz="1306513" eaLnBrk="0" hangingPunct="0">
              <a:spcBef>
                <a:spcPct val="20000"/>
              </a:spcBef>
              <a:buFont typeface="Times" pitchFamily="18" charset="0"/>
              <a:buChar char="•"/>
              <a:defRPr sz="2300">
                <a:solidFill>
                  <a:schemeClr val="tx1"/>
                </a:solidFill>
                <a:latin typeface="Comic Sans MS" pitchFamily="66" charset="0"/>
              </a:defRPr>
            </a:lvl4pPr>
            <a:lvl5pPr marL="2057400" indent="-228600" defTabSz="1306513" eaLnBrk="0" hangingPunct="0">
              <a:spcBef>
                <a:spcPct val="20000"/>
              </a:spcBef>
              <a:buChar char="–"/>
              <a:defRPr sz="2000">
                <a:solidFill>
                  <a:schemeClr val="tx1"/>
                </a:solidFill>
                <a:latin typeface="Comic Sans MS" pitchFamily="66" charset="0"/>
              </a:defRPr>
            </a:lvl5pPr>
            <a:lvl6pPr marL="2514600" indent="-228600" defTabSz="1306513" eaLnBrk="0" fontAlgn="base" hangingPunct="0">
              <a:spcBef>
                <a:spcPct val="20000"/>
              </a:spcBef>
              <a:spcAft>
                <a:spcPct val="0"/>
              </a:spcAft>
              <a:buChar char="–"/>
              <a:defRPr sz="2000">
                <a:solidFill>
                  <a:schemeClr val="tx1"/>
                </a:solidFill>
                <a:latin typeface="Comic Sans MS" pitchFamily="66" charset="0"/>
              </a:defRPr>
            </a:lvl6pPr>
            <a:lvl7pPr marL="2971800" indent="-228600" defTabSz="1306513" eaLnBrk="0" fontAlgn="base" hangingPunct="0">
              <a:spcBef>
                <a:spcPct val="20000"/>
              </a:spcBef>
              <a:spcAft>
                <a:spcPct val="0"/>
              </a:spcAft>
              <a:buChar char="–"/>
              <a:defRPr sz="2000">
                <a:solidFill>
                  <a:schemeClr val="tx1"/>
                </a:solidFill>
                <a:latin typeface="Comic Sans MS" pitchFamily="66" charset="0"/>
              </a:defRPr>
            </a:lvl7pPr>
            <a:lvl8pPr marL="3429000" indent="-228600" defTabSz="1306513" eaLnBrk="0" fontAlgn="base" hangingPunct="0">
              <a:spcBef>
                <a:spcPct val="20000"/>
              </a:spcBef>
              <a:spcAft>
                <a:spcPct val="0"/>
              </a:spcAft>
              <a:buChar char="–"/>
              <a:defRPr sz="2000">
                <a:solidFill>
                  <a:schemeClr val="tx1"/>
                </a:solidFill>
                <a:latin typeface="Comic Sans MS" pitchFamily="66" charset="0"/>
              </a:defRPr>
            </a:lvl8pPr>
            <a:lvl9pPr marL="3886200" indent="-228600" defTabSz="1306513"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400">
              <a:latin typeface="Verdana" pitchFamily="34" charset="0"/>
              <a:cs typeface="Arial" charset="0"/>
            </a:endParaRPr>
          </a:p>
        </p:txBody>
      </p:sp>
      <p:sp>
        <p:nvSpPr>
          <p:cNvPr id="11" name="TextBox 12"/>
          <p:cNvSpPr txBox="1">
            <a:spLocks noChangeArrowheads="1"/>
          </p:cNvSpPr>
          <p:nvPr/>
        </p:nvSpPr>
        <p:spPr bwMode="auto">
          <a:xfrm>
            <a:off x="5556250" y="1256348"/>
            <a:ext cx="3816350" cy="44005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sz="2000" dirty="0" smtClean="0">
                <a:solidFill>
                  <a:schemeClr val="bg2"/>
                </a:solidFill>
                <a:latin typeface="+mj-lt"/>
              </a:rPr>
              <a:t>256KB L2 /2MB L3 (Inclusive)</a:t>
            </a:r>
          </a:p>
        </p:txBody>
      </p:sp>
      <p:grpSp>
        <p:nvGrpSpPr>
          <p:cNvPr id="18" name="Group 17"/>
          <p:cNvGrpSpPr/>
          <p:nvPr/>
        </p:nvGrpSpPr>
        <p:grpSpPr>
          <a:xfrm>
            <a:off x="4724400" y="2514600"/>
            <a:ext cx="7543800" cy="990600"/>
            <a:chOff x="4724400" y="2514600"/>
            <a:chExt cx="7543800" cy="990600"/>
          </a:xfrm>
        </p:grpSpPr>
        <p:sp>
          <p:nvSpPr>
            <p:cNvPr id="2" name="TextBox 1"/>
            <p:cNvSpPr txBox="1"/>
            <p:nvPr/>
          </p:nvSpPr>
          <p:spPr>
            <a:xfrm>
              <a:off x="5410200" y="2514600"/>
              <a:ext cx="2670924" cy="461665"/>
            </a:xfrm>
            <a:prstGeom prst="rect">
              <a:avLst/>
            </a:prstGeom>
            <a:noFill/>
            <a:ln w="38100">
              <a:solidFill>
                <a:schemeClr val="bg1"/>
              </a:solidFill>
            </a:ln>
          </p:spPr>
          <p:txBody>
            <a:bodyPr wrap="none" rtlCol="0">
              <a:spAutoFit/>
            </a:bodyPr>
            <a:lstStyle/>
            <a:p>
              <a:r>
                <a:rPr lang="en-US" dirty="0" smtClean="0">
                  <a:solidFill>
                    <a:schemeClr val="bg1"/>
                  </a:solidFill>
                  <a:latin typeface="+mj-lt"/>
                </a:rPr>
                <a:t>sensitive to code</a:t>
              </a:r>
              <a:endParaRPr lang="en-US" dirty="0">
                <a:solidFill>
                  <a:schemeClr val="bg1"/>
                </a:solidFill>
                <a:latin typeface="+mj-lt"/>
              </a:endParaRPr>
            </a:p>
          </p:txBody>
        </p:sp>
        <p:cxnSp>
          <p:nvCxnSpPr>
            <p:cNvPr id="5" name="Straight Arrow Connector 4"/>
            <p:cNvCxnSpPr>
              <a:stCxn id="2" idx="1"/>
            </p:cNvCxnSpPr>
            <p:nvPr/>
          </p:nvCxnSpPr>
          <p:spPr bwMode="auto">
            <a:xfrm flipH="1">
              <a:off x="4724400" y="2745433"/>
              <a:ext cx="685800" cy="230832"/>
            </a:xfrm>
            <a:prstGeom prst="straightConnector1">
              <a:avLst/>
            </a:prstGeom>
            <a:solidFill>
              <a:srgbClr val="AA014C"/>
            </a:solidFill>
            <a:ln w="50800" cap="flat" cmpd="sng" algn="ctr">
              <a:solidFill>
                <a:schemeClr val="bg1"/>
              </a:solidFill>
              <a:prstDash val="solid"/>
              <a:round/>
              <a:headEnd type="none" w="med" len="med"/>
              <a:tailEnd type="arrow"/>
            </a:ln>
            <a:effectLst/>
          </p:spPr>
        </p:cxnSp>
        <p:cxnSp>
          <p:nvCxnSpPr>
            <p:cNvPr id="7" name="Straight Arrow Connector 6"/>
            <p:cNvCxnSpPr>
              <a:stCxn id="2" idx="2"/>
            </p:cNvCxnSpPr>
            <p:nvPr/>
          </p:nvCxnSpPr>
          <p:spPr bwMode="auto">
            <a:xfrm>
              <a:off x="6745662" y="2976265"/>
              <a:ext cx="718763" cy="528935"/>
            </a:xfrm>
            <a:prstGeom prst="straightConnector1">
              <a:avLst/>
            </a:prstGeom>
            <a:solidFill>
              <a:srgbClr val="AA014C"/>
            </a:solidFill>
            <a:ln w="50800" cap="flat" cmpd="sng" algn="ctr">
              <a:solidFill>
                <a:schemeClr val="bg1"/>
              </a:solidFill>
              <a:prstDash val="solid"/>
              <a:round/>
              <a:headEnd type="none" w="med" len="med"/>
              <a:tailEnd type="arrow"/>
            </a:ln>
            <a:effectLst/>
          </p:spPr>
        </p:cxnSp>
        <p:cxnSp>
          <p:nvCxnSpPr>
            <p:cNvPr id="10" name="Straight Arrow Connector 9"/>
            <p:cNvCxnSpPr/>
            <p:nvPr/>
          </p:nvCxnSpPr>
          <p:spPr bwMode="auto">
            <a:xfrm>
              <a:off x="8081124" y="2745432"/>
              <a:ext cx="1367676" cy="378768"/>
            </a:xfrm>
            <a:prstGeom prst="straightConnector1">
              <a:avLst/>
            </a:prstGeom>
            <a:solidFill>
              <a:srgbClr val="AA014C"/>
            </a:solidFill>
            <a:ln w="50800" cap="flat" cmpd="sng" algn="ctr">
              <a:solidFill>
                <a:schemeClr val="bg1"/>
              </a:solidFill>
              <a:prstDash val="solid"/>
              <a:round/>
              <a:headEnd type="none" w="med" len="med"/>
              <a:tailEnd type="arrow"/>
            </a:ln>
            <a:effectLst/>
          </p:spPr>
        </p:cxnSp>
        <p:cxnSp>
          <p:nvCxnSpPr>
            <p:cNvPr id="13" name="Straight Arrow Connector 12"/>
            <p:cNvCxnSpPr/>
            <p:nvPr/>
          </p:nvCxnSpPr>
          <p:spPr bwMode="auto">
            <a:xfrm>
              <a:off x="8081124" y="2745432"/>
              <a:ext cx="4187076" cy="230833"/>
            </a:xfrm>
            <a:prstGeom prst="straightConnector1">
              <a:avLst/>
            </a:prstGeom>
            <a:solidFill>
              <a:srgbClr val="AA014C"/>
            </a:solidFill>
            <a:ln w="50800" cap="flat" cmpd="sng" algn="ctr">
              <a:solidFill>
                <a:schemeClr val="bg1"/>
              </a:solidFill>
              <a:prstDash val="solid"/>
              <a:round/>
              <a:headEnd type="none" w="med" len="med"/>
              <a:tailEnd type="arrow"/>
            </a:ln>
            <a:effectLst/>
          </p:spPr>
        </p:cxnSp>
      </p:grpSp>
      <p:grpSp>
        <p:nvGrpSpPr>
          <p:cNvPr id="20" name="Group 19"/>
          <p:cNvGrpSpPr/>
          <p:nvPr/>
        </p:nvGrpSpPr>
        <p:grpSpPr>
          <a:xfrm>
            <a:off x="10093711" y="2052935"/>
            <a:ext cx="2576346" cy="1452265"/>
            <a:chOff x="10093711" y="2052935"/>
            <a:chExt cx="2576346" cy="1452265"/>
          </a:xfrm>
        </p:grpSpPr>
        <p:sp>
          <p:nvSpPr>
            <p:cNvPr id="22" name="TextBox 21"/>
            <p:cNvSpPr txBox="1"/>
            <p:nvPr/>
          </p:nvSpPr>
          <p:spPr>
            <a:xfrm>
              <a:off x="10093711" y="2052935"/>
              <a:ext cx="2576346" cy="461665"/>
            </a:xfrm>
            <a:prstGeom prst="rect">
              <a:avLst/>
            </a:prstGeom>
            <a:noFill/>
            <a:ln w="38100">
              <a:solidFill>
                <a:srgbClr val="FF0000"/>
              </a:solidFill>
            </a:ln>
          </p:spPr>
          <p:txBody>
            <a:bodyPr wrap="none" rtlCol="0">
              <a:spAutoFit/>
            </a:bodyPr>
            <a:lstStyle/>
            <a:p>
              <a:r>
                <a:rPr lang="en-US" dirty="0" smtClean="0">
                  <a:solidFill>
                    <a:schemeClr val="bg2"/>
                  </a:solidFill>
                  <a:latin typeface="+mj-lt"/>
                </a:rPr>
                <a:t>sensitive to data</a:t>
              </a:r>
              <a:endParaRPr lang="en-US" dirty="0">
                <a:solidFill>
                  <a:schemeClr val="bg2"/>
                </a:solidFill>
                <a:latin typeface="+mj-lt"/>
              </a:endParaRPr>
            </a:p>
          </p:txBody>
        </p:sp>
        <p:cxnSp>
          <p:nvCxnSpPr>
            <p:cNvPr id="23" name="Straight Arrow Connector 22"/>
            <p:cNvCxnSpPr/>
            <p:nvPr/>
          </p:nvCxnSpPr>
          <p:spPr bwMode="auto">
            <a:xfrm flipH="1">
              <a:off x="10744200" y="2527532"/>
              <a:ext cx="670492" cy="977668"/>
            </a:xfrm>
            <a:prstGeom prst="straightConnector1">
              <a:avLst/>
            </a:prstGeom>
            <a:solidFill>
              <a:srgbClr val="AA014C"/>
            </a:solidFill>
            <a:ln w="50800" cap="flat" cmpd="sng" algn="ctr">
              <a:solidFill>
                <a:srgbClr val="FF0000"/>
              </a:solidFill>
              <a:prstDash val="solid"/>
              <a:round/>
              <a:headEnd type="none" w="med" len="med"/>
              <a:tailEnd type="arrow"/>
            </a:ln>
            <a:effectLst/>
          </p:spPr>
        </p:cxnSp>
      </p:grpSp>
    </p:spTree>
    <p:extLst>
      <p:ext uri="{BB962C8B-B14F-4D97-AF65-F5344CB8AC3E}">
        <p14:creationId xmlns:p14="http://schemas.microsoft.com/office/powerpoint/2010/main" val="411428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chart seriesIdx="0" categoryIdx="-4" bldStep="series"/>
                                            </p:graphic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graphicEl>
                                              <a:chart seriesIdx="1" categoryIdx="-4" bldStep="series"/>
                                            </p:graphic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subTnLst>
                                    <p:set>
                                      <p:cBhvr override="childStyle">
                                        <p:cTn dur="1" fill="hold" display="0" masterRel="nextClick" afterEffect="1"/>
                                        <p:tgtEl>
                                          <p:spTgt spid="20"/>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chart seriesIdx="2" categoryIdx="-4" bldStep="series"/>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graphicEl>
                                              <a:chart seriesIdx="3" categoryIdx="-4" bldStep="series"/>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7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Graphic spid="9" grpId="0">
        <p:bldSub>
          <a:bldChart bld="series"/>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smtClean="0"/>
              <a:t>Cache Hierarchy </a:t>
            </a:r>
            <a:r>
              <a:rPr lang="en-US" altLang="en-US" dirty="0" smtClean="0"/>
              <a:t>101:  </a:t>
            </a:r>
            <a:r>
              <a:rPr lang="en-US" altLang="en-US" dirty="0" smtClean="0"/>
              <a:t>Multi-level Basics</a:t>
            </a:r>
          </a:p>
        </p:txBody>
      </p:sp>
      <p:sp>
        <p:nvSpPr>
          <p:cNvPr id="4099" name="Content Placeholder 2"/>
          <p:cNvSpPr>
            <a:spLocks noGrp="1"/>
          </p:cNvSpPr>
          <p:nvPr>
            <p:ph idx="1"/>
          </p:nvPr>
        </p:nvSpPr>
        <p:spPr>
          <a:xfrm>
            <a:off x="728663" y="1646238"/>
            <a:ext cx="9024937" cy="5211762"/>
          </a:xfrm>
        </p:spPr>
        <p:txBody>
          <a:bodyPr/>
          <a:lstStyle/>
          <a:p>
            <a:pPr lvl="1">
              <a:buFont typeface="Arial" charset="0"/>
              <a:buChar char="•"/>
            </a:pPr>
            <a:r>
              <a:rPr lang="en-US" altLang="en-US" sz="2800" dirty="0" smtClean="0">
                <a:solidFill>
                  <a:srgbClr val="FFFF00"/>
                </a:solidFill>
              </a:rPr>
              <a:t>Fast Processor + Slow Memory </a:t>
            </a:r>
            <a:r>
              <a:rPr lang="en-US" altLang="en-US" sz="2800" dirty="0" smtClean="0">
                <a:solidFill>
                  <a:srgbClr val="FFFF00"/>
                </a:solidFill>
                <a:sym typeface="Wingdings" pitchFamily="2" charset="2"/>
              </a:rPr>
              <a:t> Cache Hierarchy</a:t>
            </a:r>
          </a:p>
          <a:p>
            <a:pPr lvl="1">
              <a:buFont typeface="Arial" charset="0"/>
              <a:buChar char="•"/>
            </a:pPr>
            <a:endParaRPr lang="en-US" altLang="en-US" sz="800" dirty="0" smtClean="0">
              <a:solidFill>
                <a:srgbClr val="FFFF00"/>
              </a:solidFill>
              <a:sym typeface="Wingdings" pitchFamily="2" charset="2"/>
            </a:endParaRPr>
          </a:p>
          <a:p>
            <a:pPr lvl="1">
              <a:buFont typeface="Arial" charset="0"/>
              <a:buChar char="•"/>
            </a:pPr>
            <a:r>
              <a:rPr lang="en-US" altLang="en-US" sz="2800" dirty="0" smtClean="0">
                <a:sym typeface="Wingdings" pitchFamily="2" charset="2"/>
              </a:rPr>
              <a:t>Multi-level Cache Hierarchy:</a:t>
            </a:r>
          </a:p>
          <a:p>
            <a:pPr lvl="2" eaLnBrk="1" hangingPunct="1"/>
            <a:r>
              <a:rPr lang="en-US" altLang="en-US" sz="2800" u="sng" dirty="0" smtClean="0"/>
              <a:t>L1 Cache:</a:t>
            </a:r>
            <a:r>
              <a:rPr lang="en-US" altLang="en-US" sz="2800" dirty="0" smtClean="0"/>
              <a:t>  Designed for </a:t>
            </a:r>
            <a:r>
              <a:rPr lang="en-US" altLang="en-US" sz="2800" dirty="0" smtClean="0"/>
              <a:t>bandwidth </a:t>
            </a:r>
            <a:endParaRPr lang="en-US" altLang="en-US" sz="2800" dirty="0" smtClean="0"/>
          </a:p>
          <a:p>
            <a:pPr lvl="2" eaLnBrk="1" hangingPunct="1"/>
            <a:r>
              <a:rPr lang="en-US" altLang="en-US" sz="2800" u="sng" dirty="0" smtClean="0"/>
              <a:t>L2 Cache:</a:t>
            </a:r>
            <a:r>
              <a:rPr lang="en-US" altLang="en-US" sz="2800" dirty="0" smtClean="0"/>
              <a:t>  Designed for latency</a:t>
            </a:r>
          </a:p>
          <a:p>
            <a:pPr lvl="2" eaLnBrk="1" hangingPunct="1"/>
            <a:r>
              <a:rPr lang="en-US" altLang="en-US" sz="2800" u="sng" dirty="0" smtClean="0"/>
              <a:t>L3 Cache:</a:t>
            </a:r>
            <a:r>
              <a:rPr lang="en-US" altLang="en-US" sz="2800" dirty="0" smtClean="0"/>
              <a:t>  Designed for capacity</a:t>
            </a:r>
          </a:p>
          <a:p>
            <a:pPr lvl="1" eaLnBrk="1" hangingPunct="1"/>
            <a:endParaRPr lang="en-US" altLang="en-US" sz="800" dirty="0" smtClean="0"/>
          </a:p>
        </p:txBody>
      </p:sp>
      <p:sp>
        <p:nvSpPr>
          <p:cNvPr id="4" name="Slide Number Placeholder 3"/>
          <p:cNvSpPr>
            <a:spLocks noGrp="1"/>
          </p:cNvSpPr>
          <p:nvPr>
            <p:ph type="sldNum" sz="quarter" idx="10"/>
          </p:nvPr>
        </p:nvSpPr>
        <p:spPr/>
        <p:txBody>
          <a:bodyPr/>
          <a:lstStyle/>
          <a:p>
            <a:pPr>
              <a:defRPr/>
            </a:pPr>
            <a:fld id="{E779D2CC-1DC3-4C1F-A014-1DFAB58A32E3}" type="slidenum">
              <a:rPr lang="en-US" smtClean="0"/>
              <a:pPr>
                <a:defRPr/>
              </a:pPr>
              <a:t>31</a:t>
            </a:fld>
            <a:endParaRPr lang="en-US"/>
          </a:p>
        </p:txBody>
      </p:sp>
      <p:sp>
        <p:nvSpPr>
          <p:cNvPr id="15" name="Rectangle 4"/>
          <p:cNvSpPr>
            <a:spLocks noChangeArrowheads="1"/>
          </p:cNvSpPr>
          <p:nvPr/>
        </p:nvSpPr>
        <p:spPr bwMode="auto">
          <a:xfrm>
            <a:off x="11107738" y="1976438"/>
            <a:ext cx="84137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L1</a:t>
            </a:r>
          </a:p>
        </p:txBody>
      </p:sp>
      <p:sp>
        <p:nvSpPr>
          <p:cNvPr id="16" name="Rectangle 5"/>
          <p:cNvSpPr>
            <a:spLocks noChangeArrowheads="1"/>
          </p:cNvSpPr>
          <p:nvPr/>
        </p:nvSpPr>
        <p:spPr bwMode="auto">
          <a:xfrm>
            <a:off x="10882313" y="2986088"/>
            <a:ext cx="1292225" cy="5048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L2</a:t>
            </a:r>
            <a:endParaRPr lang="en-US" altLang="en-US" sz="1800" dirty="0" smtClean="0">
              <a:latin typeface="+mj-lt"/>
            </a:endParaRPr>
          </a:p>
        </p:txBody>
      </p:sp>
      <p:sp>
        <p:nvSpPr>
          <p:cNvPr id="17" name="Rectangle 6"/>
          <p:cNvSpPr>
            <a:spLocks noChangeArrowheads="1"/>
          </p:cNvSpPr>
          <p:nvPr/>
        </p:nvSpPr>
        <p:spPr bwMode="auto">
          <a:xfrm>
            <a:off x="10601325" y="3998913"/>
            <a:ext cx="1854200" cy="646112"/>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LLC</a:t>
            </a:r>
          </a:p>
        </p:txBody>
      </p:sp>
      <p:sp>
        <p:nvSpPr>
          <p:cNvPr id="22" name="Rectangle 40"/>
          <p:cNvSpPr>
            <a:spLocks noChangeArrowheads="1"/>
          </p:cNvSpPr>
          <p:nvPr/>
        </p:nvSpPr>
        <p:spPr bwMode="auto">
          <a:xfrm>
            <a:off x="10433050" y="5121275"/>
            <a:ext cx="2190750" cy="89852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DRAM</a:t>
            </a:r>
          </a:p>
        </p:txBody>
      </p:sp>
    </p:spTree>
    <p:extLst>
      <p:ext uri="{BB962C8B-B14F-4D97-AF65-F5344CB8AC3E}">
        <p14:creationId xmlns:p14="http://schemas.microsoft.com/office/powerpoint/2010/main" val="2574131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 Cache Misses</a:t>
            </a:r>
            <a:endParaRPr lang="en-US" dirty="0"/>
          </a:p>
        </p:txBody>
      </p:sp>
      <p:sp>
        <p:nvSpPr>
          <p:cNvPr id="4" name="Slide Number Placeholder 3"/>
          <p:cNvSpPr>
            <a:spLocks noGrp="1"/>
          </p:cNvSpPr>
          <p:nvPr>
            <p:ph type="sldNum" sz="quarter" idx="10"/>
          </p:nvPr>
        </p:nvSpPr>
        <p:spPr/>
        <p:txBody>
          <a:bodyPr/>
          <a:lstStyle/>
          <a:p>
            <a:pPr>
              <a:defRPr/>
            </a:pPr>
            <a:fld id="{84EEC5A6-19FE-4C05-B295-F56EF486125E}" type="slidenum">
              <a:rPr lang="en-US" smtClean="0"/>
              <a:pPr>
                <a:defRPr/>
              </a:pPr>
              <a:t>32</a:t>
            </a:fld>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 y="2107089"/>
            <a:ext cx="14325600" cy="53061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8845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Performance Characterization of Workloads</a:t>
            </a:r>
          </a:p>
        </p:txBody>
      </p:sp>
      <p:sp>
        <p:nvSpPr>
          <p:cNvPr id="4" name="Slide Number Placeholder 3"/>
          <p:cNvSpPr>
            <a:spLocks noGrp="1"/>
          </p:cNvSpPr>
          <p:nvPr>
            <p:ph type="sldNum" sz="quarter" idx="10"/>
          </p:nvPr>
        </p:nvSpPr>
        <p:spPr/>
        <p:txBody>
          <a:bodyPr/>
          <a:lstStyle/>
          <a:p>
            <a:pPr>
              <a:defRPr/>
            </a:pPr>
            <a:fld id="{DFA58C38-9050-48E7-BFF0-38D3E442B327}" type="slidenum">
              <a:rPr lang="en-US" smtClean="0"/>
              <a:pPr>
                <a:defRPr/>
              </a:pPr>
              <a:t>4</a:t>
            </a:fld>
            <a:endParaRPr lang="en-US"/>
          </a:p>
        </p:txBody>
      </p:sp>
      <p:graphicFrame>
        <p:nvGraphicFramePr>
          <p:cNvPr id="24" name="Chart 23"/>
          <p:cNvGraphicFramePr>
            <a:graphicFrameLocks/>
          </p:cNvGraphicFramePr>
          <p:nvPr/>
        </p:nvGraphicFramePr>
        <p:xfrm>
          <a:off x="596493" y="1371600"/>
          <a:ext cx="5421478" cy="60601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6" name="Chart 25"/>
          <p:cNvGraphicFramePr>
            <a:graphicFrameLocks/>
          </p:cNvGraphicFramePr>
          <p:nvPr/>
        </p:nvGraphicFramePr>
        <p:xfrm>
          <a:off x="8229600" y="1371600"/>
          <a:ext cx="5421478" cy="6060110"/>
        </p:xfrm>
        <a:graphic>
          <a:graphicData uri="http://schemas.openxmlformats.org/drawingml/2006/chart">
            <c:chart xmlns:c="http://schemas.openxmlformats.org/drawingml/2006/chart" xmlns:r="http://schemas.openxmlformats.org/officeDocument/2006/relationships" r:id="rId4"/>
          </a:graphicData>
        </a:graphic>
      </p:graphicFrame>
      <p:sp>
        <p:nvSpPr>
          <p:cNvPr id="18" name="TextBox 17"/>
          <p:cNvSpPr txBox="1"/>
          <p:nvPr/>
        </p:nvSpPr>
        <p:spPr>
          <a:xfrm>
            <a:off x="2011363" y="990600"/>
            <a:ext cx="2189162" cy="400050"/>
          </a:xfrm>
          <a:prstGeom prst="rect">
            <a:avLst/>
          </a:prstGeom>
          <a:noFill/>
        </p:spPr>
        <p:txBody>
          <a:bodyPr wrap="none">
            <a:spAutoFit/>
          </a:bodyPr>
          <a:lstStyle/>
          <a:p>
            <a:pPr>
              <a:defRPr/>
            </a:pPr>
            <a:r>
              <a:rPr lang="en-US" sz="2000" dirty="0">
                <a:latin typeface="+mj-lt"/>
              </a:rPr>
              <a:t>Prefetching OFF</a:t>
            </a:r>
          </a:p>
        </p:txBody>
      </p:sp>
      <p:sp>
        <p:nvSpPr>
          <p:cNvPr id="28" name="TextBox 27"/>
          <p:cNvSpPr txBox="1"/>
          <p:nvPr/>
        </p:nvSpPr>
        <p:spPr>
          <a:xfrm>
            <a:off x="9709150" y="990600"/>
            <a:ext cx="2082800" cy="400050"/>
          </a:xfrm>
          <a:prstGeom prst="rect">
            <a:avLst/>
          </a:prstGeom>
          <a:noFill/>
        </p:spPr>
        <p:txBody>
          <a:bodyPr wrap="none">
            <a:spAutoFit/>
          </a:bodyPr>
          <a:lstStyle/>
          <a:p>
            <a:pPr>
              <a:defRPr/>
            </a:pPr>
            <a:r>
              <a:rPr lang="en-US" sz="2000" dirty="0">
                <a:latin typeface="+mj-lt"/>
              </a:rPr>
              <a:t>Prefetching ON</a:t>
            </a:r>
          </a:p>
        </p:txBody>
      </p:sp>
      <p:sp>
        <p:nvSpPr>
          <p:cNvPr id="19" name="Rounded Rectangle 18"/>
          <p:cNvSpPr/>
          <p:nvPr/>
        </p:nvSpPr>
        <p:spPr bwMode="auto">
          <a:xfrm>
            <a:off x="250825" y="7543800"/>
            <a:ext cx="13922375" cy="533400"/>
          </a:xfrm>
          <a:prstGeom prst="roundRect">
            <a:avLst/>
          </a:prstGeom>
          <a:solidFill>
            <a:srgbClr val="FFFF00"/>
          </a:solidFill>
          <a:ln w="50800" cap="flat" cmpd="sng" algn="ctr">
            <a:solidFill>
              <a:srgbClr val="0000FF"/>
            </a:solidFill>
            <a:prstDash val="solid"/>
            <a:round/>
            <a:headEnd type="none" w="med" len="med"/>
            <a:tailEnd type="none" w="med" len="med"/>
          </a:ln>
          <a:effectLst/>
        </p:spPr>
        <p:txBody>
          <a:bodyPr wrap="none" anchor="ctr"/>
          <a:lstStyle/>
          <a:p>
            <a:pPr algn="ctr" defTabSz="1306513">
              <a:defRPr/>
            </a:pPr>
            <a:r>
              <a:rPr lang="en-US" b="1" dirty="0">
                <a:solidFill>
                  <a:srgbClr val="FF0000"/>
                </a:solidFill>
                <a:latin typeface="+mj-lt"/>
              </a:rPr>
              <a:t>Server Workloads Spend Significant Execution Time Waiting on L3 Cache Access Latency </a:t>
            </a:r>
            <a:r>
              <a:rPr lang="en-US" b="1" dirty="0">
                <a:solidFill>
                  <a:srgbClr val="FF0000"/>
                </a:solidFill>
                <a:latin typeface="+mj-lt"/>
                <a:sym typeface="Wingdings" panose="05000000000000000000" pitchFamily="2" charset="2"/>
              </a:rPr>
              <a:t></a:t>
            </a:r>
            <a:endParaRPr lang="en-US" b="1" dirty="0">
              <a:solidFill>
                <a:srgbClr val="FF0000"/>
              </a:solidFill>
              <a:latin typeface="+mj-lt"/>
            </a:endParaRPr>
          </a:p>
        </p:txBody>
      </p:sp>
      <p:sp>
        <p:nvSpPr>
          <p:cNvPr id="27" name="Rounded Rectangle 26"/>
          <p:cNvSpPr>
            <a:spLocks noChangeArrowheads="1"/>
          </p:cNvSpPr>
          <p:nvPr/>
        </p:nvSpPr>
        <p:spPr bwMode="auto">
          <a:xfrm>
            <a:off x="3581400" y="2209800"/>
            <a:ext cx="685800" cy="914400"/>
          </a:xfrm>
          <a:prstGeom prst="roundRect">
            <a:avLst>
              <a:gd name="adj" fmla="val 16667"/>
            </a:avLst>
          </a:prstGeom>
          <a:noFill/>
          <a:ln w="5080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31" name="Rounded Rectangle 30"/>
          <p:cNvSpPr>
            <a:spLocks noChangeArrowheads="1"/>
          </p:cNvSpPr>
          <p:nvPr/>
        </p:nvSpPr>
        <p:spPr bwMode="auto">
          <a:xfrm>
            <a:off x="11217275" y="1874838"/>
            <a:ext cx="685800" cy="669925"/>
          </a:xfrm>
          <a:prstGeom prst="roundRect">
            <a:avLst>
              <a:gd name="adj" fmla="val 16667"/>
            </a:avLst>
          </a:prstGeom>
          <a:noFill/>
          <a:ln w="5080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defTabSz="1306513" eaLnBrk="0" hangingPunct="0">
              <a:defRPr sz="2400">
                <a:solidFill>
                  <a:schemeClr val="tx1"/>
                </a:solidFill>
                <a:latin typeface="Verdana" pitchFamily="34" charset="0"/>
              </a:defRPr>
            </a:lvl1pPr>
            <a:lvl2pPr marL="742950" indent="-285750" defTabSz="1306513" eaLnBrk="0" hangingPunct="0">
              <a:defRPr sz="2400">
                <a:solidFill>
                  <a:schemeClr val="tx1"/>
                </a:solidFill>
                <a:latin typeface="Verdana" pitchFamily="34" charset="0"/>
              </a:defRPr>
            </a:lvl2pPr>
            <a:lvl3pPr marL="1143000" indent="-228600" defTabSz="1306513" eaLnBrk="0" hangingPunct="0">
              <a:defRPr sz="2400">
                <a:solidFill>
                  <a:schemeClr val="tx1"/>
                </a:solidFill>
                <a:latin typeface="Verdana" pitchFamily="34" charset="0"/>
              </a:defRPr>
            </a:lvl3pPr>
            <a:lvl4pPr marL="1600200" indent="-228600" defTabSz="1306513" eaLnBrk="0" hangingPunct="0">
              <a:defRPr sz="2400">
                <a:solidFill>
                  <a:schemeClr val="tx1"/>
                </a:solidFill>
                <a:latin typeface="Verdana" pitchFamily="34" charset="0"/>
              </a:defRPr>
            </a:lvl4pPr>
            <a:lvl5pPr marL="2057400" indent="-228600" defTabSz="1306513" eaLnBrk="0" hangingPunct="0">
              <a:defRPr sz="2400">
                <a:solidFill>
                  <a:schemeClr val="tx1"/>
                </a:solidFill>
                <a:latin typeface="Verdana" pitchFamily="34" charset="0"/>
              </a:defRPr>
            </a:lvl5pPr>
            <a:lvl6pPr marL="2514600" indent="-228600" defTabSz="1306513" eaLnBrk="0" fontAlgn="base" hangingPunct="0">
              <a:spcBef>
                <a:spcPct val="0"/>
              </a:spcBef>
              <a:spcAft>
                <a:spcPct val="0"/>
              </a:spcAft>
              <a:defRPr sz="2400">
                <a:solidFill>
                  <a:schemeClr val="tx1"/>
                </a:solidFill>
                <a:latin typeface="Verdana" pitchFamily="34" charset="0"/>
              </a:defRPr>
            </a:lvl6pPr>
            <a:lvl7pPr marL="2971800" indent="-228600" defTabSz="1306513" eaLnBrk="0" fontAlgn="base" hangingPunct="0">
              <a:spcBef>
                <a:spcPct val="0"/>
              </a:spcBef>
              <a:spcAft>
                <a:spcPct val="0"/>
              </a:spcAft>
              <a:defRPr sz="2400">
                <a:solidFill>
                  <a:schemeClr val="tx1"/>
                </a:solidFill>
                <a:latin typeface="Verdana" pitchFamily="34" charset="0"/>
              </a:defRPr>
            </a:lvl7pPr>
            <a:lvl8pPr marL="3429000" indent="-228600" defTabSz="1306513" eaLnBrk="0" fontAlgn="base" hangingPunct="0">
              <a:spcBef>
                <a:spcPct val="0"/>
              </a:spcBef>
              <a:spcAft>
                <a:spcPct val="0"/>
              </a:spcAft>
              <a:defRPr sz="2400">
                <a:solidFill>
                  <a:schemeClr val="tx1"/>
                </a:solidFill>
                <a:latin typeface="Verdana" pitchFamily="34" charset="0"/>
              </a:defRPr>
            </a:lvl8pPr>
            <a:lvl9pPr marL="3886200" indent="-228600" defTabSz="1306513" eaLnBrk="0" fontAlgn="base" hangingPunct="0">
              <a:spcBef>
                <a:spcPct val="0"/>
              </a:spcBef>
              <a:spcAft>
                <a:spcPct val="0"/>
              </a:spcAft>
              <a:defRPr sz="2400">
                <a:solidFill>
                  <a:schemeClr val="tx1"/>
                </a:solidFill>
                <a:latin typeface="Verdana" pitchFamily="34" charset="0"/>
              </a:defRPr>
            </a:lvl9pPr>
          </a:lstStyle>
          <a:p>
            <a:pPr eaLnBrk="1" hangingPunct="1"/>
            <a:endParaRPr lang="en-US" altLang="en-US"/>
          </a:p>
        </p:txBody>
      </p:sp>
      <p:sp>
        <p:nvSpPr>
          <p:cNvPr id="2" name="TextBox 1"/>
          <p:cNvSpPr txBox="1"/>
          <p:nvPr/>
        </p:nvSpPr>
        <p:spPr>
          <a:xfrm>
            <a:off x="4511345" y="7025640"/>
            <a:ext cx="5089855" cy="400110"/>
          </a:xfrm>
          <a:prstGeom prst="rect">
            <a:avLst/>
          </a:prstGeom>
          <a:solidFill>
            <a:schemeClr val="tx1"/>
          </a:solidFill>
          <a:ln>
            <a:noFill/>
          </a:ln>
        </p:spPr>
        <p:txBody>
          <a:bodyPr wrap="none" rtlCol="0">
            <a:spAutoFit/>
          </a:bodyPr>
          <a:lstStyle/>
          <a:p>
            <a:r>
              <a:rPr lang="en-US" sz="2000" dirty="0" smtClean="0">
                <a:solidFill>
                  <a:srgbClr val="02203A"/>
                </a:solidFill>
                <a:latin typeface="+mj-lt"/>
              </a:rPr>
              <a:t>Single-Thread Simulated on 16-core CMP</a:t>
            </a:r>
            <a:endParaRPr lang="en-US" sz="2000" dirty="0">
              <a:solidFill>
                <a:srgbClr val="02203A"/>
              </a:solidFill>
              <a:latin typeface="+mj-lt"/>
            </a:endParaRPr>
          </a:p>
        </p:txBody>
      </p:sp>
      <p:sp>
        <p:nvSpPr>
          <p:cNvPr id="3" name="TextBox 2"/>
          <p:cNvSpPr txBox="1"/>
          <p:nvPr/>
        </p:nvSpPr>
        <p:spPr>
          <a:xfrm>
            <a:off x="4343400" y="2433935"/>
            <a:ext cx="1266693" cy="461665"/>
          </a:xfrm>
          <a:prstGeom prst="rect">
            <a:avLst/>
          </a:prstGeom>
          <a:solidFill>
            <a:schemeClr val="tx1"/>
          </a:solidFill>
        </p:spPr>
        <p:txBody>
          <a:bodyPr wrap="none" rtlCol="0">
            <a:spAutoFit/>
          </a:bodyPr>
          <a:lstStyle/>
          <a:p>
            <a:pPr algn="ctr"/>
            <a:r>
              <a:rPr lang="en-US" dirty="0" smtClean="0">
                <a:solidFill>
                  <a:srgbClr val="0000FF"/>
                </a:solidFill>
                <a:latin typeface="+mj-lt"/>
              </a:rPr>
              <a:t>15-40%</a:t>
            </a:r>
            <a:endParaRPr lang="en-US" dirty="0">
              <a:solidFill>
                <a:srgbClr val="0000FF"/>
              </a:solidFill>
              <a:latin typeface="+mj-lt"/>
            </a:endParaRPr>
          </a:p>
        </p:txBody>
      </p:sp>
      <p:sp>
        <p:nvSpPr>
          <p:cNvPr id="13" name="TextBox 12"/>
          <p:cNvSpPr txBox="1"/>
          <p:nvPr/>
        </p:nvSpPr>
        <p:spPr>
          <a:xfrm>
            <a:off x="12039600" y="1981200"/>
            <a:ext cx="1266693" cy="461665"/>
          </a:xfrm>
          <a:prstGeom prst="rect">
            <a:avLst/>
          </a:prstGeom>
          <a:solidFill>
            <a:schemeClr val="tx1"/>
          </a:solidFill>
        </p:spPr>
        <p:txBody>
          <a:bodyPr wrap="none" rtlCol="0">
            <a:spAutoFit/>
          </a:bodyPr>
          <a:lstStyle/>
          <a:p>
            <a:pPr algn="ctr"/>
            <a:r>
              <a:rPr lang="en-US" dirty="0" smtClean="0">
                <a:solidFill>
                  <a:srgbClr val="0000FF"/>
                </a:solidFill>
                <a:latin typeface="+mj-lt"/>
              </a:rPr>
              <a:t>10-30%</a:t>
            </a:r>
            <a:endParaRPr lang="en-US" dirty="0">
              <a:solidFill>
                <a:srgbClr val="0000FF"/>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4">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graphicEl>
                                              <a:chart seriesIdx="1"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graphicEl>
                                              <a:chart seriesIdx="2"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graphicEl>
                                              <a:chart seriesIdx="3" categoryIdx="-4" bldStep="series"/>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4" grpId="0" uiExpand="1">
        <p:bldSub>
          <a:bldChart bld="series"/>
        </p:bldSub>
      </p:bldGraphic>
      <p:bldGraphic spid="26" grpId="0">
        <p:bldAsOne/>
      </p:bldGraphic>
      <p:bldP spid="28" grpId="0"/>
      <p:bldP spid="19" grpId="0" animBg="1"/>
      <p:bldP spid="27" grpId="0" animBg="1"/>
      <p:bldP spid="31" grpId="0" animBg="1"/>
      <p:bldP spid="3"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z="3600" smtClean="0"/>
              <a:t>Performance Inefficiencies in Existing Cache Hierarchy</a:t>
            </a:r>
            <a:endParaRPr lang="en-US" altLang="en-US" smtClean="0"/>
          </a:p>
        </p:txBody>
      </p:sp>
      <p:sp>
        <p:nvSpPr>
          <p:cNvPr id="26627" name="Content Placeholder 2"/>
          <p:cNvSpPr>
            <a:spLocks noGrp="1"/>
          </p:cNvSpPr>
          <p:nvPr>
            <p:ph idx="1"/>
          </p:nvPr>
        </p:nvSpPr>
        <p:spPr>
          <a:xfrm>
            <a:off x="728663" y="1646238"/>
            <a:ext cx="13444537" cy="5668962"/>
          </a:xfrm>
        </p:spPr>
        <p:txBody>
          <a:bodyPr/>
          <a:lstStyle/>
          <a:p>
            <a:pPr lvl="1" eaLnBrk="1" hangingPunct="1"/>
            <a:r>
              <a:rPr lang="en-US" altLang="en-US" sz="3200" b="1" u="sng" dirty="0" smtClean="0">
                <a:solidFill>
                  <a:srgbClr val="FFFF00"/>
                </a:solidFill>
              </a:rPr>
              <a:t>Problem:</a:t>
            </a:r>
            <a:r>
              <a:rPr lang="en-US" altLang="en-US" sz="3200" dirty="0" smtClean="0">
                <a:solidFill>
                  <a:srgbClr val="FFFF00"/>
                </a:solidFill>
              </a:rPr>
              <a:t> </a:t>
            </a:r>
            <a:r>
              <a:rPr lang="en-US" altLang="en-US" sz="2800" dirty="0" smtClean="0"/>
              <a:t>L2 cache ineffective </a:t>
            </a:r>
            <a:r>
              <a:rPr lang="en-US" altLang="en-US" sz="2800" dirty="0" smtClean="0"/>
              <a:t>when </a:t>
            </a:r>
            <a:r>
              <a:rPr lang="en-US" altLang="en-US" sz="2800" dirty="0" smtClean="0"/>
              <a:t>the frequently referenced application working set is larger than L2 (but fits in LLC)</a:t>
            </a:r>
            <a:endParaRPr lang="en-US" altLang="en-US" sz="800" dirty="0" smtClean="0"/>
          </a:p>
          <a:p>
            <a:pPr lvl="1" eaLnBrk="1" hangingPunct="1"/>
            <a:endParaRPr lang="en-US" altLang="en-US" sz="800" b="1" u="sng" dirty="0" smtClean="0">
              <a:solidFill>
                <a:srgbClr val="66FF33"/>
              </a:solidFill>
            </a:endParaRPr>
          </a:p>
          <a:p>
            <a:pPr lvl="1" eaLnBrk="1" hangingPunct="1"/>
            <a:r>
              <a:rPr lang="en-US" altLang="en-US" sz="3200" b="1" u="sng" dirty="0" smtClean="0">
                <a:solidFill>
                  <a:srgbClr val="66FF33"/>
                </a:solidFill>
              </a:rPr>
              <a:t>Solution:</a:t>
            </a:r>
            <a:r>
              <a:rPr lang="en-US" altLang="en-US" sz="3200" dirty="0" smtClean="0"/>
              <a:t> </a:t>
            </a:r>
            <a:r>
              <a:rPr lang="en-US" altLang="en-US" sz="2800" dirty="0" smtClean="0"/>
              <a:t>Increase L2 Cache </a:t>
            </a:r>
            <a:r>
              <a:rPr lang="en-US" altLang="en-US" sz="2800" dirty="0" smtClean="0"/>
              <a:t>Size</a:t>
            </a:r>
            <a:endParaRPr lang="en-US" altLang="en-US" sz="2800" dirty="0" smtClean="0"/>
          </a:p>
        </p:txBody>
      </p:sp>
      <p:sp>
        <p:nvSpPr>
          <p:cNvPr id="4" name="Slide Number Placeholder 3"/>
          <p:cNvSpPr>
            <a:spLocks noGrp="1"/>
          </p:cNvSpPr>
          <p:nvPr>
            <p:ph type="sldNum" sz="quarter" idx="10"/>
          </p:nvPr>
        </p:nvSpPr>
        <p:spPr/>
        <p:txBody>
          <a:bodyPr/>
          <a:lstStyle/>
          <a:p>
            <a:pPr>
              <a:defRPr/>
            </a:pPr>
            <a:fld id="{D80B066F-8AEA-4FC1-81D2-EEB341874BC8}" type="slidenum">
              <a:rPr lang="en-US" smtClean="0"/>
              <a:pPr>
                <a:defRPr/>
              </a:pPr>
              <a:t>5</a:t>
            </a:fld>
            <a:endParaRPr lang="en-US"/>
          </a:p>
        </p:txBody>
      </p:sp>
      <p:grpSp>
        <p:nvGrpSpPr>
          <p:cNvPr id="6" name="Group 5"/>
          <p:cNvGrpSpPr/>
          <p:nvPr/>
        </p:nvGrpSpPr>
        <p:grpSpPr>
          <a:xfrm>
            <a:off x="693384" y="3805535"/>
            <a:ext cx="1314448" cy="3159769"/>
            <a:chOff x="590552" y="4038600"/>
            <a:chExt cx="1314448" cy="3159769"/>
          </a:xfrm>
        </p:grpSpPr>
        <p:sp>
          <p:nvSpPr>
            <p:cNvPr id="10" name="Rectangle 6"/>
            <p:cNvSpPr>
              <a:spLocks noChangeArrowheads="1"/>
            </p:cNvSpPr>
            <p:nvPr/>
          </p:nvSpPr>
          <p:spPr bwMode="auto">
            <a:xfrm>
              <a:off x="614555" y="5487466"/>
              <a:ext cx="1266443" cy="1710903"/>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LLC</a:t>
              </a:r>
            </a:p>
          </p:txBody>
        </p:sp>
        <p:grpSp>
          <p:nvGrpSpPr>
            <p:cNvPr id="2" name="Group 1"/>
            <p:cNvGrpSpPr/>
            <p:nvPr/>
          </p:nvGrpSpPr>
          <p:grpSpPr>
            <a:xfrm>
              <a:off x="590552" y="4038600"/>
              <a:ext cx="1314448" cy="1296466"/>
              <a:chOff x="590552" y="4038600"/>
              <a:chExt cx="1314448" cy="1296466"/>
            </a:xfrm>
          </p:grpSpPr>
          <p:sp>
            <p:nvSpPr>
              <p:cNvPr id="8" name="Rectangle 4"/>
              <p:cNvSpPr>
                <a:spLocks noChangeArrowheads="1"/>
              </p:cNvSpPr>
              <p:nvPr/>
            </p:nvSpPr>
            <p:spPr bwMode="auto">
              <a:xfrm>
                <a:off x="590552" y="4038600"/>
                <a:ext cx="574670" cy="417211"/>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iL1</a:t>
                </a:r>
                <a:endParaRPr lang="en-US" altLang="en-US" dirty="0" smtClean="0">
                  <a:latin typeface="+mj-lt"/>
                </a:endParaRPr>
              </a:p>
            </p:txBody>
          </p:sp>
          <p:sp>
            <p:nvSpPr>
              <p:cNvPr id="9" name="Rectangle 5"/>
              <p:cNvSpPr>
                <a:spLocks noChangeArrowheads="1"/>
              </p:cNvSpPr>
              <p:nvPr/>
            </p:nvSpPr>
            <p:spPr bwMode="auto">
              <a:xfrm>
                <a:off x="612775" y="4595951"/>
                <a:ext cx="1292225" cy="739115"/>
              </a:xfrm>
              <a:prstGeom prst="rect">
                <a:avLst/>
              </a:prstGeom>
              <a:solidFill>
                <a:srgbClr val="008000"/>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L2</a:t>
                </a:r>
                <a:endParaRPr lang="en-US" altLang="en-US" sz="1800" dirty="0" smtClean="0">
                  <a:latin typeface="+mj-lt"/>
                </a:endParaRPr>
              </a:p>
            </p:txBody>
          </p:sp>
          <p:sp>
            <p:nvSpPr>
              <p:cNvPr id="11" name="Rectangle 4"/>
              <p:cNvSpPr>
                <a:spLocks noChangeArrowheads="1"/>
              </p:cNvSpPr>
              <p:nvPr/>
            </p:nvSpPr>
            <p:spPr bwMode="auto">
              <a:xfrm>
                <a:off x="1295400" y="4042418"/>
                <a:ext cx="574670" cy="417211"/>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dL1</a:t>
                </a:r>
                <a:endParaRPr lang="en-US" altLang="en-US" dirty="0" smtClean="0">
                  <a:latin typeface="+mj-lt"/>
                </a:endParaRPr>
              </a:p>
            </p:txBody>
          </p:sp>
        </p:grpSp>
      </p:grpSp>
      <p:sp>
        <p:nvSpPr>
          <p:cNvPr id="7" name="TextBox 6"/>
          <p:cNvSpPr txBox="1"/>
          <p:nvPr/>
        </p:nvSpPr>
        <p:spPr>
          <a:xfrm>
            <a:off x="1236644" y="7152382"/>
            <a:ext cx="4679486" cy="830997"/>
          </a:xfrm>
          <a:prstGeom prst="rect">
            <a:avLst/>
          </a:prstGeom>
          <a:noFill/>
        </p:spPr>
        <p:txBody>
          <a:bodyPr wrap="none" rtlCol="0">
            <a:spAutoFit/>
          </a:bodyPr>
          <a:lstStyle/>
          <a:p>
            <a:pPr algn="ctr"/>
            <a:r>
              <a:rPr lang="en-US" dirty="0" smtClean="0">
                <a:latin typeface="+mj-lt"/>
              </a:rPr>
              <a:t>Must also increase LLC size for</a:t>
            </a:r>
          </a:p>
          <a:p>
            <a:pPr algn="ctr"/>
            <a:r>
              <a:rPr lang="en-US" dirty="0" smtClean="0">
                <a:latin typeface="+mj-lt"/>
              </a:rPr>
              <a:t>an inclusive cache hierarchy</a:t>
            </a:r>
            <a:endParaRPr lang="en-US" dirty="0">
              <a:latin typeface="+mj-lt"/>
            </a:endParaRPr>
          </a:p>
        </p:txBody>
      </p:sp>
      <p:sp>
        <p:nvSpPr>
          <p:cNvPr id="21" name="Right Arrow 20"/>
          <p:cNvSpPr/>
          <p:nvPr/>
        </p:nvSpPr>
        <p:spPr bwMode="auto">
          <a:xfrm>
            <a:off x="2445984" y="5254401"/>
            <a:ext cx="685800" cy="384399"/>
          </a:xfrm>
          <a:prstGeom prst="rightArrow">
            <a:avLst/>
          </a:prstGeom>
          <a:solidFill>
            <a:schemeClr val="tx1"/>
          </a:solidFill>
          <a:ln w="508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grpSp>
        <p:nvGrpSpPr>
          <p:cNvPr id="28" name="Group 27"/>
          <p:cNvGrpSpPr/>
          <p:nvPr/>
        </p:nvGrpSpPr>
        <p:grpSpPr>
          <a:xfrm>
            <a:off x="3655414" y="3801070"/>
            <a:ext cx="2743200" cy="3167633"/>
            <a:chOff x="3266830" y="3801070"/>
            <a:chExt cx="2743200" cy="3167633"/>
          </a:xfrm>
        </p:grpSpPr>
        <p:sp>
          <p:nvSpPr>
            <p:cNvPr id="25" name="Rectangle 4"/>
            <p:cNvSpPr>
              <a:spLocks noChangeArrowheads="1"/>
            </p:cNvSpPr>
            <p:nvPr/>
          </p:nvSpPr>
          <p:spPr bwMode="auto">
            <a:xfrm>
              <a:off x="3266830" y="3801070"/>
              <a:ext cx="574670" cy="417211"/>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iL1</a:t>
              </a:r>
              <a:endParaRPr lang="en-US" altLang="en-US" dirty="0" smtClean="0">
                <a:latin typeface="+mj-lt"/>
              </a:endParaRPr>
            </a:p>
          </p:txBody>
        </p:sp>
        <p:sp>
          <p:nvSpPr>
            <p:cNvPr id="26" name="Rectangle 5"/>
            <p:cNvSpPr>
              <a:spLocks noChangeArrowheads="1"/>
            </p:cNvSpPr>
            <p:nvPr/>
          </p:nvSpPr>
          <p:spPr bwMode="auto">
            <a:xfrm>
              <a:off x="3289053" y="4358421"/>
              <a:ext cx="2720977" cy="739115"/>
            </a:xfrm>
            <a:prstGeom prst="rect">
              <a:avLst/>
            </a:prstGeom>
            <a:solidFill>
              <a:srgbClr val="008000"/>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L2</a:t>
              </a:r>
              <a:endParaRPr lang="en-US" altLang="en-US" sz="1800" dirty="0" smtClean="0">
                <a:latin typeface="+mj-lt"/>
              </a:endParaRPr>
            </a:p>
          </p:txBody>
        </p:sp>
        <p:sp>
          <p:nvSpPr>
            <p:cNvPr id="27" name="Rectangle 4"/>
            <p:cNvSpPr>
              <a:spLocks noChangeArrowheads="1"/>
            </p:cNvSpPr>
            <p:nvPr/>
          </p:nvSpPr>
          <p:spPr bwMode="auto">
            <a:xfrm>
              <a:off x="3971678" y="3804888"/>
              <a:ext cx="574670" cy="417211"/>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dL1</a:t>
              </a:r>
              <a:endParaRPr lang="en-US" altLang="en-US" dirty="0" smtClean="0">
                <a:latin typeface="+mj-lt"/>
              </a:endParaRPr>
            </a:p>
          </p:txBody>
        </p:sp>
        <p:sp>
          <p:nvSpPr>
            <p:cNvPr id="34" name="Rectangle 6"/>
            <p:cNvSpPr>
              <a:spLocks noChangeArrowheads="1"/>
            </p:cNvSpPr>
            <p:nvPr/>
          </p:nvSpPr>
          <p:spPr bwMode="auto">
            <a:xfrm>
              <a:off x="3276600" y="5257800"/>
              <a:ext cx="1266443" cy="1710903"/>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LLC</a:t>
              </a:r>
            </a:p>
          </p:txBody>
        </p:sp>
      </p:grpSp>
      <p:sp>
        <p:nvSpPr>
          <p:cNvPr id="37" name="Rectangle 6"/>
          <p:cNvSpPr>
            <a:spLocks noChangeArrowheads="1"/>
          </p:cNvSpPr>
          <p:nvPr/>
        </p:nvSpPr>
        <p:spPr bwMode="auto">
          <a:xfrm>
            <a:off x="3665184" y="5257800"/>
            <a:ext cx="2714734" cy="1710903"/>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LLC</a:t>
            </a:r>
          </a:p>
        </p:txBody>
      </p:sp>
      <p:sp>
        <p:nvSpPr>
          <p:cNvPr id="29" name="TextBox 28"/>
          <p:cNvSpPr txBox="1"/>
          <p:nvPr/>
        </p:nvSpPr>
        <p:spPr>
          <a:xfrm rot="20338568">
            <a:off x="156195" y="4746572"/>
            <a:ext cx="6240812" cy="1015663"/>
          </a:xfrm>
          <a:prstGeom prst="rect">
            <a:avLst/>
          </a:prstGeom>
          <a:solidFill>
            <a:srgbClr val="FF0000"/>
          </a:solidFill>
        </p:spPr>
        <p:txBody>
          <a:bodyPr wrap="none" rtlCol="0">
            <a:spAutoFit/>
          </a:bodyPr>
          <a:lstStyle/>
          <a:p>
            <a:pPr algn="ctr"/>
            <a:r>
              <a:rPr lang="en-US" sz="6000" b="1" dirty="0" smtClean="0">
                <a:solidFill>
                  <a:srgbClr val="FFFF00"/>
                </a:solidFill>
                <a:latin typeface="+mj-lt"/>
              </a:rPr>
              <a:t>NOT SCALABLE</a:t>
            </a:r>
            <a:endParaRPr lang="en-US" sz="6000" b="1" dirty="0">
              <a:solidFill>
                <a:srgbClr val="FFFF00"/>
              </a:solidFill>
              <a:latin typeface="+mj-lt"/>
            </a:endParaRPr>
          </a:p>
        </p:txBody>
      </p:sp>
      <p:grpSp>
        <p:nvGrpSpPr>
          <p:cNvPr id="39" name="Group 38"/>
          <p:cNvGrpSpPr/>
          <p:nvPr/>
        </p:nvGrpSpPr>
        <p:grpSpPr>
          <a:xfrm>
            <a:off x="8999184" y="3810000"/>
            <a:ext cx="1314448" cy="3159769"/>
            <a:chOff x="590552" y="4038600"/>
            <a:chExt cx="1314448" cy="3159769"/>
          </a:xfrm>
        </p:grpSpPr>
        <p:sp>
          <p:nvSpPr>
            <p:cNvPr id="40" name="Rectangle 6"/>
            <p:cNvSpPr>
              <a:spLocks noChangeArrowheads="1"/>
            </p:cNvSpPr>
            <p:nvPr/>
          </p:nvSpPr>
          <p:spPr bwMode="auto">
            <a:xfrm>
              <a:off x="614555" y="5487466"/>
              <a:ext cx="1266443" cy="1710903"/>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LLC</a:t>
              </a:r>
            </a:p>
          </p:txBody>
        </p:sp>
        <p:grpSp>
          <p:nvGrpSpPr>
            <p:cNvPr id="41" name="Group 40"/>
            <p:cNvGrpSpPr/>
            <p:nvPr/>
          </p:nvGrpSpPr>
          <p:grpSpPr>
            <a:xfrm>
              <a:off x="590552" y="4038600"/>
              <a:ext cx="1314448" cy="1296466"/>
              <a:chOff x="590552" y="4038600"/>
              <a:chExt cx="1314448" cy="1296466"/>
            </a:xfrm>
          </p:grpSpPr>
          <p:sp>
            <p:nvSpPr>
              <p:cNvPr id="42" name="Rectangle 4"/>
              <p:cNvSpPr>
                <a:spLocks noChangeArrowheads="1"/>
              </p:cNvSpPr>
              <p:nvPr/>
            </p:nvSpPr>
            <p:spPr bwMode="auto">
              <a:xfrm>
                <a:off x="590552" y="4038600"/>
                <a:ext cx="574670" cy="417211"/>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iL1</a:t>
                </a:r>
                <a:endParaRPr lang="en-US" altLang="en-US" dirty="0" smtClean="0">
                  <a:latin typeface="+mj-lt"/>
                </a:endParaRPr>
              </a:p>
            </p:txBody>
          </p:sp>
          <p:sp>
            <p:nvSpPr>
              <p:cNvPr id="43" name="Rectangle 5"/>
              <p:cNvSpPr>
                <a:spLocks noChangeArrowheads="1"/>
              </p:cNvSpPr>
              <p:nvPr/>
            </p:nvSpPr>
            <p:spPr bwMode="auto">
              <a:xfrm>
                <a:off x="612775" y="4595951"/>
                <a:ext cx="1292225" cy="739115"/>
              </a:xfrm>
              <a:prstGeom prst="rect">
                <a:avLst/>
              </a:prstGeom>
              <a:solidFill>
                <a:srgbClr val="008000"/>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L2</a:t>
                </a:r>
                <a:endParaRPr lang="en-US" altLang="en-US" sz="1800" dirty="0" smtClean="0">
                  <a:latin typeface="+mj-lt"/>
                </a:endParaRPr>
              </a:p>
            </p:txBody>
          </p:sp>
          <p:sp>
            <p:nvSpPr>
              <p:cNvPr id="44" name="Rectangle 4"/>
              <p:cNvSpPr>
                <a:spLocks noChangeArrowheads="1"/>
              </p:cNvSpPr>
              <p:nvPr/>
            </p:nvSpPr>
            <p:spPr bwMode="auto">
              <a:xfrm>
                <a:off x="1295400" y="4042418"/>
                <a:ext cx="574670" cy="417211"/>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dL1</a:t>
                </a:r>
                <a:endParaRPr lang="en-US" altLang="en-US" dirty="0" smtClean="0">
                  <a:latin typeface="+mj-lt"/>
                </a:endParaRPr>
              </a:p>
            </p:txBody>
          </p:sp>
        </p:grpSp>
      </p:grpSp>
      <p:sp>
        <p:nvSpPr>
          <p:cNvPr id="45" name="Right Arrow 44"/>
          <p:cNvSpPr/>
          <p:nvPr/>
        </p:nvSpPr>
        <p:spPr bwMode="auto">
          <a:xfrm>
            <a:off x="10751784" y="5258866"/>
            <a:ext cx="685800" cy="384399"/>
          </a:xfrm>
          <a:prstGeom prst="rightArrow">
            <a:avLst/>
          </a:prstGeom>
          <a:solidFill>
            <a:schemeClr val="tx1"/>
          </a:solidFill>
          <a:ln w="508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grpSp>
        <p:nvGrpSpPr>
          <p:cNvPr id="46" name="Group 45"/>
          <p:cNvGrpSpPr/>
          <p:nvPr/>
        </p:nvGrpSpPr>
        <p:grpSpPr>
          <a:xfrm>
            <a:off x="11894784" y="3810000"/>
            <a:ext cx="1314448" cy="3159769"/>
            <a:chOff x="590552" y="4038600"/>
            <a:chExt cx="1314448" cy="3159769"/>
          </a:xfrm>
        </p:grpSpPr>
        <p:sp>
          <p:nvSpPr>
            <p:cNvPr id="47" name="Rectangle 6"/>
            <p:cNvSpPr>
              <a:spLocks noChangeArrowheads="1"/>
            </p:cNvSpPr>
            <p:nvPr/>
          </p:nvSpPr>
          <p:spPr bwMode="auto">
            <a:xfrm>
              <a:off x="614555" y="6172200"/>
              <a:ext cx="1266443" cy="1026169"/>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LLC</a:t>
              </a:r>
            </a:p>
          </p:txBody>
        </p:sp>
        <p:grpSp>
          <p:nvGrpSpPr>
            <p:cNvPr id="48" name="Group 47"/>
            <p:cNvGrpSpPr/>
            <p:nvPr/>
          </p:nvGrpSpPr>
          <p:grpSpPr>
            <a:xfrm>
              <a:off x="590552" y="4038600"/>
              <a:ext cx="1314448" cy="1981200"/>
              <a:chOff x="590552" y="4038600"/>
              <a:chExt cx="1314448" cy="1981200"/>
            </a:xfrm>
          </p:grpSpPr>
          <p:sp>
            <p:nvSpPr>
              <p:cNvPr id="49" name="Rectangle 4"/>
              <p:cNvSpPr>
                <a:spLocks noChangeArrowheads="1"/>
              </p:cNvSpPr>
              <p:nvPr/>
            </p:nvSpPr>
            <p:spPr bwMode="auto">
              <a:xfrm>
                <a:off x="590552" y="4038600"/>
                <a:ext cx="574670" cy="417211"/>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iL1</a:t>
                </a:r>
                <a:endParaRPr lang="en-US" altLang="en-US" dirty="0" smtClean="0">
                  <a:latin typeface="+mj-lt"/>
                </a:endParaRPr>
              </a:p>
            </p:txBody>
          </p:sp>
          <p:sp>
            <p:nvSpPr>
              <p:cNvPr id="50" name="Rectangle 5"/>
              <p:cNvSpPr>
                <a:spLocks noChangeArrowheads="1"/>
              </p:cNvSpPr>
              <p:nvPr/>
            </p:nvSpPr>
            <p:spPr bwMode="auto">
              <a:xfrm>
                <a:off x="612775" y="4595951"/>
                <a:ext cx="1292225" cy="1423849"/>
              </a:xfrm>
              <a:prstGeom prst="rect">
                <a:avLst/>
              </a:prstGeom>
              <a:solidFill>
                <a:srgbClr val="008000"/>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L2</a:t>
                </a:r>
                <a:endParaRPr lang="en-US" altLang="en-US" sz="1800" dirty="0" smtClean="0">
                  <a:latin typeface="+mj-lt"/>
                </a:endParaRPr>
              </a:p>
            </p:txBody>
          </p:sp>
          <p:sp>
            <p:nvSpPr>
              <p:cNvPr id="51" name="Rectangle 4"/>
              <p:cNvSpPr>
                <a:spLocks noChangeArrowheads="1"/>
              </p:cNvSpPr>
              <p:nvPr/>
            </p:nvSpPr>
            <p:spPr bwMode="auto">
              <a:xfrm>
                <a:off x="1295400" y="4042418"/>
                <a:ext cx="574670" cy="417211"/>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dL1</a:t>
                </a:r>
                <a:endParaRPr lang="en-US" altLang="en-US" dirty="0" smtClean="0">
                  <a:latin typeface="+mj-lt"/>
                </a:endParaRPr>
              </a:p>
            </p:txBody>
          </p:sp>
        </p:grpSp>
      </p:grpSp>
      <p:sp>
        <p:nvSpPr>
          <p:cNvPr id="31" name="Rectangle 30"/>
          <p:cNvSpPr/>
          <p:nvPr/>
        </p:nvSpPr>
        <p:spPr bwMode="auto">
          <a:xfrm>
            <a:off x="7551384" y="3505200"/>
            <a:ext cx="76200" cy="3810000"/>
          </a:xfrm>
          <a:prstGeom prst="rect">
            <a:avLst/>
          </a:prstGeom>
          <a:solidFill>
            <a:schemeClr val="tx1"/>
          </a:solidFill>
          <a:ln w="508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53" name="TextBox 52"/>
          <p:cNvSpPr txBox="1"/>
          <p:nvPr/>
        </p:nvSpPr>
        <p:spPr>
          <a:xfrm>
            <a:off x="8946945" y="7162800"/>
            <a:ext cx="4746812" cy="830997"/>
          </a:xfrm>
          <a:prstGeom prst="rect">
            <a:avLst/>
          </a:prstGeom>
          <a:noFill/>
        </p:spPr>
        <p:txBody>
          <a:bodyPr wrap="none" rtlCol="0">
            <a:spAutoFit/>
          </a:bodyPr>
          <a:lstStyle/>
          <a:p>
            <a:pPr algn="ctr"/>
            <a:r>
              <a:rPr lang="en-US" dirty="0" smtClean="0">
                <a:latin typeface="+mj-lt"/>
              </a:rPr>
              <a:t>Redistribute cache resources </a:t>
            </a:r>
          </a:p>
          <a:p>
            <a:pPr algn="ctr"/>
            <a:r>
              <a:rPr lang="en-US" dirty="0" smtClean="0">
                <a:latin typeface="+mj-lt"/>
              </a:rPr>
              <a:t>Requires reorganizing hierarchy</a:t>
            </a:r>
            <a:endParaRPr lang="en-US" dirty="0">
              <a:latin typeface="+mj-lt"/>
            </a:endParaRPr>
          </a:p>
        </p:txBody>
      </p:sp>
      <p:sp>
        <p:nvSpPr>
          <p:cNvPr id="54" name="TextBox 53"/>
          <p:cNvSpPr txBox="1"/>
          <p:nvPr/>
        </p:nvSpPr>
        <p:spPr>
          <a:xfrm rot="19598429">
            <a:off x="9145038" y="4756411"/>
            <a:ext cx="4132863" cy="1015663"/>
          </a:xfrm>
          <a:prstGeom prst="rect">
            <a:avLst/>
          </a:prstGeom>
          <a:solidFill>
            <a:srgbClr val="66FF33"/>
          </a:solidFill>
        </p:spPr>
        <p:txBody>
          <a:bodyPr wrap="none" rtlCol="0">
            <a:spAutoFit/>
          </a:bodyPr>
          <a:lstStyle/>
          <a:p>
            <a:pPr algn="ctr"/>
            <a:r>
              <a:rPr lang="en-US" sz="6000" b="1" dirty="0" smtClean="0">
                <a:solidFill>
                  <a:srgbClr val="FF0000"/>
                </a:solidFill>
                <a:latin typeface="+mj-lt"/>
              </a:rPr>
              <a:t>SCALABLE</a:t>
            </a:r>
            <a:endParaRPr lang="en-US" sz="6000" b="1" dirty="0">
              <a:solidFill>
                <a:srgbClr val="FF00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P spid="7" grpId="0"/>
      <p:bldP spid="21" grpId="0" animBg="1"/>
      <p:bldP spid="37" grpId="0" animBg="1"/>
      <p:bldP spid="29" grpId="0" animBg="1"/>
      <p:bldP spid="45" grpId="0" animBg="1"/>
      <p:bldP spid="31" grpId="0" animBg="1"/>
      <p:bldP spid="53" grpId="0"/>
      <p:bldP spid="5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3"/>
          <p:cNvSpPr>
            <a:spLocks noChangeArrowheads="1"/>
          </p:cNvSpPr>
          <p:nvPr/>
        </p:nvSpPr>
        <p:spPr bwMode="auto">
          <a:xfrm>
            <a:off x="6324600" y="1828800"/>
            <a:ext cx="1905000" cy="1365250"/>
          </a:xfrm>
          <a:prstGeom prst="rect">
            <a:avLst/>
          </a:prstGeom>
          <a:solidFill>
            <a:srgbClr val="008000"/>
          </a:solidFill>
          <a:ln>
            <a:noFill/>
          </a:ln>
          <a:extLst>
            <a:ext uri="{91240B29-F687-4F45-9708-019B960494DF}">
              <a14:hiddenLine xmlns:a14="http://schemas.microsoft.com/office/drawing/2010/main" w="50800" algn="ctr">
                <a:solidFill>
                  <a:srgbClr val="000000"/>
                </a:solidFill>
                <a:round/>
                <a:headEnd/>
                <a:tailEnd/>
              </a14:hiddenLine>
            </a:ext>
          </a:extLst>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latin typeface="+mj-lt"/>
            </a:endParaRPr>
          </a:p>
        </p:txBody>
      </p:sp>
      <p:sp>
        <p:nvSpPr>
          <p:cNvPr id="28675" name="Rectangle 34"/>
          <p:cNvSpPr>
            <a:spLocks noChangeArrowheads="1"/>
          </p:cNvSpPr>
          <p:nvPr/>
        </p:nvSpPr>
        <p:spPr bwMode="auto">
          <a:xfrm>
            <a:off x="10896600" y="1828800"/>
            <a:ext cx="1905000" cy="1365250"/>
          </a:xfrm>
          <a:prstGeom prst="rect">
            <a:avLst/>
          </a:prstGeom>
          <a:solidFill>
            <a:srgbClr val="008000"/>
          </a:solidFill>
          <a:ln>
            <a:noFill/>
          </a:ln>
          <a:extLst>
            <a:ext uri="{91240B29-F687-4F45-9708-019B960494DF}">
              <a14:hiddenLine xmlns:a14="http://schemas.microsoft.com/office/drawing/2010/main" w="50800" algn="ctr">
                <a:solidFill>
                  <a:srgbClr val="000000"/>
                </a:solidFill>
                <a:round/>
                <a:headEnd/>
                <a:tailEnd/>
              </a14:hiddenLine>
            </a:ext>
          </a:extLst>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latin typeface="+mj-lt"/>
            </a:endParaRPr>
          </a:p>
        </p:txBody>
      </p:sp>
      <p:sp>
        <p:nvSpPr>
          <p:cNvPr id="28676" name="Rectangle 32"/>
          <p:cNvSpPr>
            <a:spLocks noChangeArrowheads="1"/>
          </p:cNvSpPr>
          <p:nvPr/>
        </p:nvSpPr>
        <p:spPr bwMode="auto">
          <a:xfrm>
            <a:off x="1676400" y="1828800"/>
            <a:ext cx="1905000" cy="1365250"/>
          </a:xfrm>
          <a:prstGeom prst="rect">
            <a:avLst/>
          </a:prstGeom>
          <a:solidFill>
            <a:srgbClr val="008000"/>
          </a:solidFill>
          <a:ln>
            <a:noFill/>
          </a:ln>
          <a:extLst>
            <a:ext uri="{91240B29-F687-4F45-9708-019B960494DF}">
              <a14:hiddenLine xmlns:a14="http://schemas.microsoft.com/office/drawing/2010/main" w="50800" algn="ctr">
                <a:solidFill>
                  <a:srgbClr val="000000"/>
                </a:solidFill>
                <a:round/>
                <a:headEnd/>
                <a:tailEnd/>
              </a14:hiddenLine>
            </a:ext>
          </a:extLst>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latin typeface="+mj-lt"/>
            </a:endParaRPr>
          </a:p>
        </p:txBody>
      </p:sp>
      <p:sp>
        <p:nvSpPr>
          <p:cNvPr id="9221" name="Title 1"/>
          <p:cNvSpPr>
            <a:spLocks noGrp="1"/>
          </p:cNvSpPr>
          <p:nvPr>
            <p:ph type="title"/>
          </p:nvPr>
        </p:nvSpPr>
        <p:spPr/>
        <p:txBody>
          <a:bodyPr/>
          <a:lstStyle/>
          <a:p>
            <a:r>
              <a:rPr lang="en-US" altLang="en-US" dirty="0" smtClean="0"/>
              <a:t>Cache Organization Studies</a:t>
            </a:r>
          </a:p>
        </p:txBody>
      </p:sp>
      <p:sp>
        <p:nvSpPr>
          <p:cNvPr id="4" name="Slide Number Placeholder 3"/>
          <p:cNvSpPr>
            <a:spLocks noGrp="1"/>
          </p:cNvSpPr>
          <p:nvPr>
            <p:ph type="sldNum" sz="quarter" idx="10"/>
          </p:nvPr>
        </p:nvSpPr>
        <p:spPr/>
        <p:txBody>
          <a:bodyPr/>
          <a:lstStyle/>
          <a:p>
            <a:pPr>
              <a:defRPr/>
            </a:pPr>
            <a:fld id="{2B454494-C4D6-4D82-AC44-F89D8C48A20E}" type="slidenum">
              <a:rPr lang="en-US" smtClean="0"/>
              <a:pPr>
                <a:defRPr/>
              </a:pPr>
              <a:t>6</a:t>
            </a:fld>
            <a:endParaRPr lang="en-US"/>
          </a:p>
        </p:txBody>
      </p:sp>
      <p:grpSp>
        <p:nvGrpSpPr>
          <p:cNvPr id="9223" name="Group 27"/>
          <p:cNvGrpSpPr>
            <a:grpSpLocks/>
          </p:cNvGrpSpPr>
          <p:nvPr/>
        </p:nvGrpSpPr>
        <p:grpSpPr bwMode="auto">
          <a:xfrm>
            <a:off x="1506538" y="1976438"/>
            <a:ext cx="2312987" cy="2600325"/>
            <a:chOff x="2914082" y="1976257"/>
            <a:chExt cx="2313360" cy="2600350"/>
          </a:xfrm>
        </p:grpSpPr>
        <p:sp>
          <p:nvSpPr>
            <p:cNvPr id="28699" name="Rectangle 6"/>
            <p:cNvSpPr>
              <a:spLocks noChangeArrowheads="1"/>
            </p:cNvSpPr>
            <p:nvPr/>
          </p:nvSpPr>
          <p:spPr bwMode="auto">
            <a:xfrm>
              <a:off x="3225282" y="1976257"/>
              <a:ext cx="703375" cy="422279"/>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iL1</a:t>
              </a:r>
            </a:p>
          </p:txBody>
        </p:sp>
        <p:sp>
          <p:nvSpPr>
            <p:cNvPr id="28700" name="Rectangle 7"/>
            <p:cNvSpPr>
              <a:spLocks noChangeArrowheads="1"/>
            </p:cNvSpPr>
            <p:nvPr/>
          </p:nvSpPr>
          <p:spPr bwMode="auto">
            <a:xfrm>
              <a:off x="3225282" y="2562050"/>
              <a:ext cx="1571878" cy="506418"/>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256KB L2</a:t>
              </a:r>
            </a:p>
          </p:txBody>
        </p:sp>
        <p:sp>
          <p:nvSpPr>
            <p:cNvPr id="28701" name="Rectangle 8"/>
            <p:cNvSpPr>
              <a:spLocks noChangeArrowheads="1"/>
            </p:cNvSpPr>
            <p:nvPr/>
          </p:nvSpPr>
          <p:spPr bwMode="auto">
            <a:xfrm>
              <a:off x="3225282" y="3276431"/>
              <a:ext cx="1571878" cy="647706"/>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2MB LLC</a:t>
              </a:r>
            </a:p>
          </p:txBody>
        </p:sp>
        <p:sp>
          <p:nvSpPr>
            <p:cNvPr id="28702" name="Rectangle 14"/>
            <p:cNvSpPr>
              <a:spLocks noChangeArrowheads="1"/>
            </p:cNvSpPr>
            <p:nvPr/>
          </p:nvSpPr>
          <p:spPr bwMode="auto">
            <a:xfrm>
              <a:off x="4069968" y="1981019"/>
              <a:ext cx="704964" cy="422279"/>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dL1</a:t>
              </a:r>
            </a:p>
          </p:txBody>
        </p:sp>
        <p:sp>
          <p:nvSpPr>
            <p:cNvPr id="28703" name="TextBox 24"/>
            <p:cNvSpPr txBox="1">
              <a:spLocks noChangeArrowheads="1"/>
            </p:cNvSpPr>
            <p:nvPr/>
          </p:nvSpPr>
          <p:spPr bwMode="auto">
            <a:xfrm>
              <a:off x="2914082" y="4114640"/>
              <a:ext cx="2313360" cy="461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(Inclusive LLC)</a:t>
              </a:r>
            </a:p>
          </p:txBody>
        </p:sp>
      </p:grpSp>
      <p:sp>
        <p:nvSpPr>
          <p:cNvPr id="28694" name="Rectangle 15"/>
          <p:cNvSpPr>
            <a:spLocks noChangeArrowheads="1"/>
          </p:cNvSpPr>
          <p:nvPr/>
        </p:nvSpPr>
        <p:spPr bwMode="auto">
          <a:xfrm>
            <a:off x="6502400" y="1981200"/>
            <a:ext cx="704850" cy="42227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iL1</a:t>
            </a:r>
          </a:p>
        </p:txBody>
      </p:sp>
      <p:sp>
        <p:nvSpPr>
          <p:cNvPr id="28695" name="Rectangle 16"/>
          <p:cNvSpPr>
            <a:spLocks noChangeArrowheads="1"/>
          </p:cNvSpPr>
          <p:nvPr/>
        </p:nvSpPr>
        <p:spPr bwMode="auto">
          <a:xfrm>
            <a:off x="6502400" y="2566988"/>
            <a:ext cx="1573213" cy="506412"/>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512KB L2</a:t>
            </a:r>
          </a:p>
        </p:txBody>
      </p:sp>
      <p:sp>
        <p:nvSpPr>
          <p:cNvPr id="28696" name="Rectangle 17"/>
          <p:cNvSpPr>
            <a:spLocks noChangeArrowheads="1"/>
          </p:cNvSpPr>
          <p:nvPr/>
        </p:nvSpPr>
        <p:spPr bwMode="auto">
          <a:xfrm>
            <a:off x="6502400" y="3281363"/>
            <a:ext cx="1573213" cy="647700"/>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1.5 MB LLC</a:t>
            </a:r>
          </a:p>
        </p:txBody>
      </p:sp>
      <p:sp>
        <p:nvSpPr>
          <p:cNvPr id="28697" name="Rectangle 18"/>
          <p:cNvSpPr>
            <a:spLocks noChangeArrowheads="1"/>
          </p:cNvSpPr>
          <p:nvPr/>
        </p:nvSpPr>
        <p:spPr bwMode="auto">
          <a:xfrm>
            <a:off x="7348538" y="1985963"/>
            <a:ext cx="704850" cy="42227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dL1</a:t>
            </a:r>
          </a:p>
        </p:txBody>
      </p:sp>
      <p:sp>
        <p:nvSpPr>
          <p:cNvPr id="28698" name="TextBox 25"/>
          <p:cNvSpPr txBox="1">
            <a:spLocks noChangeArrowheads="1"/>
          </p:cNvSpPr>
          <p:nvPr/>
        </p:nvSpPr>
        <p:spPr bwMode="auto">
          <a:xfrm>
            <a:off x="6115050" y="4114800"/>
            <a:ext cx="23558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(Exclusive LLC)</a:t>
            </a:r>
          </a:p>
          <a:p>
            <a:pPr algn="ctr" eaLnBrk="1" hangingPunct="1">
              <a:defRPr/>
            </a:pPr>
            <a:endParaRPr lang="en-US" altLang="en-US" dirty="0" smtClean="0">
              <a:latin typeface="+mj-lt"/>
            </a:endParaRPr>
          </a:p>
        </p:txBody>
      </p:sp>
      <p:sp>
        <p:nvSpPr>
          <p:cNvPr id="28689" name="Rectangle 19"/>
          <p:cNvSpPr>
            <a:spLocks noChangeArrowheads="1"/>
          </p:cNvSpPr>
          <p:nvPr/>
        </p:nvSpPr>
        <p:spPr bwMode="auto">
          <a:xfrm>
            <a:off x="11093450" y="1985963"/>
            <a:ext cx="704850" cy="42227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iL1</a:t>
            </a:r>
          </a:p>
        </p:txBody>
      </p:sp>
      <p:sp>
        <p:nvSpPr>
          <p:cNvPr id="28690" name="Rectangle 20"/>
          <p:cNvSpPr>
            <a:spLocks noChangeArrowheads="1"/>
          </p:cNvSpPr>
          <p:nvPr/>
        </p:nvSpPr>
        <p:spPr bwMode="auto">
          <a:xfrm>
            <a:off x="11093450" y="2571750"/>
            <a:ext cx="1571625" cy="506413"/>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1MB L2</a:t>
            </a:r>
          </a:p>
        </p:txBody>
      </p:sp>
      <p:sp>
        <p:nvSpPr>
          <p:cNvPr id="28691" name="Rectangle 21"/>
          <p:cNvSpPr>
            <a:spLocks noChangeArrowheads="1"/>
          </p:cNvSpPr>
          <p:nvPr/>
        </p:nvSpPr>
        <p:spPr bwMode="auto">
          <a:xfrm>
            <a:off x="11093450" y="3286125"/>
            <a:ext cx="1571625" cy="647700"/>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1MB LLC</a:t>
            </a:r>
          </a:p>
        </p:txBody>
      </p:sp>
      <p:sp>
        <p:nvSpPr>
          <p:cNvPr id="28692" name="Rectangle 22"/>
          <p:cNvSpPr>
            <a:spLocks noChangeArrowheads="1"/>
          </p:cNvSpPr>
          <p:nvPr/>
        </p:nvSpPr>
        <p:spPr bwMode="auto">
          <a:xfrm>
            <a:off x="11939588" y="1990725"/>
            <a:ext cx="704850" cy="422275"/>
          </a:xfrm>
          <a:prstGeom prst="rect">
            <a:avLst/>
          </a:prstGeom>
          <a:solidFill>
            <a:srgbClr val="AA014C"/>
          </a:solidFill>
          <a:ln w="50800" algn="ctr">
            <a:solidFill>
              <a:schemeClr val="tx1"/>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sz="2000" smtClean="0">
                <a:latin typeface="+mj-lt"/>
              </a:rPr>
              <a:t>dL1</a:t>
            </a:r>
          </a:p>
        </p:txBody>
      </p:sp>
      <p:sp>
        <p:nvSpPr>
          <p:cNvPr id="28693" name="TextBox 26"/>
          <p:cNvSpPr txBox="1">
            <a:spLocks noChangeArrowheads="1"/>
          </p:cNvSpPr>
          <p:nvPr/>
        </p:nvSpPr>
        <p:spPr bwMode="auto">
          <a:xfrm>
            <a:off x="10729913" y="4114800"/>
            <a:ext cx="23558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algn="ctr" eaLnBrk="1" hangingPunct="1">
              <a:defRPr/>
            </a:pPr>
            <a:r>
              <a:rPr lang="en-US" altLang="en-US" dirty="0" smtClean="0">
                <a:latin typeface="+mj-lt"/>
              </a:rPr>
              <a:t>(Exclusive LLC)</a:t>
            </a:r>
          </a:p>
          <a:p>
            <a:pPr algn="ctr" eaLnBrk="1" hangingPunct="1">
              <a:defRPr/>
            </a:pPr>
            <a:endParaRPr lang="en-US" altLang="en-US" dirty="0" smtClean="0">
              <a:latin typeface="+mj-lt"/>
            </a:endParaRPr>
          </a:p>
        </p:txBody>
      </p:sp>
      <p:sp>
        <p:nvSpPr>
          <p:cNvPr id="28682" name="Right Arrow 30"/>
          <p:cNvSpPr>
            <a:spLocks noChangeArrowheads="1"/>
          </p:cNvSpPr>
          <p:nvPr/>
        </p:nvSpPr>
        <p:spPr bwMode="auto">
          <a:xfrm>
            <a:off x="4343400" y="2514600"/>
            <a:ext cx="1371600" cy="679450"/>
          </a:xfrm>
          <a:prstGeom prst="rightArrow">
            <a:avLst>
              <a:gd name="adj1" fmla="val 50000"/>
              <a:gd name="adj2" fmla="val 50000"/>
            </a:avLst>
          </a:prstGeom>
          <a:solidFill>
            <a:srgbClr val="FFFF00"/>
          </a:solidFill>
          <a:ln w="50800" algn="ctr">
            <a:solidFill>
              <a:srgbClr val="FFFF00"/>
            </a:solidFill>
            <a:round/>
            <a:headEnd/>
            <a:tailEnd/>
          </a:ln>
        </p:spPr>
        <p:txBody>
          <a:bodyPr wrap="none" anchor="ctr"/>
          <a:lstStyle>
            <a:lvl1pPr defTabSz="1306513" eaLnBrk="0" hangingPunct="0">
              <a:defRPr sz="2400">
                <a:solidFill>
                  <a:schemeClr val="tx1"/>
                </a:solidFill>
                <a:latin typeface="Verdana" pitchFamily="34" charset="0"/>
                <a:cs typeface="Arial" charset="0"/>
              </a:defRPr>
            </a:lvl1pPr>
            <a:lvl2pPr marL="742950" indent="-285750" defTabSz="1306513" eaLnBrk="0" hangingPunct="0">
              <a:defRPr sz="2400">
                <a:solidFill>
                  <a:schemeClr val="tx1"/>
                </a:solidFill>
                <a:latin typeface="Verdana" pitchFamily="34" charset="0"/>
                <a:cs typeface="Arial" charset="0"/>
              </a:defRPr>
            </a:lvl2pPr>
            <a:lvl3pPr marL="1143000" indent="-228600" defTabSz="1306513" eaLnBrk="0" hangingPunct="0">
              <a:defRPr sz="2400">
                <a:solidFill>
                  <a:schemeClr val="tx1"/>
                </a:solidFill>
                <a:latin typeface="Verdana" pitchFamily="34" charset="0"/>
                <a:cs typeface="Arial" charset="0"/>
              </a:defRPr>
            </a:lvl3pPr>
            <a:lvl4pPr marL="1600200" indent="-228600" defTabSz="1306513" eaLnBrk="0" hangingPunct="0">
              <a:defRPr sz="2400">
                <a:solidFill>
                  <a:schemeClr val="tx1"/>
                </a:solidFill>
                <a:latin typeface="Verdana" pitchFamily="34" charset="0"/>
                <a:cs typeface="Arial" charset="0"/>
              </a:defRPr>
            </a:lvl4pPr>
            <a:lvl5pPr marL="2057400" indent="-228600" defTabSz="1306513" eaLnBrk="0" hangingPunct="0">
              <a:defRPr sz="2400">
                <a:solidFill>
                  <a:schemeClr val="tx1"/>
                </a:solidFill>
                <a:latin typeface="Verdana" pitchFamily="34" charset="0"/>
                <a:cs typeface="Arial" charset="0"/>
              </a:defRPr>
            </a:lvl5pPr>
            <a:lvl6pPr marL="2514600" indent="-228600" defTabSz="1306513" eaLnBrk="0" fontAlgn="base" hangingPunct="0">
              <a:spcBef>
                <a:spcPct val="0"/>
              </a:spcBef>
              <a:spcAft>
                <a:spcPct val="0"/>
              </a:spcAft>
              <a:defRPr sz="2400">
                <a:solidFill>
                  <a:schemeClr val="tx1"/>
                </a:solidFill>
                <a:latin typeface="Verdana" pitchFamily="34" charset="0"/>
                <a:cs typeface="Arial" charset="0"/>
              </a:defRPr>
            </a:lvl6pPr>
            <a:lvl7pPr marL="2971800" indent="-228600" defTabSz="1306513" eaLnBrk="0" fontAlgn="base" hangingPunct="0">
              <a:spcBef>
                <a:spcPct val="0"/>
              </a:spcBef>
              <a:spcAft>
                <a:spcPct val="0"/>
              </a:spcAft>
              <a:defRPr sz="2400">
                <a:solidFill>
                  <a:schemeClr val="tx1"/>
                </a:solidFill>
                <a:latin typeface="Verdana" pitchFamily="34" charset="0"/>
                <a:cs typeface="Arial" charset="0"/>
              </a:defRPr>
            </a:lvl7pPr>
            <a:lvl8pPr marL="3429000" indent="-228600" defTabSz="1306513" eaLnBrk="0" fontAlgn="base" hangingPunct="0">
              <a:spcBef>
                <a:spcPct val="0"/>
              </a:spcBef>
              <a:spcAft>
                <a:spcPct val="0"/>
              </a:spcAft>
              <a:defRPr sz="2400">
                <a:solidFill>
                  <a:schemeClr val="tx1"/>
                </a:solidFill>
                <a:latin typeface="Verdana" pitchFamily="34" charset="0"/>
                <a:cs typeface="Arial" charset="0"/>
              </a:defRPr>
            </a:lvl8pPr>
            <a:lvl9pPr marL="3886200" indent="-228600" defTabSz="1306513"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endParaRPr lang="en-US" altLang="en-US" smtClean="0">
              <a:latin typeface="+mj-lt"/>
            </a:endParaRPr>
          </a:p>
        </p:txBody>
      </p:sp>
      <p:sp>
        <p:nvSpPr>
          <p:cNvPr id="28683" name="TextBox 31"/>
          <p:cNvSpPr txBox="1">
            <a:spLocks noChangeArrowheads="1"/>
          </p:cNvSpPr>
          <p:nvPr/>
        </p:nvSpPr>
        <p:spPr bwMode="auto">
          <a:xfrm>
            <a:off x="9067800" y="2514600"/>
            <a:ext cx="9223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defRPr/>
            </a:pPr>
            <a:r>
              <a:rPr lang="en-US" altLang="en-US" sz="4000" b="1" smtClean="0">
                <a:solidFill>
                  <a:srgbClr val="FFFF00"/>
                </a:solidFill>
                <a:latin typeface="+mj-lt"/>
              </a:rPr>
              <a:t>OR</a:t>
            </a:r>
          </a:p>
        </p:txBody>
      </p:sp>
      <p:sp>
        <p:nvSpPr>
          <p:cNvPr id="28688" name="Content Placeholder 5"/>
          <p:cNvSpPr>
            <a:spLocks noGrp="1"/>
          </p:cNvSpPr>
          <p:nvPr>
            <p:ph idx="1"/>
          </p:nvPr>
        </p:nvSpPr>
        <p:spPr>
          <a:xfrm>
            <a:off x="432594" y="5791200"/>
            <a:ext cx="13765212" cy="2133600"/>
          </a:xfrm>
        </p:spPr>
        <p:txBody>
          <a:bodyPr/>
          <a:lstStyle/>
          <a:p>
            <a:pPr lvl="1" eaLnBrk="1" hangingPunct="1">
              <a:buFont typeface="Arial" charset="0"/>
              <a:buChar char="•"/>
            </a:pPr>
            <a:r>
              <a:rPr lang="en-US" altLang="en-US" sz="2800" dirty="0" smtClean="0"/>
              <a:t>Increase </a:t>
            </a:r>
            <a:r>
              <a:rPr lang="en-US" altLang="en-US" sz="2800" dirty="0" smtClean="0"/>
              <a:t>L2 cache size </a:t>
            </a:r>
            <a:r>
              <a:rPr lang="en-US" altLang="en-US" sz="2800" dirty="0" smtClean="0"/>
              <a:t>while reducing LLC </a:t>
            </a:r>
            <a:r>
              <a:rPr lang="en-US" altLang="en-US" sz="2800" dirty="0" smtClean="0">
                <a:sym typeface="Wingdings" panose="05000000000000000000" pitchFamily="2" charset="2"/>
              </a:rPr>
              <a:t></a:t>
            </a:r>
            <a:r>
              <a:rPr lang="en-US" altLang="en-US" sz="2800" dirty="0" smtClean="0"/>
              <a:t> Design exclusive </a:t>
            </a:r>
            <a:r>
              <a:rPr lang="en-US" altLang="en-US" sz="2800" dirty="0" smtClean="0"/>
              <a:t>cache hierarchy</a:t>
            </a:r>
          </a:p>
          <a:p>
            <a:pPr lvl="2" eaLnBrk="1" hangingPunct="1">
              <a:buFont typeface="Arial" charset="0"/>
              <a:buChar char="•"/>
            </a:pPr>
            <a:r>
              <a:rPr lang="en-US" altLang="en-US" sz="2400" dirty="0" smtClean="0"/>
              <a:t>Exclusive hierarchy helps retain existing on-chip caching capacity ( </a:t>
            </a:r>
            <a:r>
              <a:rPr lang="en-US" altLang="en-US" sz="2400" dirty="0" smtClean="0"/>
              <a:t>i.e. 2MB / </a:t>
            </a:r>
            <a:r>
              <a:rPr lang="en-US" altLang="en-US" sz="2400" dirty="0" smtClean="0"/>
              <a:t>core )</a:t>
            </a:r>
            <a:endParaRPr lang="en-US" altLang="en-US" sz="2400" dirty="0" smtClean="0"/>
          </a:p>
          <a:p>
            <a:pPr lvl="2" eaLnBrk="1" hangingPunct="1">
              <a:buFont typeface="Arial" charset="0"/>
              <a:buChar char="•"/>
            </a:pPr>
            <a:r>
              <a:rPr lang="en-US" altLang="en-US" sz="2400" dirty="0" smtClean="0"/>
              <a:t>Exclusive hierarchy enables better </a:t>
            </a:r>
            <a:r>
              <a:rPr lang="en-US" altLang="en-US" sz="2400" dirty="0" smtClean="0"/>
              <a:t>average cache access latency</a:t>
            </a:r>
          </a:p>
          <a:p>
            <a:pPr lvl="2" eaLnBrk="1" hangingPunct="1">
              <a:buFont typeface="Arial" charset="0"/>
              <a:buChar char="•"/>
            </a:pPr>
            <a:r>
              <a:rPr lang="en-US" altLang="en-US" sz="2400" dirty="0" smtClean="0"/>
              <a:t>Access latency overhead for larger </a:t>
            </a:r>
            <a:r>
              <a:rPr lang="en-US" altLang="en-US" sz="2400" dirty="0" smtClean="0"/>
              <a:t>L2 cache is minimal (+0 </a:t>
            </a:r>
            <a:r>
              <a:rPr lang="en-US" altLang="en-US" sz="2400" dirty="0" smtClean="0"/>
              <a:t>for 512KB, </a:t>
            </a:r>
            <a:r>
              <a:rPr lang="en-US" altLang="en-US" sz="2400" dirty="0" smtClean="0"/>
              <a:t>+1 </a:t>
            </a:r>
            <a:r>
              <a:rPr lang="en-US" altLang="en-US" sz="2400" dirty="0" smtClean="0"/>
              <a:t>cycle for 1MB)</a:t>
            </a:r>
          </a:p>
          <a:p>
            <a:pPr lvl="2" eaLnBrk="1" hangingPunct="1">
              <a:buFont typeface="Arial" charset="0"/>
              <a:buChar char="•"/>
            </a:pPr>
            <a:endParaRPr lang="en-US" altLang="en-US" sz="2400" dirty="0" smtClean="0"/>
          </a:p>
        </p:txBody>
      </p:sp>
      <p:pic>
        <p:nvPicPr>
          <p:cNvPr id="60418" name="Picture 2" descr="C:\Users\ajaleel\Desktop\53117B_AMD_Opt_E_RG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45875" y="4765675"/>
            <a:ext cx="746125"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19" name="Picture 3" descr="C:\Users\ajaleel\Desktop\52916B_AMD_Ath_E_RG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9913" y="4752975"/>
            <a:ext cx="776287"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4" descr="Intel_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2638" y="4783138"/>
            <a:ext cx="893762"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69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69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69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69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68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67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68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69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69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69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683"/>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8688">
                                            <p:txEl>
                                              <p:pRg st="0" end="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8688">
                                            <p:txEl>
                                              <p:pRg st="1" end="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8688">
                                            <p:txEl>
                                              <p:pRg st="2" end="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8688">
                                            <p:txEl>
                                              <p:pRg st="3" end="3"/>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869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693"/>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6041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0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nimBg="1"/>
      <p:bldP spid="28675" grpId="0" animBg="1"/>
      <p:bldP spid="28694" grpId="0" animBg="1"/>
      <p:bldP spid="28695" grpId="0" animBg="1"/>
      <p:bldP spid="28696" grpId="0" animBg="1"/>
      <p:bldP spid="28697" grpId="0" animBg="1"/>
      <p:bldP spid="28698" grpId="0"/>
      <p:bldP spid="28689" grpId="0" animBg="1"/>
      <p:bldP spid="28690" grpId="0" animBg="1"/>
      <p:bldP spid="28691" grpId="0" animBg="1"/>
      <p:bldP spid="28692" grpId="0" animBg="1"/>
      <p:bldP spid="28693" grpId="0"/>
      <p:bldP spid="28682" grpId="0" animBg="1"/>
      <p:bldP spid="2868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Performance Sensitivity to </a:t>
            </a:r>
            <a:r>
              <a:rPr lang="en-US" altLang="en-US" dirty="0" smtClean="0"/>
              <a:t>L2 Cache Size</a:t>
            </a:r>
            <a:endParaRPr lang="en-US" altLang="en-US" dirty="0" smtClean="0"/>
          </a:p>
        </p:txBody>
      </p:sp>
      <p:sp>
        <p:nvSpPr>
          <p:cNvPr id="4" name="Slide Number Placeholder 3"/>
          <p:cNvSpPr>
            <a:spLocks noGrp="1"/>
          </p:cNvSpPr>
          <p:nvPr>
            <p:ph type="sldNum" sz="quarter" idx="10"/>
          </p:nvPr>
        </p:nvSpPr>
        <p:spPr/>
        <p:txBody>
          <a:bodyPr/>
          <a:lstStyle/>
          <a:p>
            <a:pPr>
              <a:defRPr/>
            </a:pPr>
            <a:fld id="{55AC89CA-361C-4EF9-B477-0B4E2B33CDD9}" type="slidenum">
              <a:rPr lang="en-US" smtClean="0"/>
              <a:pPr>
                <a:defRPr/>
              </a:pPr>
              <a:t>7</a:t>
            </a:fld>
            <a:endParaRPr lang="en-US"/>
          </a:p>
        </p:txBody>
      </p:sp>
      <p:graphicFrame>
        <p:nvGraphicFramePr>
          <p:cNvPr id="9" name="Chart 8"/>
          <p:cNvGraphicFramePr>
            <a:graphicFrameLocks/>
          </p:cNvGraphicFramePr>
          <p:nvPr>
            <p:extLst>
              <p:ext uri="{D42A27DB-BD31-4B8C-83A1-F6EECF244321}">
                <p14:modId xmlns:p14="http://schemas.microsoft.com/office/powerpoint/2010/main" val="3946471863"/>
              </p:ext>
            </p:extLst>
          </p:nvPr>
        </p:nvGraphicFramePr>
        <p:xfrm>
          <a:off x="232706" y="1905000"/>
          <a:ext cx="14164988" cy="4942685"/>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 Box 4"/>
          <p:cNvSpPr txBox="1">
            <a:spLocks noChangeArrowheads="1"/>
          </p:cNvSpPr>
          <p:nvPr/>
        </p:nvSpPr>
        <p:spPr bwMode="auto">
          <a:xfrm>
            <a:off x="114300" y="7543800"/>
            <a:ext cx="1440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60000"/>
              </a:spcBef>
              <a:defRPr sz="2800">
                <a:solidFill>
                  <a:schemeClr val="tx1"/>
                </a:solidFill>
                <a:latin typeface="Comic Sans MS" pitchFamily="66" charset="0"/>
              </a:defRPr>
            </a:lvl1pPr>
            <a:lvl2pPr marL="742950" indent="-285750"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eaLnBrk="0" hangingPunct="0">
              <a:spcBef>
                <a:spcPct val="20000"/>
              </a:spcBef>
              <a:buChar char="–"/>
              <a:defRPr sz="3200">
                <a:solidFill>
                  <a:schemeClr val="tx1"/>
                </a:solidFill>
                <a:latin typeface="Comic Sans MS" pitchFamily="66" charset="0"/>
              </a:defRPr>
            </a:lvl3pPr>
            <a:lvl4pPr marL="1600200" indent="-228600" eaLnBrk="0" hangingPunct="0">
              <a:spcBef>
                <a:spcPct val="20000"/>
              </a:spcBef>
              <a:buFont typeface="Times" pitchFamily="18" charset="0"/>
              <a:buChar char="•"/>
              <a:defRPr sz="23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20000"/>
              </a:spcBef>
            </a:pPr>
            <a:r>
              <a:rPr lang="en-US" altLang="en-US" b="1" dirty="0">
                <a:solidFill>
                  <a:srgbClr val="FFFF00"/>
                </a:solidFill>
                <a:cs typeface="Arial" charset="0"/>
              </a:rPr>
              <a:t>Server Workloads Observe the </a:t>
            </a:r>
            <a:r>
              <a:rPr lang="en-US" altLang="en-US" b="1" u="sng" dirty="0">
                <a:solidFill>
                  <a:srgbClr val="FFFF00"/>
                </a:solidFill>
                <a:cs typeface="Arial" charset="0"/>
              </a:rPr>
              <a:t>MOST</a:t>
            </a:r>
            <a:r>
              <a:rPr lang="en-US" altLang="en-US" b="1" dirty="0">
                <a:solidFill>
                  <a:srgbClr val="FFFF00"/>
                </a:solidFill>
                <a:cs typeface="Arial" charset="0"/>
              </a:rPr>
              <a:t> Benefit from Increasing </a:t>
            </a:r>
            <a:r>
              <a:rPr lang="en-US" altLang="en-US" b="1" dirty="0" smtClean="0">
                <a:solidFill>
                  <a:srgbClr val="FFFF00"/>
                </a:solidFill>
                <a:cs typeface="Arial" charset="0"/>
              </a:rPr>
              <a:t>L2 Cache Size</a:t>
            </a:r>
            <a:endParaRPr lang="en-US" altLang="en-US" b="1" dirty="0">
              <a:solidFill>
                <a:srgbClr val="FFFF00"/>
              </a:solidFill>
              <a:cs typeface="Arial" charset="0"/>
            </a:endParaRPr>
          </a:p>
        </p:txBody>
      </p:sp>
      <p:sp>
        <p:nvSpPr>
          <p:cNvPr id="12" name="Rectangle 11"/>
          <p:cNvSpPr>
            <a:spLocks noChangeArrowheads="1"/>
          </p:cNvSpPr>
          <p:nvPr/>
        </p:nvSpPr>
        <p:spPr bwMode="auto">
          <a:xfrm>
            <a:off x="8610600" y="2438400"/>
            <a:ext cx="1143000" cy="4354513"/>
          </a:xfrm>
          <a:prstGeom prst="rect">
            <a:avLst/>
          </a:prstGeom>
          <a:noFill/>
          <a:ln w="50800" algn="ctr">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defTabSz="1306513" eaLnBrk="0" hangingPunct="0">
              <a:spcBef>
                <a:spcPct val="60000"/>
              </a:spcBef>
              <a:defRPr sz="2800">
                <a:solidFill>
                  <a:schemeClr val="tx1"/>
                </a:solidFill>
                <a:latin typeface="Comic Sans MS" pitchFamily="66" charset="0"/>
              </a:defRPr>
            </a:lvl1pPr>
            <a:lvl2pPr marL="742950" indent="-285750" defTabSz="1306513"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defTabSz="1306513" eaLnBrk="0" hangingPunct="0">
              <a:spcBef>
                <a:spcPct val="20000"/>
              </a:spcBef>
              <a:buChar char="–"/>
              <a:defRPr sz="3200">
                <a:solidFill>
                  <a:schemeClr val="tx1"/>
                </a:solidFill>
                <a:latin typeface="Comic Sans MS" pitchFamily="66" charset="0"/>
              </a:defRPr>
            </a:lvl3pPr>
            <a:lvl4pPr marL="1600200" indent="-228600" defTabSz="1306513" eaLnBrk="0" hangingPunct="0">
              <a:spcBef>
                <a:spcPct val="20000"/>
              </a:spcBef>
              <a:buFont typeface="Times" pitchFamily="18" charset="0"/>
              <a:buChar char="•"/>
              <a:defRPr sz="2300">
                <a:solidFill>
                  <a:schemeClr val="tx1"/>
                </a:solidFill>
                <a:latin typeface="Comic Sans MS" pitchFamily="66" charset="0"/>
              </a:defRPr>
            </a:lvl4pPr>
            <a:lvl5pPr marL="2057400" indent="-228600" defTabSz="1306513" eaLnBrk="0" hangingPunct="0">
              <a:spcBef>
                <a:spcPct val="20000"/>
              </a:spcBef>
              <a:buChar char="–"/>
              <a:defRPr sz="2000">
                <a:solidFill>
                  <a:schemeClr val="tx1"/>
                </a:solidFill>
                <a:latin typeface="Comic Sans MS" pitchFamily="66" charset="0"/>
              </a:defRPr>
            </a:lvl5pPr>
            <a:lvl6pPr marL="2514600" indent="-228600" defTabSz="1306513" eaLnBrk="0" fontAlgn="base" hangingPunct="0">
              <a:spcBef>
                <a:spcPct val="20000"/>
              </a:spcBef>
              <a:spcAft>
                <a:spcPct val="0"/>
              </a:spcAft>
              <a:buChar char="–"/>
              <a:defRPr sz="2000">
                <a:solidFill>
                  <a:schemeClr val="tx1"/>
                </a:solidFill>
                <a:latin typeface="Comic Sans MS" pitchFamily="66" charset="0"/>
              </a:defRPr>
            </a:lvl6pPr>
            <a:lvl7pPr marL="2971800" indent="-228600" defTabSz="1306513" eaLnBrk="0" fontAlgn="base" hangingPunct="0">
              <a:spcBef>
                <a:spcPct val="20000"/>
              </a:spcBef>
              <a:spcAft>
                <a:spcPct val="0"/>
              </a:spcAft>
              <a:buChar char="–"/>
              <a:defRPr sz="2000">
                <a:solidFill>
                  <a:schemeClr val="tx1"/>
                </a:solidFill>
                <a:latin typeface="Comic Sans MS" pitchFamily="66" charset="0"/>
              </a:defRPr>
            </a:lvl7pPr>
            <a:lvl8pPr marL="3429000" indent="-228600" defTabSz="1306513" eaLnBrk="0" fontAlgn="base" hangingPunct="0">
              <a:spcBef>
                <a:spcPct val="20000"/>
              </a:spcBef>
              <a:spcAft>
                <a:spcPct val="0"/>
              </a:spcAft>
              <a:buChar char="–"/>
              <a:defRPr sz="2000">
                <a:solidFill>
                  <a:schemeClr val="tx1"/>
                </a:solidFill>
                <a:latin typeface="Comic Sans MS" pitchFamily="66" charset="0"/>
              </a:defRPr>
            </a:lvl8pPr>
            <a:lvl9pPr marL="3886200" indent="-228600" defTabSz="1306513"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pPr>
            <a:endParaRPr lang="en-US" altLang="en-US" sz="2400">
              <a:latin typeface="Verdana" pitchFamily="34"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327025"/>
            <a:ext cx="13181012" cy="1066800"/>
          </a:xfrm>
        </p:spPr>
        <p:txBody>
          <a:bodyPr/>
          <a:lstStyle/>
          <a:p>
            <a:r>
              <a:rPr lang="en-US" altLang="en-US" sz="3400" dirty="0" smtClean="0"/>
              <a:t>Server Workload Performance Sensitivity to </a:t>
            </a:r>
            <a:r>
              <a:rPr lang="en-US" altLang="en-US" sz="3400" dirty="0" smtClean="0"/>
              <a:t>L2 Cache Size</a:t>
            </a:r>
            <a:endParaRPr lang="en-US" altLang="en-US" sz="3400" dirty="0" smtClean="0"/>
          </a:p>
        </p:txBody>
      </p:sp>
      <p:sp>
        <p:nvSpPr>
          <p:cNvPr id="4" name="Slide Number Placeholder 3"/>
          <p:cNvSpPr>
            <a:spLocks noGrp="1"/>
          </p:cNvSpPr>
          <p:nvPr>
            <p:ph type="sldNum" sz="quarter" idx="10"/>
          </p:nvPr>
        </p:nvSpPr>
        <p:spPr/>
        <p:txBody>
          <a:bodyPr/>
          <a:lstStyle/>
          <a:p>
            <a:pPr>
              <a:defRPr/>
            </a:pPr>
            <a:fld id="{32421BBF-7A94-4966-AB8D-38C0DC8EB08F}" type="slidenum">
              <a:rPr lang="en-US" smtClean="0"/>
              <a:pPr>
                <a:defRPr/>
              </a:pPr>
              <a:t>8</a:t>
            </a:fld>
            <a:endParaRPr lang="en-US"/>
          </a:p>
        </p:txBody>
      </p:sp>
      <p:sp>
        <p:nvSpPr>
          <p:cNvPr id="7" name="Text Box 4"/>
          <p:cNvSpPr txBox="1">
            <a:spLocks noChangeArrowheads="1"/>
          </p:cNvSpPr>
          <p:nvPr/>
        </p:nvSpPr>
        <p:spPr bwMode="auto">
          <a:xfrm>
            <a:off x="114300" y="7696200"/>
            <a:ext cx="1440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60000"/>
              </a:spcBef>
              <a:defRPr sz="2800">
                <a:solidFill>
                  <a:schemeClr val="tx1"/>
                </a:solidFill>
                <a:latin typeface="Comic Sans MS" pitchFamily="66" charset="0"/>
              </a:defRPr>
            </a:lvl1pPr>
            <a:lvl2pPr marL="742950" indent="-285750"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eaLnBrk="0" hangingPunct="0">
              <a:spcBef>
                <a:spcPct val="20000"/>
              </a:spcBef>
              <a:buChar char="–"/>
              <a:defRPr sz="3200">
                <a:solidFill>
                  <a:schemeClr val="tx1"/>
                </a:solidFill>
                <a:latin typeface="Comic Sans MS" pitchFamily="66" charset="0"/>
              </a:defRPr>
            </a:lvl3pPr>
            <a:lvl4pPr marL="1600200" indent="-228600" eaLnBrk="0" hangingPunct="0">
              <a:spcBef>
                <a:spcPct val="20000"/>
              </a:spcBef>
              <a:buFont typeface="Times" pitchFamily="18" charset="0"/>
              <a:buChar char="•"/>
              <a:defRPr sz="23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20000"/>
              </a:spcBef>
            </a:pPr>
            <a:r>
              <a:rPr lang="en-US" altLang="en-US" b="1" dirty="0">
                <a:solidFill>
                  <a:srgbClr val="FFFF00"/>
                </a:solidFill>
                <a:cs typeface="Arial" charset="0"/>
              </a:rPr>
              <a:t>Where Is This Performance Coming From????</a:t>
            </a:r>
          </a:p>
        </p:txBody>
      </p:sp>
      <p:sp>
        <p:nvSpPr>
          <p:cNvPr id="11269" name="Rectangle 8"/>
          <p:cNvSpPr>
            <a:spLocks noChangeArrowheads="1"/>
          </p:cNvSpPr>
          <p:nvPr/>
        </p:nvSpPr>
        <p:spPr bwMode="auto">
          <a:xfrm>
            <a:off x="114300" y="7162800"/>
            <a:ext cx="14516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60000"/>
              </a:spcBef>
              <a:defRPr sz="2800">
                <a:solidFill>
                  <a:schemeClr val="tx1"/>
                </a:solidFill>
                <a:latin typeface="Comic Sans MS" pitchFamily="66" charset="0"/>
              </a:defRPr>
            </a:lvl1pPr>
            <a:lvl2pPr marL="742950" indent="-285750" eaLnBrk="0" hangingPunct="0">
              <a:spcBef>
                <a:spcPct val="40000"/>
              </a:spcBef>
              <a:buSzPct val="125000"/>
              <a:buFont typeface="Times" pitchFamily="18" charset="0"/>
              <a:buChar char="•"/>
              <a:defRPr sz="3600">
                <a:solidFill>
                  <a:schemeClr val="tx1"/>
                </a:solidFill>
                <a:latin typeface="Comic Sans MS" pitchFamily="66" charset="0"/>
              </a:defRPr>
            </a:lvl2pPr>
            <a:lvl3pPr marL="1143000" indent="-228600" eaLnBrk="0" hangingPunct="0">
              <a:spcBef>
                <a:spcPct val="20000"/>
              </a:spcBef>
              <a:buChar char="–"/>
              <a:defRPr sz="3200">
                <a:solidFill>
                  <a:schemeClr val="tx1"/>
                </a:solidFill>
                <a:latin typeface="Comic Sans MS" pitchFamily="66" charset="0"/>
              </a:defRPr>
            </a:lvl3pPr>
            <a:lvl4pPr marL="1600200" indent="-228600" eaLnBrk="0" hangingPunct="0">
              <a:spcBef>
                <a:spcPct val="20000"/>
              </a:spcBef>
              <a:buFont typeface="Times" pitchFamily="18" charset="0"/>
              <a:buChar char="•"/>
              <a:defRPr sz="23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20000"/>
              </a:spcBef>
            </a:pPr>
            <a:r>
              <a:rPr lang="en-US" altLang="en-US" sz="2400" b="1">
                <a:cs typeface="Arial" charset="0"/>
              </a:rPr>
              <a:t>A Number of Server Workloads Observe &gt; 5% benefit from larger L2 caches</a:t>
            </a:r>
          </a:p>
        </p:txBody>
      </p:sp>
      <p:graphicFrame>
        <p:nvGraphicFramePr>
          <p:cNvPr id="9" name="Chart 8"/>
          <p:cNvGraphicFramePr>
            <a:graphicFrameLocks/>
          </p:cNvGraphicFramePr>
          <p:nvPr/>
        </p:nvGraphicFramePr>
        <p:xfrm>
          <a:off x="277304" y="1524000"/>
          <a:ext cx="14075792" cy="492823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Understanding Reasons for Performance Upside</a:t>
            </a:r>
          </a:p>
        </p:txBody>
      </p:sp>
      <p:sp>
        <p:nvSpPr>
          <p:cNvPr id="12291" name="Content Placeholder 2"/>
          <p:cNvSpPr>
            <a:spLocks noGrp="1"/>
          </p:cNvSpPr>
          <p:nvPr>
            <p:ph idx="1"/>
          </p:nvPr>
        </p:nvSpPr>
        <p:spPr>
          <a:xfrm>
            <a:off x="728663" y="1646238"/>
            <a:ext cx="13541375" cy="5211762"/>
          </a:xfrm>
        </p:spPr>
        <p:txBody>
          <a:bodyPr/>
          <a:lstStyle/>
          <a:p>
            <a:pPr lvl="1" eaLnBrk="1" hangingPunct="1"/>
            <a:r>
              <a:rPr lang="en-US" altLang="en-US" sz="2800" b="1" dirty="0" smtClean="0"/>
              <a:t>Larger L2 </a:t>
            </a:r>
            <a:r>
              <a:rPr lang="en-US" altLang="en-US" sz="2800" b="1" dirty="0" smtClean="0">
                <a:sym typeface="Wingdings" pitchFamily="2" charset="2"/>
              </a:rPr>
              <a:t> Lower L2 miss rate</a:t>
            </a:r>
            <a:r>
              <a:rPr lang="en-US" altLang="en-US" sz="2800" dirty="0" smtClean="0"/>
              <a:t> </a:t>
            </a:r>
            <a:r>
              <a:rPr lang="en-US" altLang="en-US" sz="2800" dirty="0" smtClean="0">
                <a:sym typeface="Wingdings" pitchFamily="2" charset="2"/>
              </a:rPr>
              <a:t> </a:t>
            </a:r>
            <a:r>
              <a:rPr lang="en-US" altLang="en-US" sz="2800" dirty="0" smtClean="0">
                <a:solidFill>
                  <a:srgbClr val="FFFF00"/>
                </a:solidFill>
                <a:sym typeface="Wingdings" pitchFamily="2" charset="2"/>
              </a:rPr>
              <a:t>More</a:t>
            </a:r>
            <a:r>
              <a:rPr lang="en-US" altLang="en-US" sz="2800" dirty="0" smtClean="0">
                <a:sym typeface="Wingdings" pitchFamily="2" charset="2"/>
              </a:rPr>
              <a:t> </a:t>
            </a:r>
            <a:r>
              <a:rPr lang="en-US" altLang="en-US" sz="2800" dirty="0" smtClean="0">
                <a:solidFill>
                  <a:srgbClr val="FFFF00"/>
                </a:solidFill>
                <a:sym typeface="Wingdings" pitchFamily="2" charset="2"/>
              </a:rPr>
              <a:t>requests serviced at L2 hit latency</a:t>
            </a:r>
          </a:p>
          <a:p>
            <a:pPr lvl="1" eaLnBrk="1" hangingPunct="1"/>
            <a:r>
              <a:rPr lang="en-US" altLang="en-US" sz="2800" dirty="0" smtClean="0"/>
              <a:t>Two types of requests:  </a:t>
            </a:r>
            <a:r>
              <a:rPr lang="en-US" altLang="en-US" sz="2800" dirty="0" smtClean="0">
                <a:solidFill>
                  <a:srgbClr val="FFFF00"/>
                </a:solidFill>
              </a:rPr>
              <a:t>Code Requests</a:t>
            </a:r>
            <a:r>
              <a:rPr lang="en-US" altLang="en-US" sz="2800" dirty="0" smtClean="0"/>
              <a:t> and </a:t>
            </a:r>
            <a:r>
              <a:rPr lang="en-US" altLang="en-US" sz="2800" dirty="0" smtClean="0">
                <a:solidFill>
                  <a:srgbClr val="FFFF00"/>
                </a:solidFill>
              </a:rPr>
              <a:t>Data Requests</a:t>
            </a:r>
          </a:p>
          <a:p>
            <a:pPr lvl="2" eaLnBrk="1" hangingPunct="1"/>
            <a:r>
              <a:rPr lang="en-US" altLang="en-US" sz="2400" dirty="0" smtClean="0"/>
              <a:t>Which requests serviced at L2 latency provide bulk of performance?</a:t>
            </a:r>
          </a:p>
          <a:p>
            <a:pPr lvl="2" eaLnBrk="1" hangingPunct="1"/>
            <a:endParaRPr lang="en-US" altLang="en-US" sz="2800" dirty="0" smtClean="0"/>
          </a:p>
          <a:p>
            <a:pPr lvl="1" eaLnBrk="1" hangingPunct="1"/>
            <a:r>
              <a:rPr lang="en-US" altLang="en-US" sz="2800" b="1" u="sng" dirty="0" smtClean="0">
                <a:solidFill>
                  <a:srgbClr val="FFFF00"/>
                </a:solidFill>
              </a:rPr>
              <a:t>Sensitivity Study:</a:t>
            </a:r>
            <a:r>
              <a:rPr lang="en-US" altLang="en-US" sz="2800" dirty="0" smtClean="0"/>
              <a:t>  In baseline inclusive hierarchy (256KB L2), evaluate:</a:t>
            </a:r>
          </a:p>
          <a:p>
            <a:pPr lvl="2" eaLnBrk="1" hangingPunct="1"/>
            <a:r>
              <a:rPr lang="en-US" altLang="en-US" sz="2400" dirty="0" err="1" smtClean="0">
                <a:solidFill>
                  <a:srgbClr val="FFFF00"/>
                </a:solidFill>
              </a:rPr>
              <a:t>i</a:t>
            </a:r>
            <a:r>
              <a:rPr lang="en-US" altLang="en-US" sz="2400" dirty="0" smtClean="0">
                <a:solidFill>
                  <a:srgbClr val="FFFF00"/>
                </a:solidFill>
              </a:rPr>
              <a:t>-Ideal:</a:t>
            </a:r>
            <a:r>
              <a:rPr lang="en-US" altLang="en-US" sz="2400" dirty="0" smtClean="0"/>
              <a:t> L3 code hits always serviced at L2 hit latency</a:t>
            </a:r>
          </a:p>
          <a:p>
            <a:pPr lvl="2" eaLnBrk="1" hangingPunct="1"/>
            <a:r>
              <a:rPr lang="en-US" altLang="en-US" sz="2400" dirty="0" smtClean="0">
                <a:solidFill>
                  <a:srgbClr val="FFFF00"/>
                </a:solidFill>
              </a:rPr>
              <a:t>d-Ideal: </a:t>
            </a:r>
            <a:r>
              <a:rPr lang="en-US" altLang="en-US" sz="2400" dirty="0" smtClean="0"/>
              <a:t>L3 data hits always serviced at L2 hit latency</a:t>
            </a:r>
          </a:p>
          <a:p>
            <a:pPr lvl="2" eaLnBrk="1" hangingPunct="1"/>
            <a:r>
              <a:rPr lang="en-US" altLang="en-US" sz="2400" dirty="0" smtClean="0">
                <a:solidFill>
                  <a:srgbClr val="FFFF00"/>
                </a:solidFill>
              </a:rPr>
              <a:t>id-Ideal:  </a:t>
            </a:r>
            <a:r>
              <a:rPr lang="en-US" altLang="en-US" sz="2400" dirty="0" smtClean="0"/>
              <a:t>L3 code and data hits always serviced at L2 hit latency</a:t>
            </a:r>
          </a:p>
          <a:p>
            <a:pPr lvl="2" eaLnBrk="1" hangingPunct="1"/>
            <a:endParaRPr lang="en-US" altLang="en-US" sz="2400" dirty="0" smtClean="0"/>
          </a:p>
          <a:p>
            <a:pPr lvl="2" eaLnBrk="1" hangingPunct="1"/>
            <a:r>
              <a:rPr lang="en-US" altLang="en-US" sz="2400" b="1" u="sng" dirty="0" smtClean="0"/>
              <a:t>NOTE:</a:t>
            </a:r>
            <a:r>
              <a:rPr lang="en-US" altLang="en-US" sz="2400" dirty="0" smtClean="0"/>
              <a:t> This is NOT a perfect L2 study. </a:t>
            </a:r>
          </a:p>
        </p:txBody>
      </p:sp>
      <p:sp>
        <p:nvSpPr>
          <p:cNvPr id="4" name="Slide Number Placeholder 3"/>
          <p:cNvSpPr>
            <a:spLocks noGrp="1"/>
          </p:cNvSpPr>
          <p:nvPr>
            <p:ph type="sldNum" sz="quarter" idx="10"/>
          </p:nvPr>
        </p:nvSpPr>
        <p:spPr/>
        <p:txBody>
          <a:bodyPr/>
          <a:lstStyle/>
          <a:p>
            <a:pPr>
              <a:defRPr/>
            </a:pPr>
            <a:fld id="{2F83FDC0-D1E4-44E1-B515-57F4951D48FF}" type="slidenum">
              <a:rPr lang="en-US" smtClean="0"/>
              <a:pPr>
                <a:defRPr/>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29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29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291">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29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TTC_2006">
  <a:themeElements>
    <a:clrScheme name="DTTC_2006 9">
      <a:dk1>
        <a:srgbClr val="FF5C00"/>
      </a:dk1>
      <a:lt1>
        <a:srgbClr val="FFFFFF"/>
      </a:lt1>
      <a:dk2>
        <a:srgbClr val="064B84"/>
      </a:dk2>
      <a:lt2>
        <a:srgbClr val="F5E647"/>
      </a:lt2>
      <a:accent1>
        <a:srgbClr val="A6CAE1"/>
      </a:accent1>
      <a:accent2>
        <a:srgbClr val="567EB9"/>
      </a:accent2>
      <a:accent3>
        <a:srgbClr val="AAB1C2"/>
      </a:accent3>
      <a:accent4>
        <a:srgbClr val="DADADA"/>
      </a:accent4>
      <a:accent5>
        <a:srgbClr val="D0E1EE"/>
      </a:accent5>
      <a:accent6>
        <a:srgbClr val="4D72A7"/>
      </a:accent6>
      <a:hlink>
        <a:srgbClr val="FFFF66"/>
      </a:hlink>
      <a:folHlink>
        <a:srgbClr val="66FFFF"/>
      </a:folHlink>
    </a:clrScheme>
    <a:fontScheme name="DTTC_2006">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AA014C"/>
        </a:solidFill>
        <a:ln w="508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1306513"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rgbClr val="AA014C"/>
        </a:solidFill>
        <a:ln w="508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1306513"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TTC_2006 1">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0860A8"/>
        </a:hlink>
        <a:folHlink>
          <a:srgbClr val="AA014C"/>
        </a:folHlink>
      </a:clrScheme>
      <a:clrMap bg1="dk2" tx1="lt1" bg2="dk1" tx2="lt2" accent1="accent1" accent2="accent2" accent3="accent3" accent4="accent4" accent5="accent5" accent6="accent6" hlink="hlink" folHlink="folHlink"/>
    </a:extraClrScheme>
    <a:extraClrScheme>
      <a:clrScheme name="DTTC_2006 2">
        <a:dk1>
          <a:srgbClr val="0860A8"/>
        </a:dk1>
        <a:lt1>
          <a:srgbClr val="FFFFFF"/>
        </a:lt1>
        <a:dk2>
          <a:srgbClr val="F5E647"/>
        </a:dk2>
        <a:lt2>
          <a:srgbClr val="FF5C47"/>
        </a:lt2>
        <a:accent1>
          <a:srgbClr val="A6CAE1"/>
        </a:accent1>
        <a:accent2>
          <a:srgbClr val="567EB9"/>
        </a:accent2>
        <a:accent3>
          <a:srgbClr val="FFFFFF"/>
        </a:accent3>
        <a:accent4>
          <a:srgbClr val="06518F"/>
        </a:accent4>
        <a:accent5>
          <a:srgbClr val="D0E1EE"/>
        </a:accent5>
        <a:accent6>
          <a:srgbClr val="4D72A7"/>
        </a:accent6>
        <a:hlink>
          <a:srgbClr val="0C2E86"/>
        </a:hlink>
        <a:folHlink>
          <a:srgbClr val="AA014C"/>
        </a:folHlink>
      </a:clrScheme>
      <a:clrMap bg1="lt1" tx1="dk1" bg2="lt2" tx2="dk2" accent1="accent1" accent2="accent2" accent3="accent3" accent4="accent4" accent5="accent5" accent6="accent6" hlink="hlink" folHlink="folHlink"/>
    </a:extraClrScheme>
    <a:extraClrScheme>
      <a:clrScheme name="DTTC_2006 3">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F7FBFF"/>
        </a:hlink>
        <a:folHlink>
          <a:srgbClr val="AA014C"/>
        </a:folHlink>
      </a:clrScheme>
      <a:clrMap bg1="dk2" tx1="lt1" bg2="dk1" tx2="lt2" accent1="accent1" accent2="accent2" accent3="accent3" accent4="accent4" accent5="accent5" accent6="accent6" hlink="hlink" folHlink="folHlink"/>
    </a:extraClrScheme>
    <a:extraClrScheme>
      <a:clrScheme name="DTTC_2006 4">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F7FBFF"/>
        </a:hlink>
        <a:folHlink>
          <a:srgbClr val="0C0005"/>
        </a:folHlink>
      </a:clrScheme>
      <a:clrMap bg1="dk2" tx1="lt1" bg2="dk1" tx2="lt2" accent1="accent1" accent2="accent2" accent3="accent3" accent4="accent4" accent5="accent5" accent6="accent6" hlink="hlink" folHlink="folHlink"/>
    </a:extraClrScheme>
    <a:extraClrScheme>
      <a:clrScheme name="DTTC_2006 5">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F5E901"/>
        </a:hlink>
        <a:folHlink>
          <a:srgbClr val="0C0005"/>
        </a:folHlink>
      </a:clrScheme>
      <a:clrMap bg1="dk2" tx1="lt1" bg2="dk1" tx2="lt2" accent1="accent1" accent2="accent2" accent3="accent3" accent4="accent4" accent5="accent5" accent6="accent6" hlink="hlink" folHlink="folHlink"/>
    </a:extraClrScheme>
    <a:extraClrScheme>
      <a:clrScheme name="DTTC_2006 6">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F5E901"/>
        </a:hlink>
        <a:folHlink>
          <a:srgbClr val="66FFFF"/>
        </a:folHlink>
      </a:clrScheme>
      <a:clrMap bg1="dk2" tx1="lt1" bg2="dk1" tx2="lt2" accent1="accent1" accent2="accent2" accent3="accent3" accent4="accent4" accent5="accent5" accent6="accent6" hlink="hlink" folHlink="folHlink"/>
    </a:extraClrScheme>
    <a:extraClrScheme>
      <a:clrScheme name="DTTC_2006 7">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FFFFCC"/>
        </a:hlink>
        <a:folHlink>
          <a:srgbClr val="66FFFF"/>
        </a:folHlink>
      </a:clrScheme>
      <a:clrMap bg1="dk2" tx1="lt1" bg2="dk1" tx2="lt2" accent1="accent1" accent2="accent2" accent3="accent3" accent4="accent4" accent5="accent5" accent6="accent6" hlink="hlink" folHlink="folHlink"/>
    </a:extraClrScheme>
    <a:extraClrScheme>
      <a:clrScheme name="DTTC_2006 8">
        <a:dk1>
          <a:srgbClr val="FF5C00"/>
        </a:dk1>
        <a:lt1>
          <a:srgbClr val="FFFFFF"/>
        </a:lt1>
        <a:dk2>
          <a:srgbClr val="064B84"/>
        </a:dk2>
        <a:lt2>
          <a:srgbClr val="F5E647"/>
        </a:lt2>
        <a:accent1>
          <a:srgbClr val="A6CAE1"/>
        </a:accent1>
        <a:accent2>
          <a:srgbClr val="567EB9"/>
        </a:accent2>
        <a:accent3>
          <a:srgbClr val="AAB1C2"/>
        </a:accent3>
        <a:accent4>
          <a:srgbClr val="DADADA"/>
        </a:accent4>
        <a:accent5>
          <a:srgbClr val="D0E1EE"/>
        </a:accent5>
        <a:accent6>
          <a:srgbClr val="4D72A7"/>
        </a:accent6>
        <a:hlink>
          <a:srgbClr val="FFFFCC"/>
        </a:hlink>
        <a:folHlink>
          <a:srgbClr val="66FFFF"/>
        </a:folHlink>
      </a:clrScheme>
      <a:clrMap bg1="dk2" tx1="lt1" bg2="dk1" tx2="lt2" accent1="accent1" accent2="accent2" accent3="accent3" accent4="accent4" accent5="accent5" accent6="accent6" hlink="hlink" folHlink="folHlink"/>
    </a:extraClrScheme>
    <a:extraClrScheme>
      <a:clrScheme name="DTTC_2006 9">
        <a:dk1>
          <a:srgbClr val="FF5C00"/>
        </a:dk1>
        <a:lt1>
          <a:srgbClr val="FFFFFF"/>
        </a:lt1>
        <a:dk2>
          <a:srgbClr val="064B84"/>
        </a:dk2>
        <a:lt2>
          <a:srgbClr val="F5E647"/>
        </a:lt2>
        <a:accent1>
          <a:srgbClr val="A6CAE1"/>
        </a:accent1>
        <a:accent2>
          <a:srgbClr val="567EB9"/>
        </a:accent2>
        <a:accent3>
          <a:srgbClr val="AAB1C2"/>
        </a:accent3>
        <a:accent4>
          <a:srgbClr val="DADADA"/>
        </a:accent4>
        <a:accent5>
          <a:srgbClr val="D0E1EE"/>
        </a:accent5>
        <a:accent6>
          <a:srgbClr val="4D72A7"/>
        </a:accent6>
        <a:hlink>
          <a:srgbClr val="FFFF66"/>
        </a:hlink>
        <a:folHlink>
          <a:srgbClr val="66FF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59433886</TotalTime>
  <Pages>44</Pages>
  <Words>2338</Words>
  <Application>Microsoft Office PowerPoint</Application>
  <PresentationFormat>Custom</PresentationFormat>
  <Paragraphs>608</Paragraphs>
  <Slides>32</Slides>
  <Notes>7</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DTTC_2006</vt:lpstr>
      <vt:lpstr>High Performing Cache Hierarchies for Server Workloads  </vt:lpstr>
      <vt:lpstr>Motivation</vt:lpstr>
      <vt:lpstr>LLC Hits SLOW in Conventional CMPs</vt:lpstr>
      <vt:lpstr>Performance Characterization of Workloads</vt:lpstr>
      <vt:lpstr>Performance Inefficiencies in Existing Cache Hierarchy</vt:lpstr>
      <vt:lpstr>Cache Organization Studies</vt:lpstr>
      <vt:lpstr>Performance Sensitivity to L2 Cache Size</vt:lpstr>
      <vt:lpstr>Server Workload Performance Sensitivity to L2 Cache Size</vt:lpstr>
      <vt:lpstr>Understanding Reasons for Performance Upside</vt:lpstr>
      <vt:lpstr>Code/Data Request Sensitivity to Latency</vt:lpstr>
      <vt:lpstr>PowerPoint Presentation</vt:lpstr>
      <vt:lpstr>Enhancing L2 Cache Performance for Server Workloads</vt:lpstr>
      <vt:lpstr>Performance of Code Line Preservation (CLIP)</vt:lpstr>
      <vt:lpstr>Tradeoffs of Increasing L2 Size and Exclusive Hierarchy</vt:lpstr>
      <vt:lpstr>Call For Action: Open Problems in Exclusive Hierarchies</vt:lpstr>
      <vt:lpstr>Call For Action: Open Problems in Exclusive Hierarchies</vt:lpstr>
      <vt:lpstr>Call For Action: Open Problems in Exclusive Hierarchies</vt:lpstr>
      <vt:lpstr>Call For Action: Open Problems in Exclusive Hierarchies</vt:lpstr>
      <vt:lpstr>Call For Action: Open Problems in Exclusive Hierarchies</vt:lpstr>
      <vt:lpstr>Multi-Core Performance of Exclusive Cache Hierarchy </vt:lpstr>
      <vt:lpstr>Summary</vt:lpstr>
      <vt:lpstr>PowerPoint Presentation</vt:lpstr>
      <vt:lpstr>PowerPoint Presentation</vt:lpstr>
      <vt:lpstr>High Level CMP and Cache Hierarchy Overview</vt:lpstr>
      <vt:lpstr>Performance of Code Line Preservation (CLIP)</vt:lpstr>
      <vt:lpstr>Performance Characterization of Workloads</vt:lpstr>
      <vt:lpstr>PowerPoint Presentation</vt:lpstr>
      <vt:lpstr>LLC Latency Problem with Conventional Hierarchy</vt:lpstr>
      <vt:lpstr>Performance Inefficiencies in Existing Cache Hierarchy</vt:lpstr>
      <vt:lpstr>Code/Data Request Sensitivity to Latency</vt:lpstr>
      <vt:lpstr>Cache Hierarchy 101:  Multi-level Basics</vt:lpstr>
      <vt:lpstr>L2 Cache Misses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Temporal Locality Aware Cache Management Policies for Inclusive LLCs</dc:title>
  <dc:creator>Aamer Jaleel</dc:creator>
  <cp:lastModifiedBy>NVIDIA</cp:lastModifiedBy>
  <cp:revision>1346188196</cp:revision>
  <cp:lastPrinted>1997-11-26T23:57:52Z</cp:lastPrinted>
  <dcterms:created xsi:type="dcterms:W3CDTF">1996-01-03T18:31:26Z</dcterms:created>
  <dcterms:modified xsi:type="dcterms:W3CDTF">2015-02-10T15:30:17Z</dcterms:modified>
</cp:coreProperties>
</file>